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31"/>
  </p:notesMasterIdLst>
  <p:handoutMasterIdLst>
    <p:handoutMasterId r:id="rId32"/>
  </p:handoutMasterIdLst>
  <p:sldIdLst>
    <p:sldId id="423" r:id="rId2"/>
    <p:sldId id="760" r:id="rId3"/>
    <p:sldId id="785" r:id="rId4"/>
    <p:sldId id="787" r:id="rId5"/>
    <p:sldId id="445" r:id="rId6"/>
    <p:sldId id="786" r:id="rId7"/>
    <p:sldId id="856" r:id="rId8"/>
    <p:sldId id="882" r:id="rId9"/>
    <p:sldId id="857" r:id="rId10"/>
    <p:sldId id="858" r:id="rId11"/>
    <p:sldId id="859" r:id="rId12"/>
    <p:sldId id="788" r:id="rId13"/>
    <p:sldId id="789" r:id="rId14"/>
    <p:sldId id="448" r:id="rId15"/>
    <p:sldId id="450" r:id="rId16"/>
    <p:sldId id="461" r:id="rId17"/>
    <p:sldId id="790" r:id="rId18"/>
    <p:sldId id="792" r:id="rId19"/>
    <p:sldId id="860" r:id="rId20"/>
    <p:sldId id="793" r:id="rId21"/>
    <p:sldId id="794" r:id="rId22"/>
    <p:sldId id="831" r:id="rId23"/>
    <p:sldId id="879" r:id="rId24"/>
    <p:sldId id="880" r:id="rId25"/>
    <p:sldId id="471" r:id="rId26"/>
    <p:sldId id="463" r:id="rId27"/>
    <p:sldId id="815" r:id="rId28"/>
    <p:sldId id="816" r:id="rId29"/>
    <p:sldId id="881" r:id="rId30"/>
  </p:sldIdLst>
  <p:sldSz cx="9144000" cy="6858000" type="screen4x3"/>
  <p:notesSz cx="6797675" cy="9929813"/>
  <p:defaultTextStyle>
    <a:defPPr>
      <a:defRPr lang="en-US"/>
    </a:defPPr>
    <a:lvl1pPr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charset="0"/>
        <a:ea typeface="+mn-ea"/>
        <a:cs typeface="+mn-cs"/>
      </a:defRPr>
    </a:lvl1pPr>
    <a:lvl2pPr marL="457200"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charset="0"/>
        <a:ea typeface="+mn-ea"/>
        <a:cs typeface="+mn-cs"/>
      </a:defRPr>
    </a:lvl2pPr>
    <a:lvl3pPr marL="914400"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charset="0"/>
        <a:ea typeface="+mn-ea"/>
        <a:cs typeface="+mn-cs"/>
      </a:defRPr>
    </a:lvl3pPr>
    <a:lvl4pPr marL="1371600"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charset="0"/>
        <a:ea typeface="+mn-ea"/>
        <a:cs typeface="+mn-cs"/>
      </a:defRPr>
    </a:lvl4pPr>
    <a:lvl5pPr marL="1828800"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charset="0"/>
        <a:ea typeface="+mn-ea"/>
        <a:cs typeface="+mn-cs"/>
      </a:defRPr>
    </a:lvl5pPr>
    <a:lvl6pPr marL="2286000" algn="l" defTabSz="914400" rtl="0" eaLnBrk="1" latinLnBrk="0" hangingPunct="1">
      <a:defRPr sz="2000" kern="1200">
        <a:solidFill>
          <a:schemeClr val="tx1"/>
        </a:solidFill>
        <a:effectLst>
          <a:outerShdw blurRad="38100" dist="38100" dir="2700000" algn="tl">
            <a:srgbClr val="000000">
              <a:alpha val="43137"/>
            </a:srgbClr>
          </a:outerShdw>
        </a:effectLst>
        <a:latin typeface="Tahoma" charset="0"/>
        <a:ea typeface="+mn-ea"/>
        <a:cs typeface="+mn-cs"/>
      </a:defRPr>
    </a:lvl6pPr>
    <a:lvl7pPr marL="2743200" algn="l" defTabSz="914400" rtl="0" eaLnBrk="1" latinLnBrk="0" hangingPunct="1">
      <a:defRPr sz="2000" kern="1200">
        <a:solidFill>
          <a:schemeClr val="tx1"/>
        </a:solidFill>
        <a:effectLst>
          <a:outerShdw blurRad="38100" dist="38100" dir="2700000" algn="tl">
            <a:srgbClr val="000000">
              <a:alpha val="43137"/>
            </a:srgbClr>
          </a:outerShdw>
        </a:effectLst>
        <a:latin typeface="Tahoma" charset="0"/>
        <a:ea typeface="+mn-ea"/>
        <a:cs typeface="+mn-cs"/>
      </a:defRPr>
    </a:lvl7pPr>
    <a:lvl8pPr marL="3200400" algn="l" defTabSz="914400" rtl="0" eaLnBrk="1" latinLnBrk="0" hangingPunct="1">
      <a:defRPr sz="2000" kern="1200">
        <a:solidFill>
          <a:schemeClr val="tx1"/>
        </a:solidFill>
        <a:effectLst>
          <a:outerShdw blurRad="38100" dist="38100" dir="2700000" algn="tl">
            <a:srgbClr val="000000">
              <a:alpha val="43137"/>
            </a:srgbClr>
          </a:outerShdw>
        </a:effectLst>
        <a:latin typeface="Tahoma" charset="0"/>
        <a:ea typeface="+mn-ea"/>
        <a:cs typeface="+mn-cs"/>
      </a:defRPr>
    </a:lvl8pPr>
    <a:lvl9pPr marL="3657600" algn="l" defTabSz="914400" rtl="0" eaLnBrk="1" latinLnBrk="0" hangingPunct="1">
      <a:defRPr sz="2000" kern="1200">
        <a:solidFill>
          <a:schemeClr val="tx1"/>
        </a:solidFill>
        <a:effectLst>
          <a:outerShdw blurRad="38100" dist="38100" dir="2700000" algn="tl">
            <a:srgbClr val="000000">
              <a:alpha val="43137"/>
            </a:srgbClr>
          </a:outerShdw>
        </a:effectLst>
        <a:latin typeface="Tahoma"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54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0000"/>
    <a:srgbClr val="000000"/>
    <a:srgbClr val="00FFFF"/>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9916" autoAdjust="0"/>
    <p:restoredTop sz="95783" autoAdjust="0"/>
  </p:normalViewPr>
  <p:slideViewPr>
    <p:cSldViewPr>
      <p:cViewPr varScale="1">
        <p:scale>
          <a:sx n="91" d="100"/>
          <a:sy n="91" d="100"/>
        </p:scale>
        <p:origin x="581" y="67"/>
      </p:cViewPr>
      <p:guideLst>
        <p:guide orient="horz" pos="2160"/>
        <p:guide pos="2544"/>
      </p:guideLst>
    </p:cSldViewPr>
  </p:slideViewPr>
  <p:outlineViewPr>
    <p:cViewPr>
      <p:scale>
        <a:sx n="25" d="100"/>
        <a:sy n="25"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slide" Target="slides/slide14.xml"/><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4786" name="Rectangle 2"/>
          <p:cNvSpPr>
            <a:spLocks noGrp="1" noChangeArrowheads="1"/>
          </p:cNvSpPr>
          <p:nvPr>
            <p:ph type="hdr" sz="quarter"/>
          </p:nvPr>
        </p:nvSpPr>
        <p:spPr bwMode="auto">
          <a:xfrm>
            <a:off x="1" y="0"/>
            <a:ext cx="2945659" cy="49649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1">
                <a:effectLst>
                  <a:outerShdw blurRad="38100" dist="38100" dir="2700000" algn="tl">
                    <a:srgbClr val="C0C0C0"/>
                  </a:outerShdw>
                </a:effectLst>
                <a:latin typeface="Tahoma" pitchFamily="34" charset="0"/>
              </a:defRPr>
            </a:lvl1pPr>
          </a:lstStyle>
          <a:p>
            <a:pPr>
              <a:defRPr/>
            </a:pPr>
            <a:endParaRPr lang="de-DE"/>
          </a:p>
        </p:txBody>
      </p:sp>
      <p:sp>
        <p:nvSpPr>
          <p:cNvPr id="374787" name="Rectangle 3"/>
          <p:cNvSpPr>
            <a:spLocks noGrp="1" noChangeArrowheads="1"/>
          </p:cNvSpPr>
          <p:nvPr>
            <p:ph type="dt" sz="quarter" idx="1"/>
          </p:nvPr>
        </p:nvSpPr>
        <p:spPr bwMode="auto">
          <a:xfrm>
            <a:off x="3852017" y="0"/>
            <a:ext cx="2945659" cy="49649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a:effectLst>
                  <a:outerShdw blurRad="38100" dist="38100" dir="2700000" algn="tl">
                    <a:srgbClr val="C0C0C0"/>
                  </a:outerShdw>
                </a:effectLst>
                <a:latin typeface="Tahoma" pitchFamily="34" charset="0"/>
              </a:defRPr>
            </a:lvl1pPr>
          </a:lstStyle>
          <a:p>
            <a:pPr>
              <a:defRPr/>
            </a:pPr>
            <a:endParaRPr lang="de-DE"/>
          </a:p>
        </p:txBody>
      </p:sp>
      <p:sp>
        <p:nvSpPr>
          <p:cNvPr id="374788" name="Rectangle 4"/>
          <p:cNvSpPr>
            <a:spLocks noGrp="1" noChangeArrowheads="1"/>
          </p:cNvSpPr>
          <p:nvPr>
            <p:ph type="ftr" sz="quarter" idx="2"/>
          </p:nvPr>
        </p:nvSpPr>
        <p:spPr bwMode="auto">
          <a:xfrm>
            <a:off x="1" y="9433322"/>
            <a:ext cx="2945659" cy="49649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1">
                <a:effectLst>
                  <a:outerShdw blurRad="38100" dist="38100" dir="2700000" algn="tl">
                    <a:srgbClr val="C0C0C0"/>
                  </a:outerShdw>
                </a:effectLst>
                <a:latin typeface="Tahoma" pitchFamily="34" charset="0"/>
              </a:defRPr>
            </a:lvl1pPr>
          </a:lstStyle>
          <a:p>
            <a:pPr>
              <a:defRPr/>
            </a:pPr>
            <a:endParaRPr lang="de-DE"/>
          </a:p>
        </p:txBody>
      </p:sp>
      <p:sp>
        <p:nvSpPr>
          <p:cNvPr id="374789" name="Rectangle 5"/>
          <p:cNvSpPr>
            <a:spLocks noGrp="1" noChangeArrowheads="1"/>
          </p:cNvSpPr>
          <p:nvPr>
            <p:ph type="sldNum" sz="quarter" idx="3"/>
          </p:nvPr>
        </p:nvSpPr>
        <p:spPr bwMode="auto">
          <a:xfrm>
            <a:off x="3852017" y="9433322"/>
            <a:ext cx="2945659" cy="49649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1">
                <a:effectLst>
                  <a:outerShdw blurRad="38100" dist="38100" dir="2700000" algn="tl">
                    <a:srgbClr val="C0C0C0"/>
                  </a:outerShdw>
                </a:effectLst>
                <a:latin typeface="Tahoma" pitchFamily="34" charset="0"/>
              </a:defRPr>
            </a:lvl1pPr>
          </a:lstStyle>
          <a:p>
            <a:pPr>
              <a:defRPr/>
            </a:pPr>
            <a:fld id="{88CD50A6-6DA9-41FA-A6BD-B651942CF94B}" type="slidenum">
              <a:rPr lang="de-DE"/>
              <a:pPr>
                <a:defRPr/>
              </a:pPr>
              <a:t>‹Nr.›</a:t>
            </a:fld>
            <a:endParaRPr lang="de-DE"/>
          </a:p>
        </p:txBody>
      </p:sp>
    </p:spTree>
    <p:extLst>
      <p:ext uri="{BB962C8B-B14F-4D97-AF65-F5344CB8AC3E}">
        <p14:creationId xmlns:p14="http://schemas.microsoft.com/office/powerpoint/2010/main" val="30405499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hdr" sz="quarter"/>
          </p:nvPr>
        </p:nvSpPr>
        <p:spPr bwMode="auto">
          <a:xfrm>
            <a:off x="1" y="0"/>
            <a:ext cx="2945659" cy="49649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effectLst/>
                <a:latin typeface="Tahoma" pitchFamily="34" charset="0"/>
              </a:defRPr>
            </a:lvl1pPr>
          </a:lstStyle>
          <a:p>
            <a:pPr>
              <a:defRPr/>
            </a:pPr>
            <a:endParaRPr lang="de-DE"/>
          </a:p>
        </p:txBody>
      </p:sp>
      <p:sp>
        <p:nvSpPr>
          <p:cNvPr id="149507" name="Rectangle 3"/>
          <p:cNvSpPr>
            <a:spLocks noGrp="1" noChangeArrowheads="1"/>
          </p:cNvSpPr>
          <p:nvPr>
            <p:ph type="dt" idx="1"/>
          </p:nvPr>
        </p:nvSpPr>
        <p:spPr bwMode="auto">
          <a:xfrm>
            <a:off x="3852017" y="0"/>
            <a:ext cx="2945659" cy="49649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ffectLst/>
                <a:latin typeface="Tahoma" pitchFamily="34" charset="0"/>
              </a:defRPr>
            </a:lvl1pPr>
          </a:lstStyle>
          <a:p>
            <a:pPr>
              <a:defRPr/>
            </a:pPr>
            <a:endParaRPr lang="de-DE"/>
          </a:p>
        </p:txBody>
      </p:sp>
      <p:sp>
        <p:nvSpPr>
          <p:cNvPr id="136196" name="Rectangle 4"/>
          <p:cNvSpPr>
            <a:spLocks noGrp="1" noRot="1" noChangeAspect="1" noChangeArrowheads="1" noTextEdit="1"/>
          </p:cNvSpPr>
          <p:nvPr>
            <p:ph type="sldImg" idx="2"/>
          </p:nvPr>
        </p:nvSpPr>
        <p:spPr bwMode="auto">
          <a:xfrm>
            <a:off x="915988" y="744538"/>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9509" name="Rectangle 5"/>
          <p:cNvSpPr>
            <a:spLocks noGrp="1" noChangeArrowheads="1"/>
          </p:cNvSpPr>
          <p:nvPr>
            <p:ph type="body" sz="quarter" idx="3"/>
          </p:nvPr>
        </p:nvSpPr>
        <p:spPr bwMode="auto">
          <a:xfrm>
            <a:off x="906357" y="4716662"/>
            <a:ext cx="4984962" cy="446841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Klicken Sie, um die Formate des Vorlagentextes zu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149510" name="Rectangle 6"/>
          <p:cNvSpPr>
            <a:spLocks noGrp="1" noChangeArrowheads="1"/>
          </p:cNvSpPr>
          <p:nvPr>
            <p:ph type="ftr" sz="quarter" idx="4"/>
          </p:nvPr>
        </p:nvSpPr>
        <p:spPr bwMode="auto">
          <a:xfrm>
            <a:off x="1" y="9433322"/>
            <a:ext cx="2945659" cy="49649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effectLst/>
                <a:latin typeface="Tahoma" pitchFamily="34" charset="0"/>
              </a:defRPr>
            </a:lvl1pPr>
          </a:lstStyle>
          <a:p>
            <a:pPr>
              <a:defRPr/>
            </a:pPr>
            <a:endParaRPr lang="de-DE"/>
          </a:p>
        </p:txBody>
      </p:sp>
      <p:sp>
        <p:nvSpPr>
          <p:cNvPr id="149511" name="Rectangle 7"/>
          <p:cNvSpPr>
            <a:spLocks noGrp="1" noChangeArrowheads="1"/>
          </p:cNvSpPr>
          <p:nvPr>
            <p:ph type="sldNum" sz="quarter" idx="5"/>
          </p:nvPr>
        </p:nvSpPr>
        <p:spPr bwMode="auto">
          <a:xfrm>
            <a:off x="3852017" y="9433322"/>
            <a:ext cx="2945659" cy="49649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latin typeface="Tahoma" pitchFamily="34" charset="0"/>
              </a:defRPr>
            </a:lvl1pPr>
          </a:lstStyle>
          <a:p>
            <a:pPr>
              <a:defRPr/>
            </a:pPr>
            <a:fld id="{FC64A481-9F56-4455-B884-176F67A88EA1}" type="slidenum">
              <a:rPr lang="de-DE"/>
              <a:pPr>
                <a:defRPr/>
              </a:pPr>
              <a:t>‹Nr.›</a:t>
            </a:fld>
            <a:endParaRPr lang="de-DE"/>
          </a:p>
        </p:txBody>
      </p:sp>
    </p:spTree>
    <p:extLst>
      <p:ext uri="{BB962C8B-B14F-4D97-AF65-F5344CB8AC3E}">
        <p14:creationId xmlns:p14="http://schemas.microsoft.com/office/powerpoint/2010/main" val="13380110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pPr>
              <a:defRPr/>
            </a:pPr>
            <a:endParaRPr lang="de-DE"/>
          </a:p>
        </p:txBody>
      </p:sp>
      <p:sp>
        <p:nvSpPr>
          <p:cNvPr id="5" name="Fußzeilenplatzhalter 4"/>
          <p:cNvSpPr>
            <a:spLocks noGrp="1"/>
          </p:cNvSpPr>
          <p:nvPr>
            <p:ph type="ftr" sz="quarter" idx="11"/>
          </p:nvPr>
        </p:nvSpPr>
        <p:spPr/>
        <p:txBody>
          <a:bodyPr/>
          <a:lstStyle/>
          <a:p>
            <a:pPr>
              <a:defRPr/>
            </a:pPr>
            <a:endParaRPr lang="de-DE"/>
          </a:p>
        </p:txBody>
      </p:sp>
      <p:sp>
        <p:nvSpPr>
          <p:cNvPr id="6" name="Foliennummernplatzhalter 5"/>
          <p:cNvSpPr>
            <a:spLocks noGrp="1"/>
          </p:cNvSpPr>
          <p:nvPr>
            <p:ph type="sldNum" sz="quarter" idx="12"/>
          </p:nvPr>
        </p:nvSpPr>
        <p:spPr/>
        <p:txBody>
          <a:bodyPr/>
          <a:lstStyle/>
          <a:p>
            <a:pPr>
              <a:defRPr/>
            </a:pPr>
            <a:fld id="{1A02C0C2-EFF6-4880-B457-65054ADC723C}" type="slidenum">
              <a:rPr lang="de-DE" smtClean="0"/>
              <a:pPr>
                <a:defRPr/>
              </a:pPr>
              <a:t>‹Nr.›</a:t>
            </a:fld>
            <a:endParaRPr lang="de-DE"/>
          </a:p>
        </p:txBody>
      </p:sp>
    </p:spTree>
    <p:extLst>
      <p:ext uri="{BB962C8B-B14F-4D97-AF65-F5344CB8AC3E}">
        <p14:creationId xmlns:p14="http://schemas.microsoft.com/office/powerpoint/2010/main" val="3191220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pPr>
              <a:defRPr/>
            </a:pPr>
            <a:endParaRPr lang="de-DE"/>
          </a:p>
        </p:txBody>
      </p:sp>
      <p:sp>
        <p:nvSpPr>
          <p:cNvPr id="5" name="Fußzeilenplatzhalter 4"/>
          <p:cNvSpPr>
            <a:spLocks noGrp="1"/>
          </p:cNvSpPr>
          <p:nvPr>
            <p:ph type="ftr" sz="quarter" idx="11"/>
          </p:nvPr>
        </p:nvSpPr>
        <p:spPr/>
        <p:txBody>
          <a:bodyPr/>
          <a:lstStyle/>
          <a:p>
            <a:pPr>
              <a:defRPr/>
            </a:pPr>
            <a:endParaRPr lang="de-DE"/>
          </a:p>
        </p:txBody>
      </p:sp>
      <p:sp>
        <p:nvSpPr>
          <p:cNvPr id="6" name="Foliennummernplatzhalter 5"/>
          <p:cNvSpPr>
            <a:spLocks noGrp="1"/>
          </p:cNvSpPr>
          <p:nvPr>
            <p:ph type="sldNum" sz="quarter" idx="12"/>
          </p:nvPr>
        </p:nvSpPr>
        <p:spPr/>
        <p:txBody>
          <a:bodyPr/>
          <a:lstStyle/>
          <a:p>
            <a:pPr>
              <a:defRPr/>
            </a:pPr>
            <a:fld id="{199C0CBE-92BF-4FEC-9BD0-D6D44030DD9E}" type="slidenum">
              <a:rPr lang="de-DE" smtClean="0"/>
              <a:pPr>
                <a:defRPr/>
              </a:pPr>
              <a:t>‹Nr.›</a:t>
            </a:fld>
            <a:endParaRPr lang="de-DE"/>
          </a:p>
        </p:txBody>
      </p:sp>
    </p:spTree>
    <p:extLst>
      <p:ext uri="{BB962C8B-B14F-4D97-AF65-F5344CB8AC3E}">
        <p14:creationId xmlns:p14="http://schemas.microsoft.com/office/powerpoint/2010/main" val="991733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pPr>
              <a:defRPr/>
            </a:pPr>
            <a:endParaRPr lang="de-DE"/>
          </a:p>
        </p:txBody>
      </p:sp>
      <p:sp>
        <p:nvSpPr>
          <p:cNvPr id="5" name="Fußzeilenplatzhalter 4"/>
          <p:cNvSpPr>
            <a:spLocks noGrp="1"/>
          </p:cNvSpPr>
          <p:nvPr>
            <p:ph type="ftr" sz="quarter" idx="11"/>
          </p:nvPr>
        </p:nvSpPr>
        <p:spPr/>
        <p:txBody>
          <a:bodyPr/>
          <a:lstStyle/>
          <a:p>
            <a:pPr>
              <a:defRPr/>
            </a:pPr>
            <a:endParaRPr lang="de-DE"/>
          </a:p>
        </p:txBody>
      </p:sp>
      <p:sp>
        <p:nvSpPr>
          <p:cNvPr id="6" name="Foliennummernplatzhalter 5"/>
          <p:cNvSpPr>
            <a:spLocks noGrp="1"/>
          </p:cNvSpPr>
          <p:nvPr>
            <p:ph type="sldNum" sz="quarter" idx="12"/>
          </p:nvPr>
        </p:nvSpPr>
        <p:spPr/>
        <p:txBody>
          <a:bodyPr/>
          <a:lstStyle/>
          <a:p>
            <a:pPr>
              <a:defRPr/>
            </a:pPr>
            <a:fld id="{ABF3A99B-A9E9-4104-AFD7-D8FBC97807B2}" type="slidenum">
              <a:rPr lang="de-DE" smtClean="0"/>
              <a:pPr>
                <a:defRPr/>
              </a:pPr>
              <a:t>‹Nr.›</a:t>
            </a:fld>
            <a:endParaRPr lang="de-DE"/>
          </a:p>
        </p:txBody>
      </p:sp>
    </p:spTree>
    <p:extLst>
      <p:ext uri="{BB962C8B-B14F-4D97-AF65-F5344CB8AC3E}">
        <p14:creationId xmlns:p14="http://schemas.microsoft.com/office/powerpoint/2010/main" val="2302336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10"/>
          </p:nvPr>
        </p:nvSpPr>
        <p:spPr/>
        <p:txBody>
          <a:bodyPr/>
          <a:lstStyle/>
          <a:p>
            <a:pPr>
              <a:defRPr/>
            </a:pPr>
            <a:endParaRPr lang="de-DE"/>
          </a:p>
        </p:txBody>
      </p:sp>
      <p:sp>
        <p:nvSpPr>
          <p:cNvPr id="5" name="Fußzeilenplatzhalter 4"/>
          <p:cNvSpPr>
            <a:spLocks noGrp="1"/>
          </p:cNvSpPr>
          <p:nvPr>
            <p:ph type="ftr" sz="quarter" idx="11"/>
          </p:nvPr>
        </p:nvSpPr>
        <p:spPr/>
        <p:txBody>
          <a:bodyPr/>
          <a:lstStyle/>
          <a:p>
            <a:pPr>
              <a:defRPr/>
            </a:pPr>
            <a:endParaRPr lang="de-DE"/>
          </a:p>
        </p:txBody>
      </p:sp>
      <p:sp>
        <p:nvSpPr>
          <p:cNvPr id="6" name="Foliennummernplatzhalter 5"/>
          <p:cNvSpPr>
            <a:spLocks noGrp="1"/>
          </p:cNvSpPr>
          <p:nvPr>
            <p:ph type="sldNum" sz="quarter" idx="12"/>
          </p:nvPr>
        </p:nvSpPr>
        <p:spPr/>
        <p:txBody>
          <a:bodyPr/>
          <a:lstStyle/>
          <a:p>
            <a:pPr>
              <a:defRPr/>
            </a:pPr>
            <a:fld id="{265E610D-C589-4257-BD92-182DE92238F9}" type="slidenum">
              <a:rPr lang="de-DE" smtClean="0"/>
              <a:pPr>
                <a:defRPr/>
              </a:pPr>
              <a:t>‹Nr.›</a:t>
            </a:fld>
            <a:endParaRPr lang="de-DE"/>
          </a:p>
        </p:txBody>
      </p:sp>
    </p:spTree>
    <p:extLst>
      <p:ext uri="{BB962C8B-B14F-4D97-AF65-F5344CB8AC3E}">
        <p14:creationId xmlns:p14="http://schemas.microsoft.com/office/powerpoint/2010/main" val="385145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pPr>
              <a:defRPr/>
            </a:pPr>
            <a:endParaRPr lang="de-DE" dirty="0"/>
          </a:p>
        </p:txBody>
      </p:sp>
      <p:sp>
        <p:nvSpPr>
          <p:cNvPr id="5" name="Fußzeilenplatzhalter 4"/>
          <p:cNvSpPr>
            <a:spLocks noGrp="1"/>
          </p:cNvSpPr>
          <p:nvPr>
            <p:ph type="ftr" sz="quarter" idx="11"/>
          </p:nvPr>
        </p:nvSpPr>
        <p:spPr/>
        <p:txBody>
          <a:bodyPr/>
          <a:lstStyle/>
          <a:p>
            <a:pPr>
              <a:defRPr/>
            </a:pPr>
            <a:endParaRPr lang="de-DE"/>
          </a:p>
        </p:txBody>
      </p:sp>
      <p:sp>
        <p:nvSpPr>
          <p:cNvPr id="6" name="Foliennummernplatzhalter 5"/>
          <p:cNvSpPr>
            <a:spLocks noGrp="1"/>
          </p:cNvSpPr>
          <p:nvPr>
            <p:ph type="sldNum" sz="quarter" idx="12"/>
          </p:nvPr>
        </p:nvSpPr>
        <p:spPr/>
        <p:txBody>
          <a:bodyPr/>
          <a:lstStyle/>
          <a:p>
            <a:pPr>
              <a:defRPr/>
            </a:pPr>
            <a:fld id="{53BC87EB-5E9F-4531-B607-FBD6D97D0117}" type="slidenum">
              <a:rPr lang="de-DE" smtClean="0"/>
              <a:pPr>
                <a:defRPr/>
              </a:pPr>
              <a:t>‹Nr.›</a:t>
            </a:fld>
            <a:endParaRPr lang="de-DE"/>
          </a:p>
        </p:txBody>
      </p:sp>
    </p:spTree>
    <p:extLst>
      <p:ext uri="{BB962C8B-B14F-4D97-AF65-F5344CB8AC3E}">
        <p14:creationId xmlns:p14="http://schemas.microsoft.com/office/powerpoint/2010/main" val="10800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pPr>
              <a:defRPr/>
            </a:pPr>
            <a:endParaRPr lang="de-DE"/>
          </a:p>
        </p:txBody>
      </p:sp>
      <p:sp>
        <p:nvSpPr>
          <p:cNvPr id="6" name="Fußzeilenplatzhalter 5"/>
          <p:cNvSpPr>
            <a:spLocks noGrp="1"/>
          </p:cNvSpPr>
          <p:nvPr>
            <p:ph type="ftr" sz="quarter" idx="11"/>
          </p:nvPr>
        </p:nvSpPr>
        <p:spPr/>
        <p:txBody>
          <a:bodyPr/>
          <a:lstStyle/>
          <a:p>
            <a:pPr>
              <a:defRPr/>
            </a:pPr>
            <a:endParaRPr lang="de-DE"/>
          </a:p>
        </p:txBody>
      </p:sp>
      <p:sp>
        <p:nvSpPr>
          <p:cNvPr id="7" name="Foliennummernplatzhalter 6"/>
          <p:cNvSpPr>
            <a:spLocks noGrp="1"/>
          </p:cNvSpPr>
          <p:nvPr>
            <p:ph type="sldNum" sz="quarter" idx="12"/>
          </p:nvPr>
        </p:nvSpPr>
        <p:spPr/>
        <p:txBody>
          <a:bodyPr/>
          <a:lstStyle/>
          <a:p>
            <a:pPr>
              <a:defRPr/>
            </a:pPr>
            <a:fld id="{CD1C4549-7512-4A09-BAC6-52E9DF166A81}" type="slidenum">
              <a:rPr lang="de-DE" smtClean="0"/>
              <a:pPr>
                <a:defRPr/>
              </a:pPr>
              <a:t>‹Nr.›</a:t>
            </a:fld>
            <a:endParaRPr lang="de-DE"/>
          </a:p>
        </p:txBody>
      </p:sp>
    </p:spTree>
    <p:extLst>
      <p:ext uri="{BB962C8B-B14F-4D97-AF65-F5344CB8AC3E}">
        <p14:creationId xmlns:p14="http://schemas.microsoft.com/office/powerpoint/2010/main" val="972713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pPr>
              <a:defRPr/>
            </a:pPr>
            <a:endParaRPr lang="de-DE"/>
          </a:p>
        </p:txBody>
      </p:sp>
      <p:sp>
        <p:nvSpPr>
          <p:cNvPr id="8" name="Fußzeilenplatzhalter 7"/>
          <p:cNvSpPr>
            <a:spLocks noGrp="1"/>
          </p:cNvSpPr>
          <p:nvPr>
            <p:ph type="ftr" sz="quarter" idx="11"/>
          </p:nvPr>
        </p:nvSpPr>
        <p:spPr/>
        <p:txBody>
          <a:bodyPr/>
          <a:lstStyle/>
          <a:p>
            <a:pPr>
              <a:defRPr/>
            </a:pPr>
            <a:endParaRPr lang="de-DE"/>
          </a:p>
        </p:txBody>
      </p:sp>
      <p:sp>
        <p:nvSpPr>
          <p:cNvPr id="9" name="Foliennummernplatzhalter 8"/>
          <p:cNvSpPr>
            <a:spLocks noGrp="1"/>
          </p:cNvSpPr>
          <p:nvPr>
            <p:ph type="sldNum" sz="quarter" idx="12"/>
          </p:nvPr>
        </p:nvSpPr>
        <p:spPr/>
        <p:txBody>
          <a:bodyPr/>
          <a:lstStyle/>
          <a:p>
            <a:pPr>
              <a:defRPr/>
            </a:pPr>
            <a:fld id="{5A82D06D-2147-4338-A6AB-2BDF1FFAEFED}" type="slidenum">
              <a:rPr lang="de-DE" smtClean="0"/>
              <a:pPr>
                <a:defRPr/>
              </a:pPr>
              <a:t>‹Nr.›</a:t>
            </a:fld>
            <a:endParaRPr lang="de-DE"/>
          </a:p>
        </p:txBody>
      </p:sp>
    </p:spTree>
    <p:extLst>
      <p:ext uri="{BB962C8B-B14F-4D97-AF65-F5344CB8AC3E}">
        <p14:creationId xmlns:p14="http://schemas.microsoft.com/office/powerpoint/2010/main" val="1901287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pPr>
              <a:defRPr/>
            </a:pPr>
            <a:endParaRPr lang="de-DE"/>
          </a:p>
        </p:txBody>
      </p:sp>
      <p:sp>
        <p:nvSpPr>
          <p:cNvPr id="4" name="Fußzeilenplatzhalter 3"/>
          <p:cNvSpPr>
            <a:spLocks noGrp="1"/>
          </p:cNvSpPr>
          <p:nvPr>
            <p:ph type="ftr" sz="quarter" idx="11"/>
          </p:nvPr>
        </p:nvSpPr>
        <p:spPr/>
        <p:txBody>
          <a:bodyPr/>
          <a:lstStyle/>
          <a:p>
            <a:pPr>
              <a:defRPr/>
            </a:pPr>
            <a:endParaRPr lang="de-DE"/>
          </a:p>
        </p:txBody>
      </p:sp>
      <p:sp>
        <p:nvSpPr>
          <p:cNvPr id="5" name="Foliennummernplatzhalter 4"/>
          <p:cNvSpPr>
            <a:spLocks noGrp="1"/>
          </p:cNvSpPr>
          <p:nvPr>
            <p:ph type="sldNum" sz="quarter" idx="12"/>
          </p:nvPr>
        </p:nvSpPr>
        <p:spPr/>
        <p:txBody>
          <a:bodyPr/>
          <a:lstStyle/>
          <a:p>
            <a:pPr>
              <a:defRPr/>
            </a:pPr>
            <a:fld id="{2BE4E6EF-7CBB-420C-99B4-44D763EDD3C0}" type="slidenum">
              <a:rPr lang="de-DE" smtClean="0"/>
              <a:pPr>
                <a:defRPr/>
              </a:pPr>
              <a:t>‹Nr.›</a:t>
            </a:fld>
            <a:endParaRPr lang="de-DE"/>
          </a:p>
        </p:txBody>
      </p:sp>
    </p:spTree>
    <p:extLst>
      <p:ext uri="{BB962C8B-B14F-4D97-AF65-F5344CB8AC3E}">
        <p14:creationId xmlns:p14="http://schemas.microsoft.com/office/powerpoint/2010/main" val="4001643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pPr>
              <a:defRPr/>
            </a:pPr>
            <a:endParaRPr lang="de-DE"/>
          </a:p>
        </p:txBody>
      </p:sp>
      <p:sp>
        <p:nvSpPr>
          <p:cNvPr id="3" name="Fußzeilenplatzhalter 2"/>
          <p:cNvSpPr>
            <a:spLocks noGrp="1"/>
          </p:cNvSpPr>
          <p:nvPr>
            <p:ph type="ftr" sz="quarter" idx="11"/>
          </p:nvPr>
        </p:nvSpPr>
        <p:spPr/>
        <p:txBody>
          <a:bodyPr/>
          <a:lstStyle/>
          <a:p>
            <a:pPr>
              <a:defRPr/>
            </a:pPr>
            <a:endParaRPr lang="de-DE"/>
          </a:p>
        </p:txBody>
      </p:sp>
      <p:sp>
        <p:nvSpPr>
          <p:cNvPr id="4" name="Foliennummernplatzhalter 3"/>
          <p:cNvSpPr>
            <a:spLocks noGrp="1"/>
          </p:cNvSpPr>
          <p:nvPr>
            <p:ph type="sldNum" sz="quarter" idx="12"/>
          </p:nvPr>
        </p:nvSpPr>
        <p:spPr/>
        <p:txBody>
          <a:bodyPr/>
          <a:lstStyle/>
          <a:p>
            <a:pPr>
              <a:defRPr/>
            </a:pPr>
            <a:fld id="{F5FACCF6-6568-477F-955B-CBF3A229D1A9}" type="slidenum">
              <a:rPr lang="de-DE" smtClean="0"/>
              <a:pPr>
                <a:defRPr/>
              </a:pPr>
              <a:t>‹Nr.›</a:t>
            </a:fld>
            <a:endParaRPr lang="de-DE"/>
          </a:p>
        </p:txBody>
      </p:sp>
    </p:spTree>
    <p:extLst>
      <p:ext uri="{BB962C8B-B14F-4D97-AF65-F5344CB8AC3E}">
        <p14:creationId xmlns:p14="http://schemas.microsoft.com/office/powerpoint/2010/main" val="4145614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pPr>
              <a:defRPr/>
            </a:pPr>
            <a:endParaRPr lang="de-DE"/>
          </a:p>
        </p:txBody>
      </p:sp>
      <p:sp>
        <p:nvSpPr>
          <p:cNvPr id="6" name="Fußzeilenplatzhalter 5"/>
          <p:cNvSpPr>
            <a:spLocks noGrp="1"/>
          </p:cNvSpPr>
          <p:nvPr>
            <p:ph type="ftr" sz="quarter" idx="11"/>
          </p:nvPr>
        </p:nvSpPr>
        <p:spPr/>
        <p:txBody>
          <a:bodyPr/>
          <a:lstStyle/>
          <a:p>
            <a:pPr>
              <a:defRPr/>
            </a:pPr>
            <a:endParaRPr lang="de-DE"/>
          </a:p>
        </p:txBody>
      </p:sp>
      <p:sp>
        <p:nvSpPr>
          <p:cNvPr id="7" name="Foliennummernplatzhalter 6"/>
          <p:cNvSpPr>
            <a:spLocks noGrp="1"/>
          </p:cNvSpPr>
          <p:nvPr>
            <p:ph type="sldNum" sz="quarter" idx="12"/>
          </p:nvPr>
        </p:nvSpPr>
        <p:spPr/>
        <p:txBody>
          <a:bodyPr/>
          <a:lstStyle/>
          <a:p>
            <a:pPr>
              <a:defRPr/>
            </a:pPr>
            <a:fld id="{A7CAAE5F-C914-40D9-BCAB-9D3CBAA4EE48}" type="slidenum">
              <a:rPr lang="de-DE" smtClean="0"/>
              <a:pPr>
                <a:defRPr/>
              </a:pPr>
              <a:t>‹Nr.›</a:t>
            </a:fld>
            <a:endParaRPr lang="de-DE"/>
          </a:p>
        </p:txBody>
      </p:sp>
    </p:spTree>
    <p:extLst>
      <p:ext uri="{BB962C8B-B14F-4D97-AF65-F5344CB8AC3E}">
        <p14:creationId xmlns:p14="http://schemas.microsoft.com/office/powerpoint/2010/main" val="2128040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pPr>
              <a:defRPr/>
            </a:pPr>
            <a:endParaRPr lang="de-DE"/>
          </a:p>
        </p:txBody>
      </p:sp>
      <p:sp>
        <p:nvSpPr>
          <p:cNvPr id="6" name="Fußzeilenplatzhalter 5"/>
          <p:cNvSpPr>
            <a:spLocks noGrp="1"/>
          </p:cNvSpPr>
          <p:nvPr>
            <p:ph type="ftr" sz="quarter" idx="11"/>
          </p:nvPr>
        </p:nvSpPr>
        <p:spPr/>
        <p:txBody>
          <a:bodyPr/>
          <a:lstStyle/>
          <a:p>
            <a:pPr>
              <a:defRPr/>
            </a:pPr>
            <a:endParaRPr lang="de-DE"/>
          </a:p>
        </p:txBody>
      </p:sp>
      <p:sp>
        <p:nvSpPr>
          <p:cNvPr id="7" name="Foliennummernplatzhalter 6"/>
          <p:cNvSpPr>
            <a:spLocks noGrp="1"/>
          </p:cNvSpPr>
          <p:nvPr>
            <p:ph type="sldNum" sz="quarter" idx="12"/>
          </p:nvPr>
        </p:nvSpPr>
        <p:spPr/>
        <p:txBody>
          <a:bodyPr/>
          <a:lstStyle/>
          <a:p>
            <a:pPr>
              <a:defRPr/>
            </a:pPr>
            <a:fld id="{45BD0C0B-F1BA-4060-8AF9-75731D6E89D7}" type="slidenum">
              <a:rPr lang="de-DE" smtClean="0"/>
              <a:pPr>
                <a:defRPr/>
              </a:pPr>
              <a:t>‹Nr.›</a:t>
            </a:fld>
            <a:endParaRPr lang="de-DE"/>
          </a:p>
        </p:txBody>
      </p:sp>
    </p:spTree>
    <p:extLst>
      <p:ext uri="{BB962C8B-B14F-4D97-AF65-F5344CB8AC3E}">
        <p14:creationId xmlns:p14="http://schemas.microsoft.com/office/powerpoint/2010/main" val="2322723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de-DE" dirty="0"/>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3BC87EB-5E9F-4531-B607-FBD6D97D0117}" type="slidenum">
              <a:rPr lang="de-DE" smtClean="0"/>
              <a:pPr>
                <a:defRPr/>
              </a:pPr>
              <a:t>‹Nr.›</a:t>
            </a:fld>
            <a:endParaRPr lang="de-DE"/>
          </a:p>
        </p:txBody>
      </p:sp>
    </p:spTree>
    <p:extLst>
      <p:ext uri="{BB962C8B-B14F-4D97-AF65-F5344CB8AC3E}">
        <p14:creationId xmlns:p14="http://schemas.microsoft.com/office/powerpoint/2010/main" val="4201603571"/>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0" y="692150"/>
            <a:ext cx="9144000" cy="5113338"/>
          </a:xfrm>
        </p:spPr>
        <p:txBody>
          <a:bodyPr/>
          <a:lstStyle/>
          <a:p>
            <a:pPr eaLnBrk="1" hangingPunct="1"/>
            <a:r>
              <a:rPr lang="de-DE" sz="4000" b="1" dirty="0" smtClean="0">
                <a:cs typeface="Times New Roman" pitchFamily="18" charset="0"/>
              </a:rPr>
              <a:t>GESUNDHEITSMANAGEMENT I</a:t>
            </a:r>
            <a:br>
              <a:rPr lang="de-DE" sz="4000" b="1" dirty="0" smtClean="0">
                <a:cs typeface="Times New Roman" pitchFamily="18" charset="0"/>
              </a:rPr>
            </a:br>
            <a:r>
              <a:rPr lang="de-DE" sz="4000" b="1" dirty="0" smtClean="0">
                <a:cs typeface="Times New Roman" pitchFamily="18" charset="0"/>
              </a:rPr>
              <a:t>Teil 1-3</a:t>
            </a:r>
            <a:br>
              <a:rPr lang="de-DE" sz="4000" b="1" dirty="0" smtClean="0">
                <a:cs typeface="Times New Roman" pitchFamily="18" charset="0"/>
              </a:rPr>
            </a:br>
            <a:r>
              <a:rPr lang="de-DE" sz="4000" b="1" dirty="0" smtClean="0">
                <a:cs typeface="Times New Roman" pitchFamily="18" charset="0"/>
              </a:rPr>
              <a:t/>
            </a:r>
            <a:br>
              <a:rPr lang="de-DE" sz="4000" b="1" dirty="0" smtClean="0">
                <a:cs typeface="Times New Roman" pitchFamily="18" charset="0"/>
              </a:rPr>
            </a:br>
            <a:r>
              <a:rPr lang="de-DE" sz="4000" b="1" dirty="0" smtClean="0">
                <a:cs typeface="Times New Roman" pitchFamily="18" charset="0"/>
              </a:rPr>
              <a:t/>
            </a:r>
            <a:br>
              <a:rPr lang="de-DE" sz="4000" b="1" dirty="0" smtClean="0">
                <a:cs typeface="Times New Roman" pitchFamily="18" charset="0"/>
              </a:rPr>
            </a:br>
            <a:r>
              <a:rPr lang="de-DE" sz="2400" b="1" dirty="0" smtClean="0">
                <a:cs typeface="Times New Roman" pitchFamily="18" charset="0"/>
              </a:rPr>
              <a:t>Prof. Dr. Steffen Fleßa</a:t>
            </a:r>
            <a:br>
              <a:rPr lang="de-DE" sz="2400" b="1" dirty="0" smtClean="0">
                <a:cs typeface="Times New Roman" pitchFamily="18" charset="0"/>
              </a:rPr>
            </a:br>
            <a:r>
              <a:rPr lang="de-DE" sz="2400" b="1" dirty="0" err="1" smtClean="0">
                <a:cs typeface="Times New Roman" pitchFamily="18" charset="0"/>
              </a:rPr>
              <a:t>Lst</a:t>
            </a:r>
            <a:r>
              <a:rPr lang="de-DE" sz="2400" b="1" dirty="0" smtClean="0">
                <a:cs typeface="Times New Roman" pitchFamily="18" charset="0"/>
              </a:rPr>
              <a:t>. für Allgemeine Betriebswirtschaftslehre und Gesundheitsmanagement</a:t>
            </a:r>
            <a:br>
              <a:rPr lang="de-DE" sz="2400" b="1" dirty="0" smtClean="0">
                <a:cs typeface="Times New Roman" pitchFamily="18" charset="0"/>
              </a:rPr>
            </a:br>
            <a:r>
              <a:rPr lang="de-DE" sz="2400" b="1" dirty="0" smtClean="0">
                <a:cs typeface="Times New Roman" pitchFamily="18" charset="0"/>
              </a:rPr>
              <a:t>Universität Greifswald</a:t>
            </a:r>
            <a:r>
              <a:rPr lang="de-DE" sz="4000" b="1" dirty="0" smtClean="0">
                <a:cs typeface="Times New Roman" pitchFamily="18" charset="0"/>
              </a:rPr>
              <a:t/>
            </a:r>
            <a:br>
              <a:rPr lang="de-DE" sz="4000" b="1" dirty="0" smtClean="0">
                <a:cs typeface="Times New Roman" pitchFamily="18" charset="0"/>
              </a:rPr>
            </a:br>
            <a:endParaRPr lang="de-DE" sz="4000" dirty="0" smtClean="0"/>
          </a:p>
        </p:txBody>
      </p:sp>
      <p:sp>
        <p:nvSpPr>
          <p:cNvPr id="2" name="Foliennummernplatzhalter 1"/>
          <p:cNvSpPr>
            <a:spLocks noGrp="1"/>
          </p:cNvSpPr>
          <p:nvPr>
            <p:ph type="sldNum" sz="quarter" idx="12"/>
          </p:nvPr>
        </p:nvSpPr>
        <p:spPr/>
        <p:txBody>
          <a:bodyPr/>
          <a:lstStyle/>
          <a:p>
            <a:pPr>
              <a:defRPr/>
            </a:pPr>
            <a:fld id="{1A02C0C2-EFF6-4880-B457-65054ADC723C}" type="slidenum">
              <a:rPr lang="de-DE" smtClean="0"/>
              <a:pPr>
                <a:defRPr/>
              </a:pPr>
              <a:t>1</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normAutofit fontScale="90000"/>
          </a:bodyPr>
          <a:lstStyle/>
          <a:p>
            <a:pPr eaLnBrk="1" hangingPunct="1"/>
            <a:r>
              <a:rPr lang="de-DE" sz="4000" smtClean="0"/>
              <a:t>SGB V § 11-68: Leistungen der Krankenversicherung</a:t>
            </a:r>
          </a:p>
        </p:txBody>
      </p:sp>
      <p:sp>
        <p:nvSpPr>
          <p:cNvPr id="60419" name="Rectangle 3"/>
          <p:cNvSpPr>
            <a:spLocks noGrp="1" noChangeArrowheads="1"/>
          </p:cNvSpPr>
          <p:nvPr>
            <p:ph idx="1"/>
          </p:nvPr>
        </p:nvSpPr>
        <p:spPr/>
        <p:txBody>
          <a:bodyPr/>
          <a:lstStyle/>
          <a:p>
            <a:pPr eaLnBrk="1" hangingPunct="1"/>
            <a:r>
              <a:rPr lang="de-DE" sz="2800" smtClean="0"/>
              <a:t>Leistungen zur Verhütung von Krankheiten</a:t>
            </a:r>
          </a:p>
          <a:p>
            <a:pPr eaLnBrk="1" hangingPunct="1"/>
            <a:r>
              <a:rPr lang="de-DE" sz="2800" smtClean="0"/>
              <a:t>Leistungen zur Früherkennung von Krankheiten</a:t>
            </a:r>
          </a:p>
          <a:p>
            <a:pPr eaLnBrk="1" hangingPunct="1"/>
            <a:r>
              <a:rPr lang="de-DE" sz="2800" b="1" smtClean="0">
                <a:solidFill>
                  <a:srgbClr val="FF0000"/>
                </a:solidFill>
              </a:rPr>
              <a:t>Leistungen bei Krankheit</a:t>
            </a:r>
          </a:p>
          <a:p>
            <a:pPr lvl="1" eaLnBrk="1" hangingPunct="1"/>
            <a:r>
              <a:rPr lang="de-DE" sz="2400" b="1" smtClean="0">
                <a:solidFill>
                  <a:srgbClr val="FF0000"/>
                </a:solidFill>
              </a:rPr>
              <a:t>Krankenbehandlung</a:t>
            </a:r>
          </a:p>
          <a:p>
            <a:pPr lvl="1" eaLnBrk="1" hangingPunct="1"/>
            <a:r>
              <a:rPr lang="de-DE" sz="2400" smtClean="0"/>
              <a:t>Krankengeld</a:t>
            </a:r>
          </a:p>
          <a:p>
            <a:pPr lvl="1" eaLnBrk="1" hangingPunct="1"/>
            <a:r>
              <a:rPr lang="de-DE" sz="2400" smtClean="0"/>
              <a:t>Zahnersatz</a:t>
            </a:r>
          </a:p>
          <a:p>
            <a:pPr lvl="1" eaLnBrk="1" hangingPunct="1"/>
            <a:r>
              <a:rPr lang="de-DE" sz="2400" smtClean="0"/>
              <a:t>Fahrkosten</a:t>
            </a:r>
          </a:p>
        </p:txBody>
      </p:sp>
      <p:sp>
        <p:nvSpPr>
          <p:cNvPr id="2" name="Foliennummernplatzhalter 1"/>
          <p:cNvSpPr>
            <a:spLocks noGrp="1"/>
          </p:cNvSpPr>
          <p:nvPr>
            <p:ph type="sldNum" sz="quarter" idx="12"/>
          </p:nvPr>
        </p:nvSpPr>
        <p:spPr/>
        <p:txBody>
          <a:bodyPr/>
          <a:lstStyle/>
          <a:p>
            <a:pPr>
              <a:defRPr/>
            </a:pPr>
            <a:fld id="{265E610D-C589-4257-BD92-182DE92238F9}" type="slidenum">
              <a:rPr lang="de-DE" smtClean="0"/>
              <a:pPr>
                <a:defRPr/>
              </a:pPr>
              <a:t>10</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normAutofit fontScale="90000"/>
          </a:bodyPr>
          <a:lstStyle/>
          <a:p>
            <a:pPr eaLnBrk="1" hangingPunct="1"/>
            <a:r>
              <a:rPr lang="de-DE" sz="4000" smtClean="0"/>
              <a:t>SGB V § 69-149: Beziehungen zu den Leistungserbringern </a:t>
            </a:r>
          </a:p>
        </p:txBody>
      </p:sp>
      <p:sp>
        <p:nvSpPr>
          <p:cNvPr id="61443" name="Rectangle 3"/>
          <p:cNvSpPr>
            <a:spLocks noGrp="1" noChangeArrowheads="1"/>
          </p:cNvSpPr>
          <p:nvPr>
            <p:ph idx="1"/>
          </p:nvPr>
        </p:nvSpPr>
        <p:spPr/>
        <p:txBody>
          <a:bodyPr/>
          <a:lstStyle/>
          <a:p>
            <a:pPr eaLnBrk="1" hangingPunct="1">
              <a:lnSpc>
                <a:spcPct val="80000"/>
              </a:lnSpc>
            </a:pPr>
            <a:r>
              <a:rPr lang="de-DE" sz="1800" smtClean="0"/>
              <a:t>Beziehungen zu Ärzten und Zahnärzten</a:t>
            </a:r>
          </a:p>
          <a:p>
            <a:pPr lvl="1" eaLnBrk="1" hangingPunct="1">
              <a:lnSpc>
                <a:spcPct val="80000"/>
              </a:lnSpc>
            </a:pPr>
            <a:r>
              <a:rPr lang="de-DE" sz="1600" smtClean="0"/>
              <a:t>Sicherstellung der vertragsärztlichen und vertragszahnärztlichen Versorgung</a:t>
            </a:r>
          </a:p>
          <a:p>
            <a:pPr lvl="1" eaLnBrk="1" hangingPunct="1">
              <a:lnSpc>
                <a:spcPct val="80000"/>
              </a:lnSpc>
            </a:pPr>
            <a:r>
              <a:rPr lang="de-DE" sz="1600" smtClean="0"/>
              <a:t>Kassenärztliche und Kassenzahnärztliche Vereinigungen</a:t>
            </a:r>
          </a:p>
          <a:p>
            <a:pPr eaLnBrk="1" hangingPunct="1">
              <a:lnSpc>
                <a:spcPct val="80000"/>
              </a:lnSpc>
            </a:pPr>
            <a:r>
              <a:rPr lang="de-DE" sz="1800" smtClean="0"/>
              <a:t>Zahntechnische Leistungen</a:t>
            </a:r>
          </a:p>
          <a:p>
            <a:pPr eaLnBrk="1" hangingPunct="1">
              <a:lnSpc>
                <a:spcPct val="80000"/>
              </a:lnSpc>
            </a:pPr>
            <a:r>
              <a:rPr lang="de-DE" sz="1800" b="1" smtClean="0">
                <a:solidFill>
                  <a:srgbClr val="FF0000"/>
                </a:solidFill>
              </a:rPr>
              <a:t>Beziehungen zu Krankenhäusern und anderen Einrichtungen</a:t>
            </a:r>
          </a:p>
          <a:p>
            <a:pPr lvl="1" eaLnBrk="1" hangingPunct="1">
              <a:lnSpc>
                <a:spcPct val="80000"/>
              </a:lnSpc>
            </a:pPr>
            <a:r>
              <a:rPr lang="de-DE" sz="1600" b="1" smtClean="0">
                <a:solidFill>
                  <a:srgbClr val="FF0000"/>
                </a:solidFill>
              </a:rPr>
              <a:t>Krankenhäuser, Vorsorge- und Rehabilitationseinrichtungen: § 107-113</a:t>
            </a:r>
          </a:p>
          <a:p>
            <a:pPr eaLnBrk="1" hangingPunct="1">
              <a:lnSpc>
                <a:spcPct val="80000"/>
              </a:lnSpc>
            </a:pPr>
            <a:r>
              <a:rPr lang="de-DE" sz="1800" smtClean="0"/>
              <a:t>Beziehungen zu Krankenhäusern und Vertragsärzten</a:t>
            </a:r>
          </a:p>
          <a:p>
            <a:pPr lvl="1" eaLnBrk="1" hangingPunct="1">
              <a:lnSpc>
                <a:spcPct val="80000"/>
              </a:lnSpc>
            </a:pPr>
            <a:r>
              <a:rPr lang="de-DE" sz="1600" smtClean="0"/>
              <a:t>Ambulantes Operieren, vor- und nachstationäre Behandlung</a:t>
            </a:r>
          </a:p>
          <a:p>
            <a:pPr eaLnBrk="1" hangingPunct="1">
              <a:lnSpc>
                <a:spcPct val="80000"/>
              </a:lnSpc>
            </a:pPr>
            <a:r>
              <a:rPr lang="de-DE" sz="1800" smtClean="0"/>
              <a:t>Beziehungen zu Leistungserbringern von Heilmitteln</a:t>
            </a:r>
          </a:p>
          <a:p>
            <a:pPr eaLnBrk="1" hangingPunct="1">
              <a:lnSpc>
                <a:spcPct val="80000"/>
              </a:lnSpc>
            </a:pPr>
            <a:r>
              <a:rPr lang="de-DE" sz="1800" smtClean="0"/>
              <a:t>Beziehungen zu Leistungserbringern von Hilfsmitteln</a:t>
            </a:r>
          </a:p>
          <a:p>
            <a:pPr eaLnBrk="1" hangingPunct="1">
              <a:lnSpc>
                <a:spcPct val="80000"/>
              </a:lnSpc>
            </a:pPr>
            <a:r>
              <a:rPr lang="de-DE" sz="1800" smtClean="0"/>
              <a:t>Beziehungen zu Apotheken und pharmazeutischen Unternehmen</a:t>
            </a:r>
          </a:p>
          <a:p>
            <a:pPr eaLnBrk="1" hangingPunct="1">
              <a:lnSpc>
                <a:spcPct val="80000"/>
              </a:lnSpc>
            </a:pPr>
            <a:r>
              <a:rPr lang="de-DE" sz="1800" smtClean="0"/>
              <a:t>Beziehungen zu sonstigen Leistungserbringern</a:t>
            </a:r>
          </a:p>
          <a:p>
            <a:pPr eaLnBrk="1" hangingPunct="1">
              <a:lnSpc>
                <a:spcPct val="80000"/>
              </a:lnSpc>
            </a:pPr>
            <a:r>
              <a:rPr lang="de-DE" sz="1800" smtClean="0"/>
              <a:t>Eigeneinrichtungen der Krankenkassen</a:t>
            </a:r>
          </a:p>
          <a:p>
            <a:pPr eaLnBrk="1" hangingPunct="1">
              <a:lnSpc>
                <a:spcPct val="80000"/>
              </a:lnSpc>
            </a:pPr>
            <a:r>
              <a:rPr lang="de-DE" sz="1800" smtClean="0"/>
              <a:t>Beziehungen zu Leistungserbringern in der integrierten Versorgung</a:t>
            </a:r>
          </a:p>
        </p:txBody>
      </p:sp>
      <p:sp>
        <p:nvSpPr>
          <p:cNvPr id="2" name="Foliennummernplatzhalter 1"/>
          <p:cNvSpPr>
            <a:spLocks noGrp="1"/>
          </p:cNvSpPr>
          <p:nvPr>
            <p:ph type="sldNum" sz="quarter" idx="12"/>
          </p:nvPr>
        </p:nvSpPr>
        <p:spPr/>
        <p:txBody>
          <a:bodyPr/>
          <a:lstStyle/>
          <a:p>
            <a:pPr>
              <a:defRPr/>
            </a:pPr>
            <a:fld id="{265E610D-C589-4257-BD92-182DE92238F9}" type="slidenum">
              <a:rPr lang="de-DE" smtClean="0"/>
              <a:pPr>
                <a:defRPr/>
              </a:pPr>
              <a:t>11</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57200" y="0"/>
            <a:ext cx="8229600" cy="981075"/>
          </a:xfrm>
        </p:spPr>
        <p:txBody>
          <a:bodyPr/>
          <a:lstStyle/>
          <a:p>
            <a:pPr eaLnBrk="1" hangingPunct="1"/>
            <a:r>
              <a:rPr lang="de-DE" smtClean="0">
                <a:cs typeface="Times New Roman" pitchFamily="18" charset="0"/>
              </a:rPr>
              <a:t>Definition nach § 107 SGB V</a:t>
            </a:r>
          </a:p>
        </p:txBody>
      </p:sp>
      <p:sp>
        <p:nvSpPr>
          <p:cNvPr id="62467" name="Rectangle 3"/>
          <p:cNvSpPr>
            <a:spLocks noGrp="1" noChangeArrowheads="1"/>
          </p:cNvSpPr>
          <p:nvPr>
            <p:ph idx="1"/>
          </p:nvPr>
        </p:nvSpPr>
        <p:spPr>
          <a:xfrm>
            <a:off x="457200" y="1125538"/>
            <a:ext cx="8229600" cy="5732462"/>
          </a:xfrm>
        </p:spPr>
        <p:txBody>
          <a:bodyPr/>
          <a:lstStyle/>
          <a:p>
            <a:pPr eaLnBrk="1" hangingPunct="1">
              <a:lnSpc>
                <a:spcPct val="80000"/>
              </a:lnSpc>
              <a:buFontTx/>
              <a:buNone/>
            </a:pPr>
            <a:r>
              <a:rPr lang="de-DE" sz="2400" b="1" dirty="0" smtClean="0">
                <a:cs typeface="Times New Roman" pitchFamily="18" charset="0"/>
              </a:rPr>
              <a:t>Abs. 1</a:t>
            </a:r>
            <a:r>
              <a:rPr lang="de-DE" sz="2400" dirty="0" smtClean="0">
                <a:cs typeface="Times New Roman" pitchFamily="18" charset="0"/>
              </a:rPr>
              <a:t>: Krankenhäuser sind „Einrichtungen, die </a:t>
            </a:r>
          </a:p>
          <a:p>
            <a:pPr eaLnBrk="1" hangingPunct="1">
              <a:lnSpc>
                <a:spcPct val="80000"/>
              </a:lnSpc>
              <a:buFontTx/>
              <a:buNone/>
            </a:pPr>
            <a:endParaRPr lang="de-DE" sz="2400" dirty="0" smtClean="0">
              <a:cs typeface="Times New Roman" pitchFamily="18" charset="0"/>
            </a:endParaRPr>
          </a:p>
          <a:p>
            <a:pPr eaLnBrk="1" hangingPunct="1">
              <a:lnSpc>
                <a:spcPct val="80000"/>
              </a:lnSpc>
              <a:buFontTx/>
              <a:buAutoNum type="arabicPeriod"/>
            </a:pPr>
            <a:r>
              <a:rPr lang="de-DE" sz="2400" dirty="0" smtClean="0">
                <a:cs typeface="Times New Roman" pitchFamily="18" charset="0"/>
              </a:rPr>
              <a:t>der Krankenhausbehandlung oder Geburtshilfe dienen, </a:t>
            </a:r>
          </a:p>
          <a:p>
            <a:pPr eaLnBrk="1" hangingPunct="1">
              <a:lnSpc>
                <a:spcPct val="80000"/>
              </a:lnSpc>
              <a:buFontTx/>
              <a:buAutoNum type="arabicPeriod"/>
            </a:pPr>
            <a:r>
              <a:rPr lang="de-DE" sz="2400" dirty="0" smtClean="0">
                <a:cs typeface="Times New Roman" pitchFamily="18" charset="0"/>
              </a:rPr>
              <a:t>fachlich-medizinisch unter ständiger ärztlicher Leitung stehen, über ausreichende, ihrem Versorgungsauftrag entsprechende diagnostische und therapeutische Möglichkeiten verfügen und nach wissenschaftlich anerkannten Methoden arbeiten, </a:t>
            </a:r>
          </a:p>
          <a:p>
            <a:pPr eaLnBrk="1" hangingPunct="1">
              <a:lnSpc>
                <a:spcPct val="80000"/>
              </a:lnSpc>
              <a:buFontTx/>
              <a:buAutoNum type="arabicPeriod"/>
            </a:pPr>
            <a:r>
              <a:rPr lang="de-DE" sz="2400" dirty="0" smtClean="0">
                <a:cs typeface="Times New Roman" pitchFamily="18" charset="0"/>
              </a:rPr>
              <a:t>mit Hilfe von jederzeit verfügbarem Pflege-, Funktions- und medizinisch-technischem Personal darauf eingerichtet sind, vorwiegend durch ärztliche und pflegerische Hilfeleistung Krankheiten der Patienten zu erkennen, zu heilen, ihre Verschlimmerung zu verhüten, Krankheitsbeschwerden zu lindern oder Geburtshilfe zu leisten, und in denen </a:t>
            </a:r>
          </a:p>
          <a:p>
            <a:pPr eaLnBrk="1" hangingPunct="1">
              <a:lnSpc>
                <a:spcPct val="80000"/>
              </a:lnSpc>
              <a:buFontTx/>
              <a:buAutoNum type="arabicPeriod"/>
            </a:pPr>
            <a:r>
              <a:rPr lang="de-DE" sz="2400" dirty="0" smtClean="0">
                <a:cs typeface="Times New Roman" pitchFamily="18" charset="0"/>
              </a:rPr>
              <a:t>die Patienten untergebracht und verpflegt werden können.“</a:t>
            </a:r>
            <a:endParaRPr lang="de-DE" sz="2400" dirty="0" smtClean="0"/>
          </a:p>
        </p:txBody>
      </p:sp>
      <p:sp>
        <p:nvSpPr>
          <p:cNvPr id="2" name="Foliennummernplatzhalter 1"/>
          <p:cNvSpPr>
            <a:spLocks noGrp="1"/>
          </p:cNvSpPr>
          <p:nvPr>
            <p:ph type="sldNum" sz="quarter" idx="12"/>
          </p:nvPr>
        </p:nvSpPr>
        <p:spPr/>
        <p:txBody>
          <a:bodyPr/>
          <a:lstStyle/>
          <a:p>
            <a:pPr>
              <a:defRPr/>
            </a:pPr>
            <a:fld id="{265E610D-C589-4257-BD92-182DE92238F9}" type="slidenum">
              <a:rPr lang="de-DE" smtClean="0"/>
              <a:pPr>
                <a:defRPr/>
              </a:pPr>
              <a:t>12</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57200" y="0"/>
            <a:ext cx="8229600" cy="981075"/>
          </a:xfrm>
        </p:spPr>
        <p:txBody>
          <a:bodyPr/>
          <a:lstStyle/>
          <a:p>
            <a:pPr eaLnBrk="1" hangingPunct="1"/>
            <a:r>
              <a:rPr lang="de-DE" smtClean="0">
                <a:cs typeface="Times New Roman" pitchFamily="18" charset="0"/>
              </a:rPr>
              <a:t>Definition nach § 107 SGB V</a:t>
            </a:r>
          </a:p>
        </p:txBody>
      </p:sp>
      <p:sp>
        <p:nvSpPr>
          <p:cNvPr id="63491" name="Rectangle 3"/>
          <p:cNvSpPr>
            <a:spLocks noGrp="1" noChangeArrowheads="1"/>
          </p:cNvSpPr>
          <p:nvPr>
            <p:ph idx="1"/>
          </p:nvPr>
        </p:nvSpPr>
        <p:spPr>
          <a:xfrm>
            <a:off x="457200" y="1125538"/>
            <a:ext cx="8229600" cy="5399087"/>
          </a:xfrm>
        </p:spPr>
        <p:txBody>
          <a:bodyPr/>
          <a:lstStyle/>
          <a:p>
            <a:pPr eaLnBrk="1" hangingPunct="1"/>
            <a:r>
              <a:rPr lang="de-DE" smtClean="0"/>
              <a:t>Folge: Vorsorge- und Rehabilitations-einrichtungen sind keine Krankenhäuser im Sinne des § 107 Abs. 1 SGB V</a:t>
            </a:r>
          </a:p>
          <a:p>
            <a:pPr eaLnBrk="1" hangingPunct="1"/>
            <a:r>
              <a:rPr lang="de-DE" smtClean="0"/>
              <a:t>Vorsorge- und Rehaeinrichtungen werden explizit in § 107 Abs. 2 SGB V definiert</a:t>
            </a:r>
          </a:p>
        </p:txBody>
      </p:sp>
      <p:sp>
        <p:nvSpPr>
          <p:cNvPr id="2" name="Foliennummernplatzhalter 1"/>
          <p:cNvSpPr>
            <a:spLocks noGrp="1"/>
          </p:cNvSpPr>
          <p:nvPr>
            <p:ph type="sldNum" sz="quarter" idx="12"/>
          </p:nvPr>
        </p:nvSpPr>
        <p:spPr/>
        <p:txBody>
          <a:bodyPr/>
          <a:lstStyle/>
          <a:p>
            <a:pPr>
              <a:defRPr/>
            </a:pPr>
            <a:fld id="{265E610D-C589-4257-BD92-182DE92238F9}" type="slidenum">
              <a:rPr lang="de-DE" smtClean="0"/>
              <a:pPr>
                <a:defRPr/>
              </a:pPr>
              <a:t>13</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p:cNvSpPr>
            <a:spLocks noGrp="1" noChangeArrowheads="1"/>
          </p:cNvSpPr>
          <p:nvPr>
            <p:ph idx="1"/>
          </p:nvPr>
        </p:nvSpPr>
        <p:spPr>
          <a:xfrm>
            <a:off x="76200" y="152400"/>
            <a:ext cx="8915400" cy="6553200"/>
          </a:xfrm>
        </p:spPr>
        <p:txBody>
          <a:bodyPr/>
          <a:lstStyle/>
          <a:p>
            <a:pPr marL="381000" indent="-381000" eaLnBrk="1" hangingPunct="1">
              <a:lnSpc>
                <a:spcPct val="80000"/>
              </a:lnSpc>
              <a:buFontTx/>
              <a:buNone/>
            </a:pPr>
            <a:r>
              <a:rPr lang="de-DE" sz="2100" b="1" dirty="0" smtClean="0">
                <a:cs typeface="Times New Roman" pitchFamily="18" charset="0"/>
              </a:rPr>
              <a:t>§ 107 Abs. 2 SGB V</a:t>
            </a:r>
            <a:r>
              <a:rPr lang="de-DE" sz="2100" dirty="0" smtClean="0">
                <a:cs typeface="Times New Roman" pitchFamily="18" charset="0"/>
              </a:rPr>
              <a:t>: Vorsorge- und Rehabilitationseinrichtungen sind „Einrichtungen, die </a:t>
            </a:r>
          </a:p>
          <a:p>
            <a:pPr marL="381000" indent="-381000" eaLnBrk="1" hangingPunct="1">
              <a:lnSpc>
                <a:spcPct val="80000"/>
              </a:lnSpc>
              <a:buFontTx/>
              <a:buAutoNum type="arabicPeriod"/>
            </a:pPr>
            <a:r>
              <a:rPr lang="de-DE" sz="2100" dirty="0" smtClean="0">
                <a:cs typeface="Times New Roman" pitchFamily="18" charset="0"/>
              </a:rPr>
              <a:t>der stationären Behandlung der Patienten dienen, um </a:t>
            </a:r>
          </a:p>
          <a:p>
            <a:pPr marL="1295400" lvl="1" eaLnBrk="1" hangingPunct="1">
              <a:lnSpc>
                <a:spcPct val="80000"/>
              </a:lnSpc>
              <a:buFontTx/>
              <a:buAutoNum type="alphaLcPeriod"/>
            </a:pPr>
            <a:r>
              <a:rPr lang="de-DE" sz="2100" dirty="0" smtClean="0">
                <a:cs typeface="Times New Roman" pitchFamily="18" charset="0"/>
              </a:rPr>
              <a:t>eine Schwächung der Gesundheit, die in absehbarer Zeit voraussichtlich zu einer Krankheit führen würde, zu beseitigen oder eine Gefährdung der gesundheitlichen Entwicklung eines Kindes entgegenzuwirken (Vorsorge) oder </a:t>
            </a:r>
          </a:p>
          <a:p>
            <a:pPr marL="1295400" lvl="1" eaLnBrk="1" hangingPunct="1">
              <a:lnSpc>
                <a:spcPct val="80000"/>
              </a:lnSpc>
              <a:buFontTx/>
              <a:buAutoNum type="alphaLcPeriod"/>
            </a:pPr>
            <a:r>
              <a:rPr lang="de-DE" sz="2100" dirty="0" smtClean="0">
                <a:cs typeface="Times New Roman" pitchFamily="18" charset="0"/>
              </a:rPr>
              <a:t>eine Krankheit zu heilen, ihre Verschlimmerung zu verhüten oder Krankheitsbeschwerden zu lindern oder im Anschluss an Krankenhausbehandlung den dabei erzielten Behandlungserfolg zu sichern oder zu festigen, auch mit dem Ziel, einer drohenden Behinderung vorzubeugen, eine Behinderung zu beseitigen, zu bessern oder eine Verschlimmerung zu verhüten oder Pflegebedürftigkeit zu vermeiden oder zu vermindern (Rehabilitation), </a:t>
            </a:r>
          </a:p>
          <a:p>
            <a:pPr marL="381000" indent="-381000" eaLnBrk="1" hangingPunct="1">
              <a:lnSpc>
                <a:spcPct val="80000"/>
              </a:lnSpc>
              <a:buFontTx/>
              <a:buAutoNum type="arabicPeriod"/>
            </a:pPr>
            <a:r>
              <a:rPr lang="de-DE" sz="2100" dirty="0" smtClean="0">
                <a:cs typeface="Times New Roman" pitchFamily="18" charset="0"/>
              </a:rPr>
              <a:t>fachlich-medizinisch unter ständiger ärztlicher Verantwortung und unter Mitwirkung von besonders geschultem Personal darauf eingerichtet sind, den Gesundheitszustand der Patienten nach einem ärztlichen Behandlungsplan vorwiegend durch Anwendung von Heilmitteln einschließlich Krankengymnastik, Bewegungstherapie, Sprachtherapie oder Arbeits- und Beschäftigungstherapie, ferner durch andere geeignete Hilfen, auch durch geistige und seelische Einwirkungen zu verbessern und den Patienten bei der Entwicklung eigener Abwehr- und Heilungskräfte zu helfen.“</a:t>
            </a:r>
          </a:p>
        </p:txBody>
      </p:sp>
      <p:sp>
        <p:nvSpPr>
          <p:cNvPr id="2" name="Foliennummernplatzhalter 1"/>
          <p:cNvSpPr>
            <a:spLocks noGrp="1"/>
          </p:cNvSpPr>
          <p:nvPr>
            <p:ph type="sldNum" sz="quarter" idx="12"/>
          </p:nvPr>
        </p:nvSpPr>
        <p:spPr/>
        <p:txBody>
          <a:bodyPr/>
          <a:lstStyle/>
          <a:p>
            <a:pPr>
              <a:defRPr/>
            </a:pPr>
            <a:fld id="{265E610D-C589-4257-BD92-182DE92238F9}" type="slidenum">
              <a:rPr lang="de-DE" smtClean="0"/>
              <a:pPr>
                <a:defRPr/>
              </a:pPr>
              <a:t>14</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de-DE" smtClean="0">
                <a:cs typeface="Times New Roman" pitchFamily="18" charset="0"/>
              </a:rPr>
              <a:t>Betriebswirtschaftliche Definition</a:t>
            </a:r>
            <a:r>
              <a:rPr lang="de-DE" smtClean="0"/>
              <a:t> </a:t>
            </a:r>
          </a:p>
        </p:txBody>
      </p:sp>
      <p:sp>
        <p:nvSpPr>
          <p:cNvPr id="65539" name="Rectangle 4"/>
          <p:cNvSpPr>
            <a:spLocks noGrp="1" noChangeArrowheads="1"/>
          </p:cNvSpPr>
          <p:nvPr>
            <p:ph idx="1"/>
          </p:nvPr>
        </p:nvSpPr>
        <p:spPr>
          <a:xfrm>
            <a:off x="457200" y="1905000"/>
            <a:ext cx="8458200" cy="4114800"/>
          </a:xfrm>
        </p:spPr>
        <p:txBody>
          <a:bodyPr>
            <a:normAutofit lnSpcReduction="10000"/>
          </a:bodyPr>
          <a:lstStyle/>
          <a:p>
            <a:r>
              <a:rPr lang="de-DE" dirty="0" smtClean="0">
                <a:cs typeface="Times New Roman" pitchFamily="18" charset="0"/>
              </a:rPr>
              <a:t>Traditionell: </a:t>
            </a:r>
          </a:p>
          <a:p>
            <a:pPr lvl="1"/>
            <a:r>
              <a:rPr lang="de-DE" dirty="0" smtClean="0">
                <a:cs typeface="Times New Roman" pitchFamily="18" charset="0"/>
              </a:rPr>
              <a:t>Krankenhäuser sind Dienstleistungsbetriebe, die in Einheit von Ort, Zeit und Handlung Gesundheitsdienstleistungen für persönlich anwesende Patient*innen erzeugen, die mindestens eine Nacht dort verbringen.</a:t>
            </a:r>
          </a:p>
          <a:p>
            <a:r>
              <a:rPr lang="de-DE" dirty="0" smtClean="0">
                <a:cs typeface="Times New Roman" pitchFamily="18" charset="0"/>
              </a:rPr>
              <a:t>Zukunft:</a:t>
            </a:r>
          </a:p>
          <a:p>
            <a:pPr lvl="1"/>
            <a:r>
              <a:rPr lang="de-DE" dirty="0" smtClean="0">
                <a:cs typeface="Times New Roman" pitchFamily="18" charset="0"/>
              </a:rPr>
              <a:t>Definition über Funktionalität unabhängig von Betten und Übernachtung?</a:t>
            </a:r>
          </a:p>
        </p:txBody>
      </p:sp>
      <p:sp>
        <p:nvSpPr>
          <p:cNvPr id="2" name="Foliennummernplatzhalter 1"/>
          <p:cNvSpPr>
            <a:spLocks noGrp="1"/>
          </p:cNvSpPr>
          <p:nvPr>
            <p:ph type="sldNum" sz="quarter" idx="12"/>
          </p:nvPr>
        </p:nvSpPr>
        <p:spPr/>
        <p:txBody>
          <a:bodyPr/>
          <a:lstStyle/>
          <a:p>
            <a:pPr>
              <a:defRPr/>
            </a:pPr>
            <a:fld id="{265E610D-C589-4257-BD92-182DE92238F9}" type="slidenum">
              <a:rPr lang="de-DE" smtClean="0"/>
              <a:pPr>
                <a:defRPr/>
              </a:pPr>
              <a:t>15</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57200" y="292100"/>
            <a:ext cx="8229600" cy="850900"/>
          </a:xfrm>
        </p:spPr>
        <p:txBody>
          <a:bodyPr/>
          <a:lstStyle/>
          <a:p>
            <a:pPr eaLnBrk="1" hangingPunct="1"/>
            <a:r>
              <a:rPr lang="de-DE" smtClean="0">
                <a:cs typeface="Times New Roman" pitchFamily="18" charset="0"/>
              </a:rPr>
              <a:t>1.3.3.2 Typologie</a:t>
            </a:r>
            <a:r>
              <a:rPr lang="de-DE" smtClean="0"/>
              <a:t> </a:t>
            </a:r>
          </a:p>
        </p:txBody>
      </p:sp>
      <p:sp>
        <p:nvSpPr>
          <p:cNvPr id="66563" name="Rectangle 3"/>
          <p:cNvSpPr>
            <a:spLocks noGrp="1" noChangeArrowheads="1"/>
          </p:cNvSpPr>
          <p:nvPr>
            <p:ph idx="1"/>
          </p:nvPr>
        </p:nvSpPr>
        <p:spPr>
          <a:xfrm>
            <a:off x="457200" y="1600200"/>
            <a:ext cx="8382000" cy="5105400"/>
          </a:xfrm>
        </p:spPr>
        <p:txBody>
          <a:bodyPr/>
          <a:lstStyle/>
          <a:p>
            <a:pPr eaLnBrk="1" hangingPunct="1"/>
            <a:r>
              <a:rPr lang="de-DE" smtClean="0">
                <a:cs typeface="Times New Roman" pitchFamily="18" charset="0"/>
              </a:rPr>
              <a:t>Ärztlich-pflegerische Zielssetzung</a:t>
            </a:r>
            <a:endParaRPr lang="de-DE" smtClean="0"/>
          </a:p>
          <a:p>
            <a:pPr eaLnBrk="1" hangingPunct="1"/>
            <a:r>
              <a:rPr lang="de-DE" smtClean="0">
                <a:cs typeface="Times New Roman" pitchFamily="18" charset="0"/>
              </a:rPr>
              <a:t>Ärztliche Besetzung</a:t>
            </a:r>
            <a:r>
              <a:rPr lang="de-DE" smtClean="0"/>
              <a:t> </a:t>
            </a:r>
          </a:p>
          <a:p>
            <a:pPr eaLnBrk="1" hangingPunct="1"/>
            <a:r>
              <a:rPr lang="de-DE" smtClean="0"/>
              <a:t>Verweildauer</a:t>
            </a:r>
          </a:p>
          <a:p>
            <a:pPr eaLnBrk="1" hangingPunct="1"/>
            <a:r>
              <a:rPr lang="de-DE" smtClean="0">
                <a:cs typeface="Times New Roman" pitchFamily="18" charset="0"/>
              </a:rPr>
              <a:t>Größe</a:t>
            </a:r>
            <a:r>
              <a:rPr lang="de-DE" smtClean="0"/>
              <a:t> </a:t>
            </a:r>
          </a:p>
          <a:p>
            <a:pPr eaLnBrk="1" hangingPunct="1"/>
            <a:r>
              <a:rPr lang="de-DE" smtClean="0">
                <a:cs typeface="Times New Roman" pitchFamily="18" charset="0"/>
              </a:rPr>
              <a:t>Versorgungsstufen</a:t>
            </a:r>
          </a:p>
          <a:p>
            <a:pPr eaLnBrk="1" hangingPunct="1"/>
            <a:r>
              <a:rPr lang="de-DE" smtClean="0">
                <a:cs typeface="Times New Roman" pitchFamily="18" charset="0"/>
              </a:rPr>
              <a:t>Trägerschaft</a:t>
            </a:r>
          </a:p>
          <a:p>
            <a:pPr eaLnBrk="1" hangingPunct="1"/>
            <a:r>
              <a:rPr lang="de-DE" smtClean="0">
                <a:cs typeface="Times New Roman" pitchFamily="18" charset="0"/>
              </a:rPr>
              <a:t>Behandlungs- und Pflegeintensität</a:t>
            </a:r>
            <a:r>
              <a:rPr lang="de-DE" smtClean="0"/>
              <a:t> </a:t>
            </a:r>
          </a:p>
        </p:txBody>
      </p:sp>
      <p:sp>
        <p:nvSpPr>
          <p:cNvPr id="2" name="Foliennummernplatzhalter 1"/>
          <p:cNvSpPr>
            <a:spLocks noGrp="1"/>
          </p:cNvSpPr>
          <p:nvPr>
            <p:ph type="sldNum" sz="quarter" idx="12"/>
          </p:nvPr>
        </p:nvSpPr>
        <p:spPr/>
        <p:txBody>
          <a:bodyPr/>
          <a:lstStyle/>
          <a:p>
            <a:pPr>
              <a:defRPr/>
            </a:pPr>
            <a:fld id="{265E610D-C589-4257-BD92-182DE92238F9}" type="slidenum">
              <a:rPr lang="de-DE" smtClean="0"/>
              <a:pPr>
                <a:defRPr/>
              </a:pPr>
              <a:t>16</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292100"/>
            <a:ext cx="8229600" cy="850900"/>
          </a:xfrm>
        </p:spPr>
        <p:txBody>
          <a:bodyPr/>
          <a:lstStyle/>
          <a:p>
            <a:pPr eaLnBrk="1" hangingPunct="1"/>
            <a:r>
              <a:rPr lang="de-DE" sz="4000" smtClean="0">
                <a:cs typeface="Times New Roman" pitchFamily="18" charset="0"/>
              </a:rPr>
              <a:t>Ärztlich-pflegerische Zielssetzung</a:t>
            </a:r>
          </a:p>
        </p:txBody>
      </p:sp>
      <p:sp>
        <p:nvSpPr>
          <p:cNvPr id="67587" name="Rectangle 3"/>
          <p:cNvSpPr>
            <a:spLocks noGrp="1" noChangeArrowheads="1"/>
          </p:cNvSpPr>
          <p:nvPr>
            <p:ph idx="1"/>
          </p:nvPr>
        </p:nvSpPr>
        <p:spPr>
          <a:xfrm>
            <a:off x="457200" y="1600200"/>
            <a:ext cx="8382000" cy="5105400"/>
          </a:xfrm>
        </p:spPr>
        <p:txBody>
          <a:bodyPr>
            <a:normAutofit fontScale="85000" lnSpcReduction="10000"/>
          </a:bodyPr>
          <a:lstStyle/>
          <a:p>
            <a:pPr eaLnBrk="1" hangingPunct="1">
              <a:lnSpc>
                <a:spcPct val="110000"/>
              </a:lnSpc>
            </a:pPr>
            <a:r>
              <a:rPr lang="de-DE" dirty="0"/>
              <a:t>Allgemeine Krankenhäuser</a:t>
            </a:r>
          </a:p>
          <a:p>
            <a:pPr lvl="1" eaLnBrk="1" hangingPunct="1">
              <a:lnSpc>
                <a:spcPct val="110000"/>
              </a:lnSpc>
              <a:buFontTx/>
              <a:buChar char="-"/>
            </a:pPr>
            <a:r>
              <a:rPr lang="de-DE" dirty="0"/>
              <a:t> Einrichtungen, die die Voraussetzungen von § 2 Nr. 1 </a:t>
            </a:r>
            <a:r>
              <a:rPr lang="de-DE" dirty="0" err="1"/>
              <a:t>KHG</a:t>
            </a:r>
            <a:r>
              <a:rPr lang="de-DE" dirty="0"/>
              <a:t>  und § 107 Abs. 1 SGB V erfüllen (Krankenhäuser), ohne dass eine bestimmte Fachrichtung im Vordergrund steht.</a:t>
            </a:r>
          </a:p>
          <a:p>
            <a:pPr eaLnBrk="1" hangingPunct="1">
              <a:lnSpc>
                <a:spcPct val="110000"/>
              </a:lnSpc>
            </a:pPr>
            <a:r>
              <a:rPr lang="de-DE" dirty="0"/>
              <a:t>Fachkrankenhäuser</a:t>
            </a:r>
          </a:p>
          <a:p>
            <a:pPr lvl="1" eaLnBrk="1" hangingPunct="1">
              <a:lnSpc>
                <a:spcPct val="110000"/>
              </a:lnSpc>
            </a:pPr>
            <a:r>
              <a:rPr lang="de-DE" dirty="0"/>
              <a:t> Nach Art der Erkrankung abgegrenzte Einrichtungen, in denen überwiegend in einer Fachdisziplin durch Gebietsärzte bestimmte Krankheiten, Leiden oder Körperschäden festgestellt, geheilt oder gelindert werden oder in denen Geburtshilfe geleistet wird.</a:t>
            </a:r>
          </a:p>
          <a:p>
            <a:pPr lvl="2" eaLnBrk="1" hangingPunct="1">
              <a:lnSpc>
                <a:spcPct val="110000"/>
              </a:lnSpc>
            </a:pPr>
            <a:r>
              <a:rPr lang="de-DE" dirty="0"/>
              <a:t>Spezialisierung nach Krankheiten (z. B. orthopädische Kliniken)</a:t>
            </a:r>
          </a:p>
          <a:p>
            <a:pPr lvl="2" eaLnBrk="1" hangingPunct="1">
              <a:lnSpc>
                <a:spcPct val="110000"/>
              </a:lnSpc>
            </a:pPr>
            <a:r>
              <a:rPr lang="de-DE" dirty="0"/>
              <a:t>Spezialisierung nach Behandlungsart (z. B. Homöopathische Krankenhäuser)</a:t>
            </a:r>
          </a:p>
        </p:txBody>
      </p:sp>
      <p:sp>
        <p:nvSpPr>
          <p:cNvPr id="2" name="Foliennummernplatzhalter 1"/>
          <p:cNvSpPr>
            <a:spLocks noGrp="1"/>
          </p:cNvSpPr>
          <p:nvPr>
            <p:ph type="sldNum" sz="quarter" idx="12"/>
          </p:nvPr>
        </p:nvSpPr>
        <p:spPr/>
        <p:txBody>
          <a:bodyPr/>
          <a:lstStyle/>
          <a:p>
            <a:pPr>
              <a:defRPr/>
            </a:pPr>
            <a:fld id="{265E610D-C589-4257-BD92-182DE92238F9}" type="slidenum">
              <a:rPr lang="de-DE" smtClean="0"/>
              <a:pPr>
                <a:defRPr/>
              </a:pPr>
              <a:t>17</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de-DE" dirty="0"/>
              <a:t>Ärztliche Besetzung</a:t>
            </a:r>
          </a:p>
        </p:txBody>
      </p:sp>
      <p:sp>
        <p:nvSpPr>
          <p:cNvPr id="68611" name="Rectangle 3"/>
          <p:cNvSpPr>
            <a:spLocks noGrp="1" noChangeArrowheads="1"/>
          </p:cNvSpPr>
          <p:nvPr>
            <p:ph idx="1"/>
          </p:nvPr>
        </p:nvSpPr>
        <p:spPr>
          <a:xfrm>
            <a:off x="457200" y="1557338"/>
            <a:ext cx="8229600" cy="5111750"/>
          </a:xfrm>
        </p:spPr>
        <p:txBody>
          <a:bodyPr/>
          <a:lstStyle/>
          <a:p>
            <a:pPr lvl="2" eaLnBrk="1" hangingPunct="1"/>
            <a:endParaRPr lang="de-DE" b="1" dirty="0" smtClean="0"/>
          </a:p>
          <a:p>
            <a:pPr eaLnBrk="1" hangingPunct="1"/>
            <a:r>
              <a:rPr lang="de-DE" dirty="0"/>
              <a:t>Anstaltskrankenhäuser</a:t>
            </a:r>
          </a:p>
          <a:p>
            <a:pPr eaLnBrk="1" hangingPunct="1"/>
            <a:r>
              <a:rPr lang="de-DE" dirty="0"/>
              <a:t>Belegkrankenhäuser</a:t>
            </a:r>
          </a:p>
          <a:p>
            <a:pPr lvl="1" eaLnBrk="1" hangingPunct="1"/>
            <a:r>
              <a:rPr lang="de-DE" dirty="0"/>
              <a:t>Inhalt: </a:t>
            </a:r>
            <a:r>
              <a:rPr lang="de-DE" dirty="0" smtClean="0"/>
              <a:t>Behandelnde Ärzt*in </a:t>
            </a:r>
            <a:r>
              <a:rPr lang="de-DE" dirty="0"/>
              <a:t>als selbständiger </a:t>
            </a:r>
            <a:r>
              <a:rPr lang="de-DE" dirty="0" smtClean="0"/>
              <a:t>Freiberufler*in </a:t>
            </a:r>
            <a:r>
              <a:rPr lang="de-DE" dirty="0"/>
              <a:t>nicht </a:t>
            </a:r>
            <a:r>
              <a:rPr lang="de-DE" dirty="0" smtClean="0"/>
              <a:t>Mitarbeiter*in </a:t>
            </a:r>
            <a:r>
              <a:rPr lang="de-DE" dirty="0"/>
              <a:t>des Krankenhauses</a:t>
            </a:r>
          </a:p>
          <a:p>
            <a:pPr lvl="1" eaLnBrk="1" hangingPunct="1"/>
            <a:r>
              <a:rPr lang="de-DE" dirty="0"/>
              <a:t>Entwicklung: neue Formen eines „Pseudo-Belegkrankenhauses“</a:t>
            </a:r>
          </a:p>
          <a:p>
            <a:pPr lvl="2" eaLnBrk="1" hangingPunct="1"/>
            <a:r>
              <a:rPr lang="de-DE" dirty="0"/>
              <a:t>Ambulantes Operieren</a:t>
            </a:r>
          </a:p>
          <a:p>
            <a:pPr lvl="2" eaLnBrk="1" hangingPunct="1"/>
            <a:r>
              <a:rPr lang="de-DE" dirty="0"/>
              <a:t>Tageskliniken</a:t>
            </a:r>
          </a:p>
        </p:txBody>
      </p:sp>
      <p:sp>
        <p:nvSpPr>
          <p:cNvPr id="2" name="Foliennummernplatzhalter 1"/>
          <p:cNvSpPr>
            <a:spLocks noGrp="1"/>
          </p:cNvSpPr>
          <p:nvPr>
            <p:ph type="sldNum" sz="quarter" idx="12"/>
          </p:nvPr>
        </p:nvSpPr>
        <p:spPr/>
        <p:txBody>
          <a:bodyPr/>
          <a:lstStyle/>
          <a:p>
            <a:pPr>
              <a:defRPr/>
            </a:pPr>
            <a:fld id="{265E610D-C589-4257-BD92-182DE92238F9}" type="slidenum">
              <a:rPr lang="de-DE" smtClean="0"/>
              <a:pPr>
                <a:defRPr/>
              </a:pPr>
              <a:t>18</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normAutofit fontScale="90000"/>
          </a:bodyPr>
          <a:lstStyle/>
          <a:p>
            <a:pPr eaLnBrk="1" hangingPunct="1"/>
            <a:r>
              <a:rPr lang="de-DE" dirty="0"/>
              <a:t>Exkurs: Perioden der Krankenhausentwicklung</a:t>
            </a:r>
          </a:p>
        </p:txBody>
      </p:sp>
      <p:sp>
        <p:nvSpPr>
          <p:cNvPr id="69635" name="Rectangle 3"/>
          <p:cNvSpPr>
            <a:spLocks noGrp="1" noChangeArrowheads="1"/>
          </p:cNvSpPr>
          <p:nvPr>
            <p:ph idx="1"/>
          </p:nvPr>
        </p:nvSpPr>
        <p:spPr>
          <a:xfrm>
            <a:off x="457200" y="1557338"/>
            <a:ext cx="8229600" cy="4751982"/>
          </a:xfrm>
        </p:spPr>
        <p:txBody>
          <a:bodyPr>
            <a:normAutofit fontScale="85000" lnSpcReduction="20000"/>
          </a:bodyPr>
          <a:lstStyle/>
          <a:p>
            <a:pPr eaLnBrk="1" hangingPunct="1">
              <a:lnSpc>
                <a:spcPct val="110000"/>
              </a:lnSpc>
            </a:pPr>
            <a:r>
              <a:rPr lang="de-DE" sz="2800" dirty="0" smtClean="0"/>
              <a:t>„</a:t>
            </a:r>
            <a:r>
              <a:rPr lang="de-DE" dirty="0" err="1"/>
              <a:t>Trusteeship</a:t>
            </a:r>
            <a:r>
              <a:rPr lang="de-DE" dirty="0"/>
              <a:t> </a:t>
            </a:r>
            <a:r>
              <a:rPr lang="de-DE" dirty="0" err="1" smtClean="0"/>
              <a:t>Period</a:t>
            </a:r>
            <a:r>
              <a:rPr lang="de-DE" dirty="0" smtClean="0"/>
              <a:t>“</a:t>
            </a:r>
          </a:p>
          <a:p>
            <a:pPr lvl="1">
              <a:lnSpc>
                <a:spcPct val="110000"/>
              </a:lnSpc>
            </a:pPr>
            <a:r>
              <a:rPr lang="de-DE" dirty="0" smtClean="0"/>
              <a:t>Dominanz </a:t>
            </a:r>
            <a:r>
              <a:rPr lang="de-DE" dirty="0"/>
              <a:t>des </a:t>
            </a:r>
            <a:r>
              <a:rPr lang="de-DE" dirty="0" smtClean="0"/>
              <a:t>Eigentümers</a:t>
            </a:r>
          </a:p>
          <a:p>
            <a:pPr lvl="1">
              <a:lnSpc>
                <a:spcPct val="110000"/>
              </a:lnSpc>
            </a:pPr>
            <a:r>
              <a:rPr lang="de-DE" dirty="0" smtClean="0"/>
              <a:t>z</a:t>
            </a:r>
            <a:r>
              <a:rPr lang="de-DE" dirty="0"/>
              <a:t>. B. Rotes Kreuz, Kirchen, Staat, ...</a:t>
            </a:r>
            <a:endParaRPr lang="en-GB" dirty="0"/>
          </a:p>
          <a:p>
            <a:pPr eaLnBrk="1" hangingPunct="1">
              <a:lnSpc>
                <a:spcPct val="110000"/>
              </a:lnSpc>
            </a:pPr>
            <a:r>
              <a:rPr lang="en-GB" dirty="0"/>
              <a:t>„Physician Period</a:t>
            </a:r>
            <a:r>
              <a:rPr lang="de-DE" dirty="0" smtClean="0"/>
              <a:t>“</a:t>
            </a:r>
          </a:p>
          <a:p>
            <a:pPr lvl="1">
              <a:lnSpc>
                <a:spcPct val="110000"/>
              </a:lnSpc>
            </a:pPr>
            <a:r>
              <a:rPr lang="de-DE" dirty="0" smtClean="0"/>
              <a:t>Dominanz </a:t>
            </a:r>
            <a:r>
              <a:rPr lang="de-DE" dirty="0"/>
              <a:t>der Chefärzte</a:t>
            </a:r>
          </a:p>
          <a:p>
            <a:pPr eaLnBrk="1" hangingPunct="1">
              <a:lnSpc>
                <a:spcPct val="110000"/>
              </a:lnSpc>
            </a:pPr>
            <a:r>
              <a:rPr lang="de-DE" dirty="0"/>
              <a:t>„Administration </a:t>
            </a:r>
            <a:r>
              <a:rPr lang="de-DE" dirty="0" err="1" smtClean="0"/>
              <a:t>Period</a:t>
            </a:r>
            <a:r>
              <a:rPr lang="de-DE" dirty="0" smtClean="0"/>
              <a:t>“</a:t>
            </a:r>
          </a:p>
          <a:p>
            <a:pPr lvl="1">
              <a:lnSpc>
                <a:spcPct val="110000"/>
              </a:lnSpc>
            </a:pPr>
            <a:r>
              <a:rPr lang="de-DE" dirty="0" smtClean="0"/>
              <a:t>Professionelles </a:t>
            </a:r>
            <a:r>
              <a:rPr lang="de-DE" dirty="0"/>
              <a:t>Management leitet Krankenhäuser unabhängig von Eigentümern und </a:t>
            </a:r>
            <a:r>
              <a:rPr lang="de-DE" dirty="0" smtClean="0"/>
              <a:t>Ärzten</a:t>
            </a:r>
          </a:p>
          <a:p>
            <a:pPr lvl="1">
              <a:lnSpc>
                <a:spcPct val="110000"/>
              </a:lnSpc>
            </a:pPr>
            <a:r>
              <a:rPr lang="de-DE" dirty="0" smtClean="0"/>
              <a:t>oftmals </a:t>
            </a:r>
            <a:r>
              <a:rPr lang="de-DE" dirty="0"/>
              <a:t>Dominanz des </a:t>
            </a:r>
            <a:r>
              <a:rPr lang="de-DE" dirty="0" smtClean="0"/>
              <a:t>Ökonomen</a:t>
            </a:r>
          </a:p>
          <a:p>
            <a:pPr lvl="1">
              <a:lnSpc>
                <a:spcPct val="110000"/>
              </a:lnSpc>
            </a:pPr>
            <a:r>
              <a:rPr lang="de-DE" dirty="0" smtClean="0"/>
              <a:t>in </a:t>
            </a:r>
            <a:r>
              <a:rPr lang="de-DE" dirty="0"/>
              <a:t>USA: Krankenhaus primär Beleghospitäler</a:t>
            </a:r>
            <a:endParaRPr lang="en-GB" dirty="0"/>
          </a:p>
          <a:p>
            <a:pPr eaLnBrk="1" hangingPunct="1">
              <a:lnSpc>
                <a:spcPct val="110000"/>
              </a:lnSpc>
            </a:pPr>
            <a:r>
              <a:rPr lang="en-GB" dirty="0"/>
              <a:t>„Team Period</a:t>
            </a:r>
            <a:r>
              <a:rPr lang="de-DE" dirty="0"/>
              <a:t>“: Zukünftige </a:t>
            </a:r>
            <a:r>
              <a:rPr lang="de-DE" dirty="0" smtClean="0"/>
              <a:t>Entwicklung???</a:t>
            </a:r>
            <a:endParaRPr lang="de-DE" dirty="0"/>
          </a:p>
        </p:txBody>
      </p:sp>
      <p:sp>
        <p:nvSpPr>
          <p:cNvPr id="2" name="Foliennummernplatzhalter 1"/>
          <p:cNvSpPr>
            <a:spLocks noGrp="1"/>
          </p:cNvSpPr>
          <p:nvPr>
            <p:ph type="sldNum" sz="quarter" idx="12"/>
          </p:nvPr>
        </p:nvSpPr>
        <p:spPr/>
        <p:txBody>
          <a:bodyPr/>
          <a:lstStyle/>
          <a:p>
            <a:pPr>
              <a:defRPr/>
            </a:pPr>
            <a:fld id="{265E610D-C589-4257-BD92-182DE92238F9}" type="slidenum">
              <a:rPr lang="de-DE" smtClean="0"/>
              <a:pPr>
                <a:defRPr/>
              </a:pPr>
              <a:t>19</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92100"/>
            <a:ext cx="8229600" cy="760413"/>
          </a:xfrm>
        </p:spPr>
        <p:txBody>
          <a:bodyPr/>
          <a:lstStyle/>
          <a:p>
            <a:r>
              <a:rPr lang="de-DE" sz="4000" dirty="0"/>
              <a:t>Gliederung GM Teil </a:t>
            </a:r>
            <a:r>
              <a:rPr lang="de-DE" sz="4000" dirty="0" smtClean="0"/>
              <a:t>1-3</a:t>
            </a:r>
            <a:endParaRPr lang="de-DE" sz="4000" dirty="0" smtClean="0">
              <a:solidFill>
                <a:schemeClr val="tx1"/>
              </a:solidFill>
            </a:endParaRPr>
          </a:p>
        </p:txBody>
      </p:sp>
      <p:sp>
        <p:nvSpPr>
          <p:cNvPr id="9219" name="Rectangle 3"/>
          <p:cNvSpPr>
            <a:spLocks noGrp="1" noChangeArrowheads="1"/>
          </p:cNvSpPr>
          <p:nvPr>
            <p:ph idx="1"/>
          </p:nvPr>
        </p:nvSpPr>
        <p:spPr>
          <a:xfrm>
            <a:off x="457200" y="1125538"/>
            <a:ext cx="8229600" cy="5399087"/>
          </a:xfrm>
        </p:spPr>
        <p:txBody>
          <a:bodyPr/>
          <a:lstStyle/>
          <a:p>
            <a:pPr eaLnBrk="1" hangingPunct="1">
              <a:lnSpc>
                <a:spcPct val="80000"/>
              </a:lnSpc>
              <a:buFontTx/>
              <a:buAutoNum type="arabicPeriod"/>
            </a:pPr>
            <a:r>
              <a:rPr lang="de-DE" sz="2800" dirty="0" smtClean="0">
                <a:solidFill>
                  <a:srgbClr val="FF0000"/>
                </a:solidFill>
              </a:rPr>
              <a:t>Theoretischer Rahmen</a:t>
            </a:r>
          </a:p>
          <a:p>
            <a:pPr lvl="1" eaLnBrk="1" hangingPunct="1">
              <a:lnSpc>
                <a:spcPct val="80000"/>
              </a:lnSpc>
              <a:buFont typeface="Tahoma" charset="0"/>
              <a:buAutoNum type="arabicPeriod"/>
            </a:pPr>
            <a:r>
              <a:rPr lang="de-DE" sz="2400" dirty="0" smtClean="0"/>
              <a:t>Wissenschaftstheoretische Einbindung</a:t>
            </a:r>
          </a:p>
          <a:p>
            <a:pPr lvl="1" eaLnBrk="1" hangingPunct="1">
              <a:lnSpc>
                <a:spcPct val="80000"/>
              </a:lnSpc>
              <a:buFont typeface="Tahoma" charset="0"/>
              <a:buAutoNum type="arabicPeriod"/>
            </a:pPr>
            <a:r>
              <a:rPr lang="de-DE" sz="2400" dirty="0" smtClean="0"/>
              <a:t>Allgemeine Systemtheorie</a:t>
            </a:r>
          </a:p>
          <a:p>
            <a:pPr lvl="2" eaLnBrk="1" hangingPunct="1">
              <a:lnSpc>
                <a:spcPct val="80000"/>
              </a:lnSpc>
              <a:buFontTx/>
              <a:buAutoNum type="arabicPeriod"/>
            </a:pPr>
            <a:r>
              <a:rPr lang="de-DE" sz="2000" dirty="0" smtClean="0"/>
              <a:t>Statische offene Systeme</a:t>
            </a:r>
          </a:p>
          <a:p>
            <a:pPr lvl="2" eaLnBrk="1" hangingPunct="1">
              <a:lnSpc>
                <a:spcPct val="80000"/>
              </a:lnSpc>
              <a:buFontTx/>
              <a:buAutoNum type="arabicPeriod"/>
            </a:pPr>
            <a:r>
              <a:rPr lang="de-DE" sz="2000" dirty="0" smtClean="0"/>
              <a:t>Dynamische offene Systeme</a:t>
            </a:r>
          </a:p>
          <a:p>
            <a:pPr lvl="1" eaLnBrk="1" hangingPunct="1">
              <a:lnSpc>
                <a:spcPct val="80000"/>
              </a:lnSpc>
              <a:buFont typeface="Tahoma" charset="0"/>
              <a:buAutoNum type="arabicPeriod"/>
            </a:pPr>
            <a:r>
              <a:rPr lang="de-DE" sz="2400" dirty="0" smtClean="0">
                <a:solidFill>
                  <a:srgbClr val="FF0000"/>
                </a:solidFill>
              </a:rPr>
              <a:t>Gesundheitsbetriebe als Forschungsobjekt der Betriebswirtschaftslehre</a:t>
            </a:r>
          </a:p>
          <a:p>
            <a:pPr lvl="2" eaLnBrk="1" hangingPunct="1">
              <a:lnSpc>
                <a:spcPct val="80000"/>
              </a:lnSpc>
              <a:buFontTx/>
              <a:buAutoNum type="arabicPeriod"/>
            </a:pPr>
            <a:r>
              <a:rPr lang="de-DE" sz="2000" dirty="0" smtClean="0"/>
              <a:t>Gesundheitsbetriebslehre</a:t>
            </a:r>
          </a:p>
          <a:p>
            <a:pPr lvl="2" eaLnBrk="1" hangingPunct="1">
              <a:lnSpc>
                <a:spcPct val="80000"/>
              </a:lnSpc>
              <a:buFontTx/>
              <a:buAutoNum type="arabicPeriod"/>
            </a:pPr>
            <a:r>
              <a:rPr lang="de-DE" sz="2000" dirty="0" smtClean="0"/>
              <a:t>Betriebswirtschaftliches Modell eines Gesundheitsbetriebes</a:t>
            </a:r>
          </a:p>
          <a:p>
            <a:pPr lvl="2" eaLnBrk="1" hangingPunct="1">
              <a:lnSpc>
                <a:spcPct val="80000"/>
              </a:lnSpc>
              <a:buFontTx/>
              <a:buAutoNum type="arabicPeriod"/>
            </a:pPr>
            <a:r>
              <a:rPr lang="de-DE" sz="2000" dirty="0" smtClean="0">
                <a:solidFill>
                  <a:srgbClr val="FF0000"/>
                </a:solidFill>
              </a:rPr>
              <a:t>Krankenhäuser als Prototyp des Gesundheitsbetriebes</a:t>
            </a:r>
          </a:p>
          <a:p>
            <a:pPr lvl="3" eaLnBrk="1" hangingPunct="1">
              <a:lnSpc>
                <a:spcPct val="80000"/>
              </a:lnSpc>
              <a:buFont typeface="Tahoma" charset="0"/>
              <a:buAutoNum type="arabicPeriod"/>
            </a:pPr>
            <a:r>
              <a:rPr lang="de-DE" sz="1800" dirty="0" smtClean="0">
                <a:solidFill>
                  <a:srgbClr val="FF0000"/>
                </a:solidFill>
              </a:rPr>
              <a:t>Definition</a:t>
            </a:r>
          </a:p>
          <a:p>
            <a:pPr lvl="3" eaLnBrk="1" hangingPunct="1">
              <a:lnSpc>
                <a:spcPct val="80000"/>
              </a:lnSpc>
              <a:buFont typeface="Tahoma" charset="0"/>
              <a:buAutoNum type="arabicPeriod"/>
            </a:pPr>
            <a:r>
              <a:rPr lang="de-DE" sz="1800" dirty="0" smtClean="0">
                <a:solidFill>
                  <a:srgbClr val="FF0000"/>
                </a:solidFill>
              </a:rPr>
              <a:t>Typologie</a:t>
            </a:r>
          </a:p>
          <a:p>
            <a:pPr lvl="3" eaLnBrk="1" hangingPunct="1">
              <a:lnSpc>
                <a:spcPct val="80000"/>
              </a:lnSpc>
              <a:buFont typeface="Tahoma" charset="0"/>
              <a:buAutoNum type="arabicPeriod"/>
            </a:pPr>
            <a:r>
              <a:rPr lang="de-DE" sz="1800" dirty="0" smtClean="0"/>
              <a:t>Raumplanung</a:t>
            </a:r>
          </a:p>
          <a:p>
            <a:pPr lvl="4" eaLnBrk="1" hangingPunct="1">
              <a:lnSpc>
                <a:spcPct val="80000"/>
              </a:lnSpc>
              <a:buFont typeface="Wingdings" pitchFamily="2" charset="2"/>
              <a:buAutoNum type="arabicPeriod"/>
            </a:pPr>
            <a:r>
              <a:rPr lang="de-DE" sz="1800" dirty="0" smtClean="0"/>
              <a:t>Landeskrankenhausplanung</a:t>
            </a:r>
          </a:p>
          <a:p>
            <a:pPr lvl="4" eaLnBrk="1" hangingPunct="1">
              <a:lnSpc>
                <a:spcPct val="80000"/>
              </a:lnSpc>
              <a:buFont typeface="Wingdings" pitchFamily="2" charset="2"/>
              <a:buAutoNum type="arabicPeriod"/>
            </a:pPr>
            <a:r>
              <a:rPr lang="de-DE" sz="1800" dirty="0" smtClean="0"/>
              <a:t>Veränderung von Einzugsgebieten</a:t>
            </a:r>
          </a:p>
          <a:p>
            <a:pPr lvl="4" eaLnBrk="1" hangingPunct="1">
              <a:lnSpc>
                <a:spcPct val="80000"/>
              </a:lnSpc>
              <a:buFont typeface="Wingdings" pitchFamily="2" charset="2"/>
              <a:buAutoNum type="arabicPeriod"/>
            </a:pPr>
            <a:r>
              <a:rPr lang="de-DE" sz="1800" dirty="0" smtClean="0"/>
              <a:t>Standortplanung</a:t>
            </a:r>
          </a:p>
        </p:txBody>
      </p:sp>
      <p:sp>
        <p:nvSpPr>
          <p:cNvPr id="2" name="Foliennummernplatzhalter 1"/>
          <p:cNvSpPr>
            <a:spLocks noGrp="1"/>
          </p:cNvSpPr>
          <p:nvPr>
            <p:ph type="sldNum" sz="quarter" idx="12"/>
          </p:nvPr>
        </p:nvSpPr>
        <p:spPr/>
        <p:txBody>
          <a:bodyPr/>
          <a:lstStyle/>
          <a:p>
            <a:pPr>
              <a:defRPr/>
            </a:pPr>
            <a:fld id="{265E610D-C589-4257-BD92-182DE92238F9}" type="slidenum">
              <a:rPr lang="de-DE" smtClean="0"/>
              <a:pPr>
                <a:defRPr/>
              </a:pPr>
              <a:t>2</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de-DE" dirty="0"/>
              <a:t>Verweildauer</a:t>
            </a:r>
          </a:p>
        </p:txBody>
      </p:sp>
      <p:sp>
        <p:nvSpPr>
          <p:cNvPr id="70659" name="Rectangle 3"/>
          <p:cNvSpPr>
            <a:spLocks noGrp="1" noChangeArrowheads="1"/>
          </p:cNvSpPr>
          <p:nvPr>
            <p:ph idx="1"/>
          </p:nvPr>
        </p:nvSpPr>
        <p:spPr/>
        <p:txBody>
          <a:bodyPr>
            <a:normAutofit fontScale="85000" lnSpcReduction="10000"/>
          </a:bodyPr>
          <a:lstStyle/>
          <a:p>
            <a:pPr eaLnBrk="1" hangingPunct="1">
              <a:lnSpc>
                <a:spcPct val="120000"/>
              </a:lnSpc>
            </a:pPr>
            <a:r>
              <a:rPr lang="de-DE" dirty="0"/>
              <a:t>Berechnung</a:t>
            </a:r>
          </a:p>
          <a:p>
            <a:pPr lvl="1" eaLnBrk="1" hangingPunct="1">
              <a:lnSpc>
                <a:spcPct val="120000"/>
              </a:lnSpc>
            </a:pPr>
            <a:r>
              <a:rPr lang="de-DE" dirty="0"/>
              <a:t>Durchschnittliche Verweildauer = </a:t>
            </a:r>
            <a:r>
              <a:rPr lang="de-DE" dirty="0" err="1"/>
              <a:t>Betttage</a:t>
            </a:r>
            <a:r>
              <a:rPr lang="de-DE" dirty="0"/>
              <a:t>/Patientenzahl</a:t>
            </a:r>
          </a:p>
          <a:p>
            <a:pPr lvl="2" eaLnBrk="1" hangingPunct="1">
              <a:lnSpc>
                <a:spcPct val="120000"/>
              </a:lnSpc>
            </a:pPr>
            <a:r>
              <a:rPr lang="de-DE" dirty="0"/>
              <a:t>Berechnung heute: Mitternachtszählung</a:t>
            </a:r>
          </a:p>
          <a:p>
            <a:pPr lvl="2" eaLnBrk="1" hangingPunct="1">
              <a:lnSpc>
                <a:spcPct val="120000"/>
              </a:lnSpc>
            </a:pPr>
            <a:r>
              <a:rPr lang="de-DE" dirty="0"/>
              <a:t>Berechnung früher: </a:t>
            </a:r>
            <a:r>
              <a:rPr lang="de-DE" dirty="0" err="1"/>
              <a:t>n+1</a:t>
            </a:r>
            <a:endParaRPr lang="de-DE" dirty="0"/>
          </a:p>
          <a:p>
            <a:pPr eaLnBrk="1" hangingPunct="1">
              <a:lnSpc>
                <a:spcPct val="120000"/>
              </a:lnSpc>
            </a:pPr>
            <a:r>
              <a:rPr lang="de-DE" dirty="0" smtClean="0"/>
              <a:t>Krankenhäuser </a:t>
            </a:r>
            <a:r>
              <a:rPr lang="de-DE" dirty="0"/>
              <a:t>der allgemeinen Krankenversorgung</a:t>
            </a:r>
          </a:p>
          <a:p>
            <a:pPr lvl="1" eaLnBrk="1" hangingPunct="1">
              <a:lnSpc>
                <a:spcPct val="120000"/>
              </a:lnSpc>
            </a:pPr>
            <a:r>
              <a:rPr lang="de-DE" dirty="0"/>
              <a:t>Krankenhäuser mit überwiegend kurzer Verweildauer</a:t>
            </a:r>
          </a:p>
          <a:p>
            <a:pPr eaLnBrk="1" hangingPunct="1">
              <a:lnSpc>
                <a:spcPct val="120000"/>
              </a:lnSpc>
            </a:pPr>
            <a:r>
              <a:rPr lang="de-DE" dirty="0" smtClean="0"/>
              <a:t>Sonderkrankenhäuser</a:t>
            </a:r>
            <a:endParaRPr lang="de-DE" dirty="0"/>
          </a:p>
          <a:p>
            <a:pPr lvl="1" eaLnBrk="1" hangingPunct="1">
              <a:lnSpc>
                <a:spcPct val="120000"/>
              </a:lnSpc>
            </a:pPr>
            <a:r>
              <a:rPr lang="de-DE" dirty="0"/>
              <a:t>Krankenhäuser mit überwiegend langer Verweildauer </a:t>
            </a:r>
          </a:p>
        </p:txBody>
      </p:sp>
      <p:sp>
        <p:nvSpPr>
          <p:cNvPr id="2" name="Foliennummernplatzhalter 1"/>
          <p:cNvSpPr>
            <a:spLocks noGrp="1"/>
          </p:cNvSpPr>
          <p:nvPr>
            <p:ph type="sldNum" sz="quarter" idx="12"/>
          </p:nvPr>
        </p:nvSpPr>
        <p:spPr/>
        <p:txBody>
          <a:bodyPr/>
          <a:lstStyle/>
          <a:p>
            <a:pPr>
              <a:defRPr/>
            </a:pPr>
            <a:fld id="{265E610D-C589-4257-BD92-182DE92238F9}" type="slidenum">
              <a:rPr lang="de-DE" smtClean="0"/>
              <a:pPr>
                <a:defRPr/>
              </a:pPr>
              <a:t>20</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normAutofit fontScale="90000"/>
          </a:bodyPr>
          <a:lstStyle/>
          <a:p>
            <a:pPr eaLnBrk="1" hangingPunct="1"/>
            <a:r>
              <a:rPr lang="de-DE" sz="4000" smtClean="0"/>
              <a:t>Klassifizierung von Krankenhäusern nach der Größe</a:t>
            </a:r>
          </a:p>
        </p:txBody>
      </p:sp>
      <p:sp>
        <p:nvSpPr>
          <p:cNvPr id="71683" name="Rectangle 3"/>
          <p:cNvSpPr>
            <a:spLocks noGrp="1" noChangeArrowheads="1"/>
          </p:cNvSpPr>
          <p:nvPr>
            <p:ph idx="1"/>
          </p:nvPr>
        </p:nvSpPr>
        <p:spPr/>
        <p:txBody>
          <a:bodyPr/>
          <a:lstStyle/>
          <a:p>
            <a:pPr marL="342900" indent="-342900" eaLnBrk="1" hangingPunct="1"/>
            <a:r>
              <a:rPr lang="de-DE" smtClean="0"/>
              <a:t>Kleinstkrankenhäuser: ≤50 Betten</a:t>
            </a:r>
          </a:p>
          <a:p>
            <a:pPr marL="342900" indent="-342900" eaLnBrk="1" hangingPunct="1"/>
            <a:r>
              <a:rPr lang="de-DE" smtClean="0"/>
              <a:t>Kleinkrankenhäuser: 51-200 Betten</a:t>
            </a:r>
          </a:p>
          <a:p>
            <a:pPr marL="342900" indent="-342900" eaLnBrk="1" hangingPunct="1"/>
            <a:r>
              <a:rPr lang="de-DE" smtClean="0"/>
              <a:t>Mittlere Krankenhäuser: 201-400 Betten</a:t>
            </a:r>
          </a:p>
          <a:p>
            <a:pPr marL="342900" indent="-342900" eaLnBrk="1" hangingPunct="1"/>
            <a:r>
              <a:rPr lang="de-DE" smtClean="0"/>
              <a:t>Größere Krankenhäuser: 401-650 Betten</a:t>
            </a:r>
          </a:p>
          <a:p>
            <a:pPr marL="342900" indent="-342900" eaLnBrk="1" hangingPunct="1"/>
            <a:r>
              <a:rPr lang="de-DE" smtClean="0"/>
              <a:t>Großkrankenhäuser: &gt; 650 Betten</a:t>
            </a:r>
          </a:p>
          <a:p>
            <a:pPr marL="342900" indent="-342900" eaLnBrk="1" hangingPunct="1"/>
            <a:endParaRPr lang="de-DE" smtClean="0"/>
          </a:p>
        </p:txBody>
      </p:sp>
      <p:sp>
        <p:nvSpPr>
          <p:cNvPr id="71684" name="Text Box 4"/>
          <p:cNvSpPr txBox="1">
            <a:spLocks noChangeArrowheads="1"/>
          </p:cNvSpPr>
          <p:nvPr/>
        </p:nvSpPr>
        <p:spPr bwMode="auto">
          <a:xfrm>
            <a:off x="611188" y="4941888"/>
            <a:ext cx="8135937" cy="155416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charset="0"/>
              </a:defRPr>
            </a:lvl1pPr>
            <a:lvl2pPr marL="742950" indent="-285750" eaLnBrk="0" hangingPunct="0">
              <a:defRPr sz="2000">
                <a:solidFill>
                  <a:schemeClr val="tx1"/>
                </a:solidFill>
                <a:latin typeface="Tahoma" charset="0"/>
              </a:defRPr>
            </a:lvl2pPr>
            <a:lvl3pPr marL="1143000" indent="-228600" eaLnBrk="0" hangingPunct="0">
              <a:defRPr sz="2000">
                <a:solidFill>
                  <a:schemeClr val="tx1"/>
                </a:solidFill>
                <a:latin typeface="Tahoma" charset="0"/>
              </a:defRPr>
            </a:lvl3pPr>
            <a:lvl4pPr marL="1600200" indent="-228600" eaLnBrk="0" hangingPunct="0">
              <a:defRPr sz="2000">
                <a:solidFill>
                  <a:schemeClr val="tx1"/>
                </a:solidFill>
                <a:latin typeface="Tahoma" charset="0"/>
              </a:defRPr>
            </a:lvl4pPr>
            <a:lvl5pPr marL="2057400" indent="-228600" eaLnBrk="0" hangingPunct="0">
              <a:defRPr sz="2000">
                <a:solidFill>
                  <a:schemeClr val="tx1"/>
                </a:solidFill>
                <a:latin typeface="Tahoma" charset="0"/>
              </a:defRPr>
            </a:lvl5pPr>
            <a:lvl6pPr marL="2514600" indent="-228600" algn="ctr" eaLnBrk="0" fontAlgn="base" hangingPunct="0">
              <a:spcBef>
                <a:spcPct val="0"/>
              </a:spcBef>
              <a:spcAft>
                <a:spcPct val="0"/>
              </a:spcAft>
              <a:defRPr sz="2000">
                <a:solidFill>
                  <a:schemeClr val="tx1"/>
                </a:solidFill>
                <a:latin typeface="Tahoma" charset="0"/>
              </a:defRPr>
            </a:lvl6pPr>
            <a:lvl7pPr marL="2971800" indent="-228600" algn="ctr" eaLnBrk="0" fontAlgn="base" hangingPunct="0">
              <a:spcBef>
                <a:spcPct val="0"/>
              </a:spcBef>
              <a:spcAft>
                <a:spcPct val="0"/>
              </a:spcAft>
              <a:defRPr sz="2000">
                <a:solidFill>
                  <a:schemeClr val="tx1"/>
                </a:solidFill>
                <a:latin typeface="Tahoma" charset="0"/>
              </a:defRPr>
            </a:lvl7pPr>
            <a:lvl8pPr marL="3429000" indent="-228600" algn="ctr" eaLnBrk="0" fontAlgn="base" hangingPunct="0">
              <a:spcBef>
                <a:spcPct val="0"/>
              </a:spcBef>
              <a:spcAft>
                <a:spcPct val="0"/>
              </a:spcAft>
              <a:defRPr sz="2000">
                <a:solidFill>
                  <a:schemeClr val="tx1"/>
                </a:solidFill>
                <a:latin typeface="Tahoma" charset="0"/>
              </a:defRPr>
            </a:lvl8pPr>
            <a:lvl9pPr marL="3886200" indent="-228600" algn="ctr" eaLnBrk="0" fontAlgn="base" hangingPunct="0">
              <a:spcBef>
                <a:spcPct val="0"/>
              </a:spcBef>
              <a:spcAft>
                <a:spcPct val="0"/>
              </a:spcAft>
              <a:defRPr sz="2000">
                <a:solidFill>
                  <a:schemeClr val="tx1"/>
                </a:solidFill>
                <a:latin typeface="Tahoma" charset="0"/>
              </a:defRPr>
            </a:lvl9pPr>
          </a:lstStyle>
          <a:p>
            <a:pPr eaLnBrk="1" hangingPunct="1">
              <a:spcBef>
                <a:spcPct val="50000"/>
              </a:spcBef>
            </a:pPr>
            <a:r>
              <a:rPr lang="de-DE" sz="3200" b="1">
                <a:solidFill>
                  <a:srgbClr val="000000"/>
                </a:solidFill>
                <a:effectLst/>
              </a:rPr>
              <a:t>109 Kleinstkrankenhäuser und 710 Kleinkrankenhäuser = 44 % aller Krankenhäuser</a:t>
            </a:r>
          </a:p>
        </p:txBody>
      </p:sp>
      <p:sp>
        <p:nvSpPr>
          <p:cNvPr id="2" name="Foliennummernplatzhalter 1"/>
          <p:cNvSpPr>
            <a:spLocks noGrp="1"/>
          </p:cNvSpPr>
          <p:nvPr>
            <p:ph type="sldNum" sz="quarter" idx="12"/>
          </p:nvPr>
        </p:nvSpPr>
        <p:spPr/>
        <p:txBody>
          <a:bodyPr/>
          <a:lstStyle/>
          <a:p>
            <a:pPr>
              <a:defRPr/>
            </a:pPr>
            <a:fld id="{265E610D-C589-4257-BD92-182DE92238F9}" type="slidenum">
              <a:rPr lang="de-DE" smtClean="0"/>
              <a:pPr>
                <a:defRPr/>
              </a:pPr>
              <a:t>21</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57200" y="0"/>
            <a:ext cx="8229600" cy="908050"/>
          </a:xfrm>
        </p:spPr>
        <p:txBody>
          <a:bodyPr/>
          <a:lstStyle/>
          <a:p>
            <a:pPr eaLnBrk="1" hangingPunct="1"/>
            <a:r>
              <a:rPr lang="de-DE" smtClean="0"/>
              <a:t>Landeskrankenhausplanung MV</a:t>
            </a:r>
          </a:p>
        </p:txBody>
      </p:sp>
      <p:sp>
        <p:nvSpPr>
          <p:cNvPr id="737285" name="Rectangle 5"/>
          <p:cNvSpPr>
            <a:spLocks noChangeArrowheads="1"/>
          </p:cNvSpPr>
          <p:nvPr/>
        </p:nvSpPr>
        <p:spPr bwMode="auto">
          <a:xfrm>
            <a:off x="0" y="1120775"/>
            <a:ext cx="9144000" cy="0"/>
          </a:xfrm>
          <a:prstGeom prst="rect">
            <a:avLst/>
          </a:prstGeom>
          <a:noFill/>
          <a:ln w="9525">
            <a:noFill/>
            <a:miter lim="800000"/>
            <a:headEnd/>
            <a:tailEnd/>
          </a:ln>
          <a:effectLst/>
        </p:spPr>
        <p:txBody>
          <a:bodyPr wrap="none" anchor="ctr">
            <a:spAutoFit/>
          </a:bodyPr>
          <a:lstStyle/>
          <a:p>
            <a:pPr>
              <a:defRPr/>
            </a:pPr>
            <a:endParaRPr lang="de-DE">
              <a:latin typeface="Tahoma" pitchFamily="34" charset="0"/>
            </a:endParaRPr>
          </a:p>
        </p:txBody>
      </p:sp>
      <p:graphicFrame>
        <p:nvGraphicFramePr>
          <p:cNvPr id="74756" name="Object 4"/>
          <p:cNvGraphicFramePr>
            <a:graphicFrameLocks noChangeAspect="1"/>
          </p:cNvGraphicFramePr>
          <p:nvPr/>
        </p:nvGraphicFramePr>
        <p:xfrm>
          <a:off x="395288" y="896938"/>
          <a:ext cx="8459787" cy="5961062"/>
        </p:xfrm>
        <a:graphic>
          <a:graphicData uri="http://schemas.openxmlformats.org/presentationml/2006/ole">
            <mc:AlternateContent xmlns:mc="http://schemas.openxmlformats.org/markup-compatibility/2006">
              <mc:Choice xmlns:v="urn:schemas-microsoft-com:vml" Requires="v">
                <p:oleObj spid="_x0000_s74803" name="Bild" r:id="rId3" imgW="5405762" imgH="3805182" progId="Word.Picture.8">
                  <p:embed/>
                </p:oleObj>
              </mc:Choice>
              <mc:Fallback>
                <p:oleObj name="Bild" r:id="rId3" imgW="5405762" imgH="3805182" progId="Word.Picture.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288" y="896938"/>
                        <a:ext cx="8459787" cy="596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Foliennummernplatzhalter 1"/>
          <p:cNvSpPr>
            <a:spLocks noGrp="1"/>
          </p:cNvSpPr>
          <p:nvPr>
            <p:ph type="sldNum" sz="quarter" idx="12"/>
          </p:nvPr>
        </p:nvSpPr>
        <p:spPr/>
        <p:txBody>
          <a:bodyPr/>
          <a:lstStyle/>
          <a:p>
            <a:pPr>
              <a:defRPr/>
            </a:pPr>
            <a:fld id="{265E610D-C589-4257-BD92-182DE92238F9}" type="slidenum">
              <a:rPr lang="de-DE" smtClean="0"/>
              <a:pPr>
                <a:defRPr/>
              </a:pPr>
              <a:t>22</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68313" y="0"/>
            <a:ext cx="8229600" cy="765175"/>
          </a:xfrm>
        </p:spPr>
        <p:txBody>
          <a:bodyPr/>
          <a:lstStyle/>
          <a:p>
            <a:pPr eaLnBrk="1" hangingPunct="1"/>
            <a:r>
              <a:rPr lang="de-DE" smtClean="0"/>
              <a:t>MV: &gt; 250 Betten</a:t>
            </a:r>
          </a:p>
        </p:txBody>
      </p:sp>
      <p:pic>
        <p:nvPicPr>
          <p:cNvPr id="76803" name="Picture 4" descr="250_Bette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10058400" cy="777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iennummernplatzhalter 1"/>
          <p:cNvSpPr>
            <a:spLocks noGrp="1"/>
          </p:cNvSpPr>
          <p:nvPr>
            <p:ph type="sldNum" sz="quarter" idx="12"/>
          </p:nvPr>
        </p:nvSpPr>
        <p:spPr/>
        <p:txBody>
          <a:bodyPr/>
          <a:lstStyle/>
          <a:p>
            <a:pPr>
              <a:defRPr/>
            </a:pPr>
            <a:fld id="{265E610D-C589-4257-BD92-182DE92238F9}" type="slidenum">
              <a:rPr lang="de-DE" smtClean="0"/>
              <a:pPr>
                <a:defRPr/>
              </a:pPr>
              <a:t>23</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endParaRPr lang="de-DE" smtClean="0"/>
          </a:p>
        </p:txBody>
      </p:sp>
      <p:sp>
        <p:nvSpPr>
          <p:cNvPr id="77827" name="Rectangle 3"/>
          <p:cNvSpPr>
            <a:spLocks noGrp="1" noChangeArrowheads="1"/>
          </p:cNvSpPr>
          <p:nvPr>
            <p:ph idx="1"/>
          </p:nvPr>
        </p:nvSpPr>
        <p:spPr/>
        <p:txBody>
          <a:bodyPr/>
          <a:lstStyle/>
          <a:p>
            <a:pPr eaLnBrk="1" hangingPunct="1"/>
            <a:endParaRPr lang="de-DE" smtClean="0"/>
          </a:p>
        </p:txBody>
      </p:sp>
      <p:pic>
        <p:nvPicPr>
          <p:cNvPr id="77828" name="Picture 4" descr="400Bette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10058400" cy="777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iennummernplatzhalter 1"/>
          <p:cNvSpPr>
            <a:spLocks noGrp="1"/>
          </p:cNvSpPr>
          <p:nvPr>
            <p:ph type="sldNum" sz="quarter" idx="12"/>
          </p:nvPr>
        </p:nvSpPr>
        <p:spPr/>
        <p:txBody>
          <a:bodyPr/>
          <a:lstStyle/>
          <a:p>
            <a:pPr>
              <a:defRPr/>
            </a:pPr>
            <a:fld id="{265E610D-C589-4257-BD92-182DE92238F9}" type="slidenum">
              <a:rPr lang="de-DE" smtClean="0"/>
              <a:pPr>
                <a:defRPr/>
              </a:pPr>
              <a:t>24</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r>
              <a:rPr lang="de-DE" smtClean="0"/>
              <a:t>Versorgungsstufen</a:t>
            </a:r>
          </a:p>
        </p:txBody>
      </p:sp>
      <p:sp>
        <p:nvSpPr>
          <p:cNvPr id="81923" name="Rectangle 3"/>
          <p:cNvSpPr>
            <a:spLocks noGrp="1" noChangeArrowheads="1"/>
          </p:cNvSpPr>
          <p:nvPr>
            <p:ph idx="1"/>
          </p:nvPr>
        </p:nvSpPr>
        <p:spPr/>
        <p:txBody>
          <a:bodyPr/>
          <a:lstStyle/>
          <a:p>
            <a:pPr eaLnBrk="1" hangingPunct="1">
              <a:spcBef>
                <a:spcPct val="50000"/>
              </a:spcBef>
              <a:buClrTx/>
              <a:buFontTx/>
              <a:buNone/>
            </a:pPr>
            <a:r>
              <a:rPr lang="de-DE" sz="2800" u="sng" smtClean="0">
                <a:cs typeface="Times New Roman" pitchFamily="18" charset="0"/>
              </a:rPr>
              <a:t>Gliederungsmöglichkeit:</a:t>
            </a:r>
            <a:r>
              <a:rPr lang="de-DE" sz="2800" smtClean="0"/>
              <a:t> </a:t>
            </a:r>
          </a:p>
          <a:p>
            <a:pPr eaLnBrk="1" hangingPunct="1">
              <a:lnSpc>
                <a:spcPct val="90000"/>
              </a:lnSpc>
              <a:spcBef>
                <a:spcPct val="50000"/>
              </a:spcBef>
              <a:buClrTx/>
            </a:pPr>
            <a:r>
              <a:rPr lang="de-DE" sz="2800" smtClean="0">
                <a:cs typeface="Times New Roman" pitchFamily="18" charset="0"/>
              </a:rPr>
              <a:t> Ergänzungsversorgung</a:t>
            </a:r>
            <a:r>
              <a:rPr lang="de-DE" sz="2800" smtClean="0"/>
              <a:t> </a:t>
            </a:r>
          </a:p>
          <a:p>
            <a:pPr eaLnBrk="1" hangingPunct="1">
              <a:lnSpc>
                <a:spcPct val="90000"/>
              </a:lnSpc>
              <a:spcBef>
                <a:spcPct val="50000"/>
              </a:spcBef>
              <a:buClrTx/>
            </a:pPr>
            <a:r>
              <a:rPr lang="de-DE" sz="2800" smtClean="0">
                <a:cs typeface="Times New Roman" pitchFamily="18" charset="0"/>
              </a:rPr>
              <a:t> Grundversorgung</a:t>
            </a:r>
            <a:r>
              <a:rPr lang="de-DE" sz="2800" smtClean="0"/>
              <a:t> </a:t>
            </a:r>
          </a:p>
          <a:p>
            <a:pPr eaLnBrk="1" hangingPunct="1">
              <a:lnSpc>
                <a:spcPct val="90000"/>
              </a:lnSpc>
              <a:spcBef>
                <a:spcPct val="50000"/>
              </a:spcBef>
              <a:buClrTx/>
            </a:pPr>
            <a:r>
              <a:rPr lang="de-DE" sz="2800" smtClean="0">
                <a:cs typeface="Times New Roman" pitchFamily="18" charset="0"/>
              </a:rPr>
              <a:t> Regelversorgung</a:t>
            </a:r>
            <a:r>
              <a:rPr lang="de-DE" sz="2800" smtClean="0"/>
              <a:t> </a:t>
            </a:r>
          </a:p>
          <a:p>
            <a:pPr eaLnBrk="1" hangingPunct="1">
              <a:lnSpc>
                <a:spcPct val="90000"/>
              </a:lnSpc>
              <a:spcBef>
                <a:spcPct val="50000"/>
              </a:spcBef>
              <a:buClrTx/>
            </a:pPr>
            <a:r>
              <a:rPr lang="de-DE" sz="2800" smtClean="0">
                <a:cs typeface="Times New Roman" pitchFamily="18" charset="0"/>
              </a:rPr>
              <a:t> Zentralversorgung</a:t>
            </a:r>
            <a:r>
              <a:rPr lang="de-DE" sz="2800" smtClean="0"/>
              <a:t> </a:t>
            </a:r>
          </a:p>
          <a:p>
            <a:pPr eaLnBrk="1" hangingPunct="1">
              <a:lnSpc>
                <a:spcPct val="90000"/>
              </a:lnSpc>
              <a:spcBef>
                <a:spcPct val="50000"/>
              </a:spcBef>
              <a:buClrTx/>
            </a:pPr>
            <a:r>
              <a:rPr lang="de-DE" sz="2800" smtClean="0">
                <a:cs typeface="Times New Roman" pitchFamily="18" charset="0"/>
              </a:rPr>
              <a:t> Maximalversorgung</a:t>
            </a:r>
          </a:p>
          <a:p>
            <a:pPr eaLnBrk="1" hangingPunct="1">
              <a:lnSpc>
                <a:spcPct val="90000"/>
              </a:lnSpc>
              <a:spcBef>
                <a:spcPct val="50000"/>
              </a:spcBef>
              <a:buClrTx/>
            </a:pPr>
            <a:endParaRPr lang="de-DE" sz="2800" smtClean="0">
              <a:cs typeface="Times New Roman" pitchFamily="18" charset="0"/>
            </a:endParaRPr>
          </a:p>
        </p:txBody>
      </p:sp>
      <p:sp>
        <p:nvSpPr>
          <p:cNvPr id="2" name="Foliennummernplatzhalter 1"/>
          <p:cNvSpPr>
            <a:spLocks noGrp="1"/>
          </p:cNvSpPr>
          <p:nvPr>
            <p:ph type="sldNum" sz="quarter" idx="12"/>
          </p:nvPr>
        </p:nvSpPr>
        <p:spPr/>
        <p:txBody>
          <a:bodyPr/>
          <a:lstStyle/>
          <a:p>
            <a:pPr>
              <a:defRPr/>
            </a:pPr>
            <a:fld id="{265E610D-C589-4257-BD92-182DE92238F9}" type="slidenum">
              <a:rPr lang="de-DE" smtClean="0"/>
              <a:pPr>
                <a:defRPr/>
              </a:pPr>
              <a:t>25</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eaLnBrk="1" hangingPunct="1"/>
            <a:r>
              <a:rPr lang="de-DE" smtClean="0">
                <a:cs typeface="Times New Roman" pitchFamily="18" charset="0"/>
              </a:rPr>
              <a:t>Andere Definitionen</a:t>
            </a:r>
            <a:r>
              <a:rPr lang="de-DE" smtClean="0"/>
              <a:t> </a:t>
            </a:r>
          </a:p>
        </p:txBody>
      </p:sp>
      <p:sp>
        <p:nvSpPr>
          <p:cNvPr id="88067" name="Rectangle 3"/>
          <p:cNvSpPr>
            <a:spLocks noGrp="1" noChangeArrowheads="1"/>
          </p:cNvSpPr>
          <p:nvPr>
            <p:ph idx="1"/>
          </p:nvPr>
        </p:nvSpPr>
        <p:spPr/>
        <p:txBody>
          <a:bodyPr/>
          <a:lstStyle/>
          <a:p>
            <a:pPr eaLnBrk="1" hangingPunct="1"/>
            <a:r>
              <a:rPr lang="de-DE" smtClean="0">
                <a:cs typeface="Times New Roman" pitchFamily="18" charset="0"/>
              </a:rPr>
              <a:t>Orts- und Stadtkrankenhäuser</a:t>
            </a:r>
            <a:endParaRPr lang="de-DE" smtClean="0"/>
          </a:p>
          <a:p>
            <a:pPr eaLnBrk="1" hangingPunct="1"/>
            <a:r>
              <a:rPr lang="de-DE" smtClean="0">
                <a:cs typeface="Times New Roman" pitchFamily="18" charset="0"/>
              </a:rPr>
              <a:t>Kreiskrankenhäuser</a:t>
            </a:r>
          </a:p>
          <a:p>
            <a:pPr eaLnBrk="1" hangingPunct="1"/>
            <a:r>
              <a:rPr lang="de-DE" smtClean="0">
                <a:cs typeface="Times New Roman" pitchFamily="18" charset="0"/>
              </a:rPr>
              <a:t>Bezirkskrankenhäuser</a:t>
            </a:r>
          </a:p>
          <a:p>
            <a:pPr eaLnBrk="1" hangingPunct="1"/>
            <a:r>
              <a:rPr lang="de-DE" smtClean="0">
                <a:cs typeface="Times New Roman" pitchFamily="18" charset="0"/>
              </a:rPr>
              <a:t>Fachkrankenhäuser </a:t>
            </a:r>
          </a:p>
          <a:p>
            <a:pPr eaLnBrk="1" hangingPunct="1"/>
            <a:endParaRPr lang="de-DE" smtClean="0"/>
          </a:p>
        </p:txBody>
      </p:sp>
      <p:sp>
        <p:nvSpPr>
          <p:cNvPr id="345092" name="Rectangle 4"/>
          <p:cNvSpPr>
            <a:spLocks noChangeArrowheads="1"/>
          </p:cNvSpPr>
          <p:nvPr/>
        </p:nvSpPr>
        <p:spPr bwMode="auto">
          <a:xfrm>
            <a:off x="152400" y="5410200"/>
            <a:ext cx="8839200" cy="1066800"/>
          </a:xfrm>
          <a:prstGeom prst="rect">
            <a:avLst/>
          </a:prstGeom>
          <a:noFill/>
          <a:ln w="9525">
            <a:noFill/>
            <a:miter lim="800000"/>
            <a:headEnd/>
            <a:tailEnd/>
          </a:ln>
          <a:effectLst/>
        </p:spPr>
        <p:txBody>
          <a:bodyPr>
            <a:spAutoFit/>
          </a:bodyPr>
          <a:lstStyle/>
          <a:p>
            <a:pPr algn="l">
              <a:defRPr/>
            </a:pPr>
            <a:r>
              <a:rPr lang="de-DE" sz="3200" u="sng" dirty="0">
                <a:effectLst/>
                <a:latin typeface="Arial" charset="0"/>
                <a:cs typeface="Times New Roman" pitchFamily="18" charset="0"/>
              </a:rPr>
              <a:t>Problematik</a:t>
            </a:r>
            <a:r>
              <a:rPr lang="de-DE" sz="3200" dirty="0">
                <a:effectLst/>
                <a:latin typeface="Arial" charset="0"/>
                <a:cs typeface="Times New Roman" pitchFamily="18" charset="0"/>
              </a:rPr>
              <a:t>: uneinheitliche Verwendung von 			     Bundesland zu Bundesland</a:t>
            </a:r>
            <a:r>
              <a:rPr lang="en-US" sz="3200" dirty="0">
                <a:effectLst/>
                <a:latin typeface="Arial" charset="0"/>
              </a:rPr>
              <a:t> </a:t>
            </a:r>
          </a:p>
        </p:txBody>
      </p:sp>
      <p:sp>
        <p:nvSpPr>
          <p:cNvPr id="2" name="Foliennummernplatzhalter 1"/>
          <p:cNvSpPr>
            <a:spLocks noGrp="1"/>
          </p:cNvSpPr>
          <p:nvPr>
            <p:ph type="sldNum" sz="quarter" idx="12"/>
          </p:nvPr>
        </p:nvSpPr>
        <p:spPr/>
        <p:txBody>
          <a:bodyPr/>
          <a:lstStyle/>
          <a:p>
            <a:pPr>
              <a:defRPr/>
            </a:pPr>
            <a:fld id="{265E610D-C589-4257-BD92-182DE92238F9}" type="slidenum">
              <a:rPr lang="de-DE" smtClean="0"/>
              <a:pPr>
                <a:defRPr/>
              </a:pPr>
              <a:t>26</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eaLnBrk="1" hangingPunct="1"/>
            <a:r>
              <a:rPr lang="de-DE" smtClean="0"/>
              <a:t>Trägerschaft</a:t>
            </a:r>
          </a:p>
        </p:txBody>
      </p:sp>
      <p:sp>
        <p:nvSpPr>
          <p:cNvPr id="95235" name="Rectangle 3"/>
          <p:cNvSpPr>
            <a:spLocks noGrp="1" noChangeArrowheads="1"/>
          </p:cNvSpPr>
          <p:nvPr>
            <p:ph idx="1"/>
          </p:nvPr>
        </p:nvSpPr>
        <p:spPr>
          <a:xfrm>
            <a:off x="457200" y="1417639"/>
            <a:ext cx="8229600" cy="5303836"/>
          </a:xfrm>
        </p:spPr>
        <p:txBody>
          <a:bodyPr>
            <a:normAutofit fontScale="62500" lnSpcReduction="20000"/>
          </a:bodyPr>
          <a:lstStyle/>
          <a:p>
            <a:pPr eaLnBrk="1" hangingPunct="1">
              <a:lnSpc>
                <a:spcPct val="120000"/>
              </a:lnSpc>
            </a:pPr>
            <a:r>
              <a:rPr lang="de-DE" dirty="0"/>
              <a:t>Krankenhäuser in öffentlicher Trägerschaft </a:t>
            </a:r>
          </a:p>
          <a:p>
            <a:pPr marL="800100" lvl="1" indent="0" eaLnBrk="1" hangingPunct="1">
              <a:lnSpc>
                <a:spcPct val="120000"/>
              </a:lnSpc>
            </a:pPr>
            <a:r>
              <a:rPr lang="de-DE" dirty="0"/>
              <a:t>Einrichtungen, die von Gebietskörperschaften (Bund, Land, Bezirk, Kreis, Gemeinde) oder von Zusammenschlüssen solcher Körperschaften wie Arbeitsgemeinschaften oder Zweckverbänden oder von Sozialversicherungsträgern wie Landesversicherungsanstalten und Berufsgenossenschaften betrieben oder unterhalten werden.</a:t>
            </a:r>
          </a:p>
          <a:p>
            <a:pPr eaLnBrk="1" hangingPunct="1">
              <a:lnSpc>
                <a:spcPct val="120000"/>
              </a:lnSpc>
            </a:pPr>
            <a:r>
              <a:rPr lang="de-DE" dirty="0"/>
              <a:t>Krankenhäuser in freigemeinnütziger Trägerschaft</a:t>
            </a:r>
          </a:p>
          <a:p>
            <a:pPr marL="800100" lvl="1" indent="0" eaLnBrk="1" hangingPunct="1">
              <a:lnSpc>
                <a:spcPct val="120000"/>
              </a:lnSpc>
            </a:pPr>
            <a:r>
              <a:rPr lang="de-DE" dirty="0"/>
              <a:t> Einrichtungen, die von Trägern der freien Wohlfahrtspflege, Kirchengemeinden, Stiftungen oder Vereinen unterhalten werden.</a:t>
            </a:r>
          </a:p>
          <a:p>
            <a:pPr eaLnBrk="1" hangingPunct="1">
              <a:lnSpc>
                <a:spcPct val="120000"/>
              </a:lnSpc>
            </a:pPr>
            <a:r>
              <a:rPr lang="de-DE" dirty="0"/>
              <a:t>Private Krankenhäuser</a:t>
            </a:r>
          </a:p>
          <a:p>
            <a:pPr marL="800100" lvl="1" indent="0" eaLnBrk="1" hangingPunct="1">
              <a:lnSpc>
                <a:spcPct val="120000"/>
              </a:lnSpc>
            </a:pPr>
            <a:r>
              <a:rPr lang="de-DE" dirty="0"/>
              <a:t>Einrichtungen, die als gewerbliches Unternehmen einer Konzession nach § 30 Gewerbeordnung bedürfen.</a:t>
            </a:r>
          </a:p>
          <a:p>
            <a:pPr eaLnBrk="1" hangingPunct="1">
              <a:lnSpc>
                <a:spcPct val="120000"/>
              </a:lnSpc>
              <a:buFontTx/>
              <a:buNone/>
            </a:pPr>
            <a:endParaRPr lang="de-DE" dirty="0" smtClean="0"/>
          </a:p>
          <a:p>
            <a:pPr eaLnBrk="1" hangingPunct="1">
              <a:lnSpc>
                <a:spcPct val="120000"/>
              </a:lnSpc>
              <a:buFontTx/>
              <a:buNone/>
            </a:pPr>
            <a:r>
              <a:rPr lang="de-DE" dirty="0" smtClean="0"/>
              <a:t>Dominanz</a:t>
            </a:r>
            <a:r>
              <a:rPr lang="de-DE" dirty="0"/>
              <a:t>: Bei Einrichtungen mit unterschiedlichen Trägern wird der Träger angegeben, der überwiegend beteiligt ist oder überwiegend die Geldlasten trägt.</a:t>
            </a:r>
          </a:p>
        </p:txBody>
      </p:sp>
      <p:sp>
        <p:nvSpPr>
          <p:cNvPr id="2" name="Foliennummernplatzhalter 1"/>
          <p:cNvSpPr>
            <a:spLocks noGrp="1"/>
          </p:cNvSpPr>
          <p:nvPr>
            <p:ph type="sldNum" sz="quarter" idx="12"/>
          </p:nvPr>
        </p:nvSpPr>
        <p:spPr/>
        <p:txBody>
          <a:bodyPr/>
          <a:lstStyle/>
          <a:p>
            <a:pPr>
              <a:defRPr/>
            </a:pPr>
            <a:fld id="{265E610D-C589-4257-BD92-182DE92238F9}" type="slidenum">
              <a:rPr lang="de-DE" smtClean="0"/>
              <a:pPr>
                <a:defRPr/>
              </a:pPr>
              <a:t>27</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eaLnBrk="1" hangingPunct="1"/>
            <a:r>
              <a:rPr lang="de-DE" smtClean="0"/>
              <a:t>Behandlungs- und Pflegeintensität</a:t>
            </a:r>
          </a:p>
        </p:txBody>
      </p:sp>
      <p:sp>
        <p:nvSpPr>
          <p:cNvPr id="96259" name="Rectangle 3"/>
          <p:cNvSpPr>
            <a:spLocks noGrp="1" noChangeArrowheads="1"/>
          </p:cNvSpPr>
          <p:nvPr>
            <p:ph idx="1"/>
          </p:nvPr>
        </p:nvSpPr>
        <p:spPr>
          <a:xfrm>
            <a:off x="457200" y="2209800"/>
            <a:ext cx="8229600" cy="4114800"/>
          </a:xfrm>
        </p:spPr>
        <p:txBody>
          <a:bodyPr/>
          <a:lstStyle/>
          <a:p>
            <a:pPr eaLnBrk="1" hangingPunct="1">
              <a:lnSpc>
                <a:spcPct val="90000"/>
              </a:lnSpc>
            </a:pPr>
            <a:r>
              <a:rPr lang="de-DE" smtClean="0">
                <a:cs typeface="Times New Roman" pitchFamily="18" charset="0"/>
              </a:rPr>
              <a:t>Akutkrankenhäuser</a:t>
            </a:r>
            <a:r>
              <a:rPr lang="de-DE" smtClean="0"/>
              <a:t> </a:t>
            </a:r>
          </a:p>
          <a:p>
            <a:pPr eaLnBrk="1" hangingPunct="1">
              <a:lnSpc>
                <a:spcPct val="90000"/>
              </a:lnSpc>
            </a:pPr>
            <a:r>
              <a:rPr lang="de-DE" smtClean="0">
                <a:cs typeface="Times New Roman" pitchFamily="18" charset="0"/>
              </a:rPr>
              <a:t>Langzeitkrankenhäuser</a:t>
            </a:r>
          </a:p>
          <a:p>
            <a:pPr lvl="1" eaLnBrk="1" hangingPunct="1">
              <a:lnSpc>
                <a:spcPct val="90000"/>
              </a:lnSpc>
            </a:pPr>
            <a:r>
              <a:rPr lang="de-DE" smtClean="0"/>
              <a:t>Intensive, langfristige ärztliche Behandlung  </a:t>
            </a:r>
          </a:p>
          <a:p>
            <a:pPr eaLnBrk="1" hangingPunct="1">
              <a:lnSpc>
                <a:spcPct val="90000"/>
              </a:lnSpc>
            </a:pPr>
            <a:r>
              <a:rPr lang="de-DE" smtClean="0">
                <a:cs typeface="Times New Roman" pitchFamily="18" charset="0"/>
              </a:rPr>
              <a:t>Krankenhäuser für Chronisch-Kranke</a:t>
            </a:r>
            <a:r>
              <a:rPr lang="de-DE" smtClean="0"/>
              <a:t> </a:t>
            </a:r>
          </a:p>
          <a:p>
            <a:pPr lvl="1" eaLnBrk="1" hangingPunct="1">
              <a:lnSpc>
                <a:spcPct val="90000"/>
              </a:lnSpc>
            </a:pPr>
            <a:r>
              <a:rPr lang="de-DE" smtClean="0"/>
              <a:t>Intensive, langfristige Pflege. Geringe ärztliche Behandlungsnotwendigkeit</a:t>
            </a:r>
          </a:p>
          <a:p>
            <a:pPr lvl="1" eaLnBrk="1" hangingPunct="1">
              <a:lnSpc>
                <a:spcPct val="90000"/>
              </a:lnSpc>
            </a:pPr>
            <a:r>
              <a:rPr lang="de-DE" smtClean="0"/>
              <a:t>Gleitender Übergang zum Intensivpflegeheim</a:t>
            </a:r>
          </a:p>
        </p:txBody>
      </p:sp>
      <p:sp>
        <p:nvSpPr>
          <p:cNvPr id="2" name="Foliennummernplatzhalter 1"/>
          <p:cNvSpPr>
            <a:spLocks noGrp="1"/>
          </p:cNvSpPr>
          <p:nvPr>
            <p:ph type="sldNum" sz="quarter" idx="12"/>
          </p:nvPr>
        </p:nvSpPr>
        <p:spPr/>
        <p:txBody>
          <a:bodyPr/>
          <a:lstStyle/>
          <a:p>
            <a:pPr>
              <a:defRPr/>
            </a:pPr>
            <a:fld id="{265E610D-C589-4257-BD92-182DE92238F9}" type="slidenum">
              <a:rPr lang="de-DE" smtClean="0"/>
              <a:pPr>
                <a:defRPr/>
              </a:pPr>
              <a:t>28</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92100"/>
            <a:ext cx="8229600" cy="760413"/>
          </a:xfrm>
        </p:spPr>
        <p:txBody>
          <a:bodyPr/>
          <a:lstStyle/>
          <a:p>
            <a:r>
              <a:rPr lang="de-DE" sz="4000"/>
              <a:t>Gliederung GM Teil </a:t>
            </a:r>
            <a:r>
              <a:rPr lang="de-DE" sz="4000" smtClean="0"/>
              <a:t>1-3</a:t>
            </a:r>
            <a:endParaRPr lang="de-DE" sz="4000" dirty="0" smtClean="0">
              <a:solidFill>
                <a:schemeClr val="tx1"/>
              </a:solidFill>
            </a:endParaRPr>
          </a:p>
        </p:txBody>
      </p:sp>
      <p:sp>
        <p:nvSpPr>
          <p:cNvPr id="9219" name="Rectangle 3"/>
          <p:cNvSpPr>
            <a:spLocks noGrp="1" noChangeArrowheads="1"/>
          </p:cNvSpPr>
          <p:nvPr>
            <p:ph idx="1"/>
          </p:nvPr>
        </p:nvSpPr>
        <p:spPr>
          <a:xfrm>
            <a:off x="457200" y="1125538"/>
            <a:ext cx="8229600" cy="5399087"/>
          </a:xfrm>
        </p:spPr>
        <p:txBody>
          <a:bodyPr/>
          <a:lstStyle/>
          <a:p>
            <a:pPr eaLnBrk="1" hangingPunct="1">
              <a:lnSpc>
                <a:spcPct val="80000"/>
              </a:lnSpc>
              <a:buFontTx/>
              <a:buAutoNum type="arabicPeriod"/>
            </a:pPr>
            <a:r>
              <a:rPr lang="de-DE" sz="2800" dirty="0" smtClean="0">
                <a:solidFill>
                  <a:srgbClr val="FF0000"/>
                </a:solidFill>
              </a:rPr>
              <a:t>Theoretischer Rahmen</a:t>
            </a:r>
          </a:p>
          <a:p>
            <a:pPr lvl="1" eaLnBrk="1" hangingPunct="1">
              <a:lnSpc>
                <a:spcPct val="80000"/>
              </a:lnSpc>
              <a:buFont typeface="Tahoma" charset="0"/>
              <a:buAutoNum type="arabicPeriod"/>
            </a:pPr>
            <a:r>
              <a:rPr lang="de-DE" sz="2400" dirty="0" smtClean="0"/>
              <a:t>Wissenschaftstheoretische Einbindung</a:t>
            </a:r>
          </a:p>
          <a:p>
            <a:pPr lvl="1" eaLnBrk="1" hangingPunct="1">
              <a:lnSpc>
                <a:spcPct val="80000"/>
              </a:lnSpc>
              <a:buFont typeface="Tahoma" charset="0"/>
              <a:buAutoNum type="arabicPeriod"/>
            </a:pPr>
            <a:r>
              <a:rPr lang="de-DE" sz="2400" dirty="0" smtClean="0"/>
              <a:t>Allgemeine Systemtheorie</a:t>
            </a:r>
          </a:p>
          <a:p>
            <a:pPr lvl="2" eaLnBrk="1" hangingPunct="1">
              <a:lnSpc>
                <a:spcPct val="80000"/>
              </a:lnSpc>
              <a:buFontTx/>
              <a:buAutoNum type="arabicPeriod"/>
            </a:pPr>
            <a:r>
              <a:rPr lang="de-DE" sz="2000" dirty="0" smtClean="0"/>
              <a:t>Statische offene Systeme</a:t>
            </a:r>
          </a:p>
          <a:p>
            <a:pPr lvl="2" eaLnBrk="1" hangingPunct="1">
              <a:lnSpc>
                <a:spcPct val="80000"/>
              </a:lnSpc>
              <a:buFontTx/>
              <a:buAutoNum type="arabicPeriod"/>
            </a:pPr>
            <a:r>
              <a:rPr lang="de-DE" sz="2000" dirty="0" smtClean="0"/>
              <a:t>Dynamische offene Systeme</a:t>
            </a:r>
          </a:p>
          <a:p>
            <a:pPr lvl="1" eaLnBrk="1" hangingPunct="1">
              <a:lnSpc>
                <a:spcPct val="80000"/>
              </a:lnSpc>
              <a:buFont typeface="Tahoma" charset="0"/>
              <a:buAutoNum type="arabicPeriod"/>
            </a:pPr>
            <a:r>
              <a:rPr lang="de-DE" sz="2400" dirty="0" smtClean="0">
                <a:solidFill>
                  <a:srgbClr val="FF0000"/>
                </a:solidFill>
              </a:rPr>
              <a:t>Gesundheitsbetriebe als Forschungsobjekt der Betriebswirtschaftslehre</a:t>
            </a:r>
          </a:p>
          <a:p>
            <a:pPr lvl="2" eaLnBrk="1" hangingPunct="1">
              <a:lnSpc>
                <a:spcPct val="80000"/>
              </a:lnSpc>
              <a:buFontTx/>
              <a:buAutoNum type="arabicPeriod"/>
            </a:pPr>
            <a:r>
              <a:rPr lang="de-DE" sz="2000" dirty="0" smtClean="0"/>
              <a:t>Gesundheitsbetriebslehre</a:t>
            </a:r>
          </a:p>
          <a:p>
            <a:pPr lvl="2" eaLnBrk="1" hangingPunct="1">
              <a:lnSpc>
                <a:spcPct val="80000"/>
              </a:lnSpc>
              <a:buFontTx/>
              <a:buAutoNum type="arabicPeriod"/>
            </a:pPr>
            <a:r>
              <a:rPr lang="de-DE" sz="2000" dirty="0" smtClean="0"/>
              <a:t>Betriebswirtschaftliches Modell eines Gesundheitsbetriebes</a:t>
            </a:r>
          </a:p>
          <a:p>
            <a:pPr lvl="2" eaLnBrk="1" hangingPunct="1">
              <a:lnSpc>
                <a:spcPct val="80000"/>
              </a:lnSpc>
              <a:buFontTx/>
              <a:buAutoNum type="arabicPeriod"/>
            </a:pPr>
            <a:r>
              <a:rPr lang="de-DE" sz="2000" dirty="0" smtClean="0">
                <a:solidFill>
                  <a:srgbClr val="FF0000"/>
                </a:solidFill>
              </a:rPr>
              <a:t>Krankenhäuser als Prototyp des Gesundheitsbetriebes</a:t>
            </a:r>
          </a:p>
          <a:p>
            <a:pPr lvl="3" eaLnBrk="1" hangingPunct="1">
              <a:lnSpc>
                <a:spcPct val="80000"/>
              </a:lnSpc>
              <a:buFont typeface="Tahoma" charset="0"/>
              <a:buAutoNum type="arabicPeriod"/>
            </a:pPr>
            <a:r>
              <a:rPr lang="de-DE" sz="1800" dirty="0" smtClean="0">
                <a:solidFill>
                  <a:srgbClr val="FF0000"/>
                </a:solidFill>
              </a:rPr>
              <a:t>Definition</a:t>
            </a:r>
          </a:p>
          <a:p>
            <a:pPr lvl="3" eaLnBrk="1" hangingPunct="1">
              <a:lnSpc>
                <a:spcPct val="80000"/>
              </a:lnSpc>
              <a:buFont typeface="Tahoma" charset="0"/>
              <a:buAutoNum type="arabicPeriod"/>
            </a:pPr>
            <a:r>
              <a:rPr lang="de-DE" sz="1800" dirty="0" smtClean="0">
                <a:solidFill>
                  <a:srgbClr val="FF0000"/>
                </a:solidFill>
              </a:rPr>
              <a:t>Typologie</a:t>
            </a:r>
          </a:p>
          <a:p>
            <a:pPr lvl="3" eaLnBrk="1" hangingPunct="1">
              <a:lnSpc>
                <a:spcPct val="80000"/>
              </a:lnSpc>
              <a:buFont typeface="Tahoma" charset="0"/>
              <a:buAutoNum type="arabicPeriod"/>
            </a:pPr>
            <a:r>
              <a:rPr lang="de-DE" sz="1800" dirty="0" smtClean="0"/>
              <a:t>Raumplanung</a:t>
            </a:r>
          </a:p>
          <a:p>
            <a:pPr lvl="4" eaLnBrk="1" hangingPunct="1">
              <a:lnSpc>
                <a:spcPct val="80000"/>
              </a:lnSpc>
              <a:buFont typeface="Wingdings" pitchFamily="2" charset="2"/>
              <a:buAutoNum type="arabicPeriod"/>
            </a:pPr>
            <a:r>
              <a:rPr lang="de-DE" sz="1800" dirty="0" smtClean="0"/>
              <a:t>Landeskrankenhausplanung</a:t>
            </a:r>
          </a:p>
          <a:p>
            <a:pPr lvl="4" eaLnBrk="1" hangingPunct="1">
              <a:lnSpc>
                <a:spcPct val="80000"/>
              </a:lnSpc>
              <a:buFont typeface="Wingdings" pitchFamily="2" charset="2"/>
              <a:buAutoNum type="arabicPeriod"/>
            </a:pPr>
            <a:r>
              <a:rPr lang="de-DE" sz="1800" dirty="0" smtClean="0"/>
              <a:t>Veränderung von Einzugsgebieten</a:t>
            </a:r>
          </a:p>
          <a:p>
            <a:pPr lvl="4" eaLnBrk="1" hangingPunct="1">
              <a:lnSpc>
                <a:spcPct val="80000"/>
              </a:lnSpc>
              <a:buFont typeface="Wingdings" pitchFamily="2" charset="2"/>
              <a:buAutoNum type="arabicPeriod"/>
            </a:pPr>
            <a:r>
              <a:rPr lang="de-DE" sz="1800" dirty="0" smtClean="0"/>
              <a:t>Standortplanung</a:t>
            </a:r>
          </a:p>
        </p:txBody>
      </p:sp>
      <p:sp>
        <p:nvSpPr>
          <p:cNvPr id="2" name="Foliennummernplatzhalter 1"/>
          <p:cNvSpPr>
            <a:spLocks noGrp="1"/>
          </p:cNvSpPr>
          <p:nvPr>
            <p:ph type="sldNum" sz="quarter" idx="12"/>
          </p:nvPr>
        </p:nvSpPr>
        <p:spPr/>
        <p:txBody>
          <a:bodyPr/>
          <a:lstStyle/>
          <a:p>
            <a:pPr>
              <a:defRPr/>
            </a:pPr>
            <a:fld id="{265E610D-C589-4257-BD92-182DE92238F9}" type="slidenum">
              <a:rPr lang="de-DE" smtClean="0"/>
              <a:pPr>
                <a:defRPr/>
              </a:pPr>
              <a:t>29</a:t>
            </a:fld>
            <a:endParaRPr lang="de-DE"/>
          </a:p>
        </p:txBody>
      </p:sp>
    </p:spTree>
    <p:extLst>
      <p:ext uri="{BB962C8B-B14F-4D97-AF65-F5344CB8AC3E}">
        <p14:creationId xmlns:p14="http://schemas.microsoft.com/office/powerpoint/2010/main" val="37152479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de-DE" smtClean="0"/>
              <a:t>1.3.3.1 Definitionen</a:t>
            </a:r>
          </a:p>
        </p:txBody>
      </p:sp>
      <p:sp>
        <p:nvSpPr>
          <p:cNvPr id="51203" name="Rectangle 3"/>
          <p:cNvSpPr>
            <a:spLocks noGrp="1" noChangeArrowheads="1"/>
          </p:cNvSpPr>
          <p:nvPr>
            <p:ph idx="1"/>
          </p:nvPr>
        </p:nvSpPr>
        <p:spPr/>
        <p:txBody>
          <a:bodyPr/>
          <a:lstStyle/>
          <a:p>
            <a:pPr eaLnBrk="1" hangingPunct="1"/>
            <a:r>
              <a:rPr lang="de-DE" smtClean="0"/>
              <a:t>Übersicht:</a:t>
            </a:r>
          </a:p>
          <a:p>
            <a:pPr lvl="1" eaLnBrk="1" hangingPunct="1"/>
            <a:r>
              <a:rPr lang="de-DE" smtClean="0"/>
              <a:t>Wortbedeutung </a:t>
            </a:r>
          </a:p>
          <a:p>
            <a:pPr lvl="1" eaLnBrk="1" hangingPunct="1"/>
            <a:r>
              <a:rPr lang="de-DE" smtClean="0"/>
              <a:t>Legaldefinition</a:t>
            </a:r>
          </a:p>
          <a:p>
            <a:pPr lvl="2" eaLnBrk="1" hangingPunct="1"/>
            <a:r>
              <a:rPr lang="de-DE" smtClean="0"/>
              <a:t>Sozialgesetzbuch (SGB) V</a:t>
            </a:r>
          </a:p>
          <a:p>
            <a:pPr lvl="2" eaLnBrk="1" hangingPunct="1"/>
            <a:r>
              <a:rPr lang="de-DE" smtClean="0"/>
              <a:t>Krankenhausfinanzierungsgesetz (KHG)</a:t>
            </a:r>
          </a:p>
          <a:p>
            <a:pPr lvl="1" eaLnBrk="1" hangingPunct="1"/>
            <a:r>
              <a:rPr lang="de-DE" smtClean="0"/>
              <a:t>Betriebswirtschaftliche Definition</a:t>
            </a:r>
          </a:p>
        </p:txBody>
      </p:sp>
      <p:sp>
        <p:nvSpPr>
          <p:cNvPr id="2" name="Foliennummernplatzhalter 1"/>
          <p:cNvSpPr>
            <a:spLocks noGrp="1"/>
          </p:cNvSpPr>
          <p:nvPr>
            <p:ph type="sldNum" sz="quarter" idx="12"/>
          </p:nvPr>
        </p:nvSpPr>
        <p:spPr/>
        <p:txBody>
          <a:bodyPr/>
          <a:lstStyle/>
          <a:p>
            <a:pPr>
              <a:defRPr/>
            </a:pPr>
            <a:fld id="{265E610D-C589-4257-BD92-182DE92238F9}" type="slidenum">
              <a:rPr lang="de-DE" smtClean="0"/>
              <a:pPr>
                <a:defRPr/>
              </a:pPr>
              <a:t>3</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de-DE" smtClean="0"/>
              <a:t>Wortbedeutung</a:t>
            </a:r>
          </a:p>
        </p:txBody>
      </p:sp>
      <p:sp>
        <p:nvSpPr>
          <p:cNvPr id="52227" name="Rectangle 3"/>
          <p:cNvSpPr>
            <a:spLocks noGrp="1" noChangeArrowheads="1"/>
          </p:cNvSpPr>
          <p:nvPr>
            <p:ph idx="1"/>
          </p:nvPr>
        </p:nvSpPr>
        <p:spPr/>
        <p:txBody>
          <a:bodyPr/>
          <a:lstStyle/>
          <a:p>
            <a:pPr eaLnBrk="1" hangingPunct="1"/>
            <a:r>
              <a:rPr lang="de-DE" sz="2800" dirty="0" smtClean="0"/>
              <a:t>Hospitium: Ort in der römischen Villa, wo Gäste begrüßt wurden</a:t>
            </a:r>
          </a:p>
          <a:p>
            <a:pPr eaLnBrk="1" hangingPunct="1"/>
            <a:r>
              <a:rPr lang="de-DE" sz="2800" dirty="0" smtClean="0"/>
              <a:t>Mittelalter: Hospiz als Gasthaus, Ort der Ruhe für den Pilger und Ort der Erholung von Krankheiten</a:t>
            </a:r>
          </a:p>
          <a:p>
            <a:pPr eaLnBrk="1" hangingPunct="1"/>
            <a:r>
              <a:rPr lang="de-DE" sz="2800" dirty="0" smtClean="0"/>
              <a:t>Spital: Siechenhaus für Armutsgruppen</a:t>
            </a:r>
          </a:p>
          <a:p>
            <a:pPr lvl="1" eaLnBrk="1" hangingPunct="1"/>
            <a:r>
              <a:rPr lang="de-DE" sz="2400" dirty="0" smtClean="0"/>
              <a:t>Merke: Bis Ende des 19. Jahrhunderts erbrachten Krankenhäuser keine medizinische Leistung. Reiche wurden vom Hausärzt*in zuhause versorgt. </a:t>
            </a:r>
          </a:p>
          <a:p>
            <a:pPr eaLnBrk="1" hangingPunct="1"/>
            <a:endParaRPr lang="de-DE" sz="2800" dirty="0" smtClean="0"/>
          </a:p>
        </p:txBody>
      </p:sp>
      <p:sp>
        <p:nvSpPr>
          <p:cNvPr id="2" name="Foliennummernplatzhalter 1"/>
          <p:cNvSpPr>
            <a:spLocks noGrp="1"/>
          </p:cNvSpPr>
          <p:nvPr>
            <p:ph type="sldNum" sz="quarter" idx="12"/>
          </p:nvPr>
        </p:nvSpPr>
        <p:spPr/>
        <p:txBody>
          <a:bodyPr/>
          <a:lstStyle/>
          <a:p>
            <a:pPr>
              <a:defRPr/>
            </a:pPr>
            <a:fld id="{265E610D-C589-4257-BD92-182DE92238F9}" type="slidenum">
              <a:rPr lang="de-DE" smtClean="0"/>
              <a:pPr>
                <a:defRPr/>
              </a:pPr>
              <a:t>4</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de-DE" smtClean="0">
                <a:cs typeface="Times New Roman" pitchFamily="18" charset="0"/>
              </a:rPr>
              <a:t>Definition nach § 2 KHG</a:t>
            </a:r>
            <a:endParaRPr lang="de-DE" smtClean="0"/>
          </a:p>
        </p:txBody>
      </p:sp>
      <p:sp>
        <p:nvSpPr>
          <p:cNvPr id="53251" name="Rectangle 3"/>
          <p:cNvSpPr>
            <a:spLocks noGrp="1" noChangeArrowheads="1"/>
          </p:cNvSpPr>
          <p:nvPr>
            <p:ph idx="1"/>
          </p:nvPr>
        </p:nvSpPr>
        <p:spPr/>
        <p:txBody>
          <a:bodyPr/>
          <a:lstStyle/>
          <a:p>
            <a:pPr marL="0" indent="0" eaLnBrk="1" hangingPunct="1">
              <a:buFontTx/>
              <a:buNone/>
            </a:pPr>
            <a:r>
              <a:rPr lang="de-DE" smtClean="0">
                <a:cs typeface="Times New Roman" pitchFamily="18" charset="0"/>
              </a:rPr>
              <a:t>Krankenhäuser sind „Einrichtungen, in denen durch ärztliche und pflegerische Hilfeleistung Krankheiten, Leiden oder Körperschäden festgestellt, geheilt oder gelindert werden sollen oder Geburtshilfe geleistet wird und in denen die zu versorgenden Personen untergebracht und verpflegt werden können“</a:t>
            </a:r>
            <a:r>
              <a:rPr lang="de-DE" smtClean="0"/>
              <a:t> </a:t>
            </a:r>
          </a:p>
        </p:txBody>
      </p:sp>
      <p:sp>
        <p:nvSpPr>
          <p:cNvPr id="2" name="Foliennummernplatzhalter 1"/>
          <p:cNvSpPr>
            <a:spLocks noGrp="1"/>
          </p:cNvSpPr>
          <p:nvPr>
            <p:ph type="sldNum" sz="quarter" idx="12"/>
          </p:nvPr>
        </p:nvSpPr>
        <p:spPr/>
        <p:txBody>
          <a:bodyPr/>
          <a:lstStyle/>
          <a:p>
            <a:pPr>
              <a:defRPr/>
            </a:pPr>
            <a:fld id="{265E610D-C589-4257-BD92-182DE92238F9}" type="slidenum">
              <a:rPr lang="de-DE" smtClean="0"/>
              <a:pPr>
                <a:defRPr/>
              </a:pPr>
              <a:t>5</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de-DE" smtClean="0">
                <a:cs typeface="Times New Roman" pitchFamily="18" charset="0"/>
              </a:rPr>
              <a:t>Definition nach § 2 KHG</a:t>
            </a:r>
            <a:endParaRPr lang="de-DE" smtClean="0"/>
          </a:p>
        </p:txBody>
      </p:sp>
      <p:sp>
        <p:nvSpPr>
          <p:cNvPr id="54275" name="Rectangle 3"/>
          <p:cNvSpPr>
            <a:spLocks noGrp="1" noChangeArrowheads="1"/>
          </p:cNvSpPr>
          <p:nvPr>
            <p:ph idx="1"/>
          </p:nvPr>
        </p:nvSpPr>
        <p:spPr/>
        <p:txBody>
          <a:bodyPr/>
          <a:lstStyle/>
          <a:p>
            <a:pPr marL="0" indent="0" eaLnBrk="1" hangingPunct="1"/>
            <a:r>
              <a:rPr lang="de-DE" u="sng" dirty="0" smtClean="0">
                <a:cs typeface="Times New Roman" pitchFamily="18" charset="0"/>
              </a:rPr>
              <a:t>Subsumierte Subsysteme:</a:t>
            </a:r>
            <a:r>
              <a:rPr lang="de-DE" dirty="0" smtClean="0">
                <a:cs typeface="Times New Roman" pitchFamily="18" charset="0"/>
              </a:rPr>
              <a:t> </a:t>
            </a:r>
          </a:p>
          <a:p>
            <a:pPr marL="1295400" lvl="1" eaLnBrk="1" hangingPunct="1"/>
            <a:r>
              <a:rPr lang="de-DE" dirty="0" smtClean="0">
                <a:cs typeface="Times New Roman" pitchFamily="18" charset="0"/>
              </a:rPr>
              <a:t>Ausbildungsstätten, die mit den Krankenhäusern notwendigerweise verbunden sind</a:t>
            </a:r>
            <a:r>
              <a:rPr lang="de-DE" dirty="0" smtClean="0"/>
              <a:t> </a:t>
            </a:r>
          </a:p>
          <a:p>
            <a:pPr marL="0" indent="0" eaLnBrk="1" hangingPunct="1"/>
            <a:r>
              <a:rPr lang="de-DE" u="sng" dirty="0" smtClean="0">
                <a:cs typeface="Times New Roman" pitchFamily="18" charset="0"/>
              </a:rPr>
              <a:t>Folge:</a:t>
            </a:r>
            <a:r>
              <a:rPr lang="de-DE" dirty="0" smtClean="0">
                <a:cs typeface="Times New Roman" pitchFamily="18" charset="0"/>
              </a:rPr>
              <a:t> </a:t>
            </a:r>
          </a:p>
          <a:p>
            <a:pPr marL="1295400" lvl="1" eaLnBrk="1" hangingPunct="1"/>
            <a:r>
              <a:rPr lang="de-DE" dirty="0" smtClean="0">
                <a:cs typeface="Times New Roman" pitchFamily="18" charset="0"/>
              </a:rPr>
              <a:t>Vorsorge- und Rehabilitationseinrichtungen zählen zu den Krankenhäusern</a:t>
            </a:r>
            <a:r>
              <a:rPr lang="de-DE" dirty="0" smtClean="0"/>
              <a:t> </a:t>
            </a:r>
          </a:p>
          <a:p>
            <a:pPr marL="0" indent="0" eaLnBrk="1" hangingPunct="1"/>
            <a:endParaRPr lang="de-DE" dirty="0" smtClean="0"/>
          </a:p>
        </p:txBody>
      </p:sp>
      <p:sp>
        <p:nvSpPr>
          <p:cNvPr id="2" name="Foliennummernplatzhalter 1"/>
          <p:cNvSpPr>
            <a:spLocks noGrp="1"/>
          </p:cNvSpPr>
          <p:nvPr>
            <p:ph type="sldNum" sz="quarter" idx="12"/>
          </p:nvPr>
        </p:nvSpPr>
        <p:spPr/>
        <p:txBody>
          <a:bodyPr/>
          <a:lstStyle/>
          <a:p>
            <a:pPr>
              <a:defRPr/>
            </a:pPr>
            <a:fld id="{265E610D-C589-4257-BD92-182DE92238F9}" type="slidenum">
              <a:rPr lang="de-DE" smtClean="0"/>
              <a:pPr>
                <a:defRPr/>
              </a:pPr>
              <a:t>6</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0"/>
            <a:ext cx="8229600" cy="765175"/>
          </a:xfrm>
        </p:spPr>
        <p:txBody>
          <a:bodyPr/>
          <a:lstStyle/>
          <a:p>
            <a:pPr eaLnBrk="1" hangingPunct="1"/>
            <a:r>
              <a:rPr lang="de-DE" smtClean="0"/>
              <a:t>Exkurs: Sozialgesetzbuch (SGB)</a:t>
            </a:r>
          </a:p>
        </p:txBody>
      </p:sp>
      <p:sp>
        <p:nvSpPr>
          <p:cNvPr id="55299" name="Rectangle 3"/>
          <p:cNvSpPr>
            <a:spLocks noGrp="1" noChangeArrowheads="1"/>
          </p:cNvSpPr>
          <p:nvPr>
            <p:ph idx="1"/>
          </p:nvPr>
        </p:nvSpPr>
        <p:spPr>
          <a:xfrm>
            <a:off x="250825" y="1125538"/>
            <a:ext cx="8642350" cy="5472112"/>
          </a:xfrm>
        </p:spPr>
        <p:txBody>
          <a:bodyPr>
            <a:normAutofit fontScale="55000" lnSpcReduction="20000"/>
          </a:bodyPr>
          <a:lstStyle/>
          <a:p>
            <a:pPr lvl="0"/>
            <a:r>
              <a:rPr lang="de-DE" dirty="0"/>
              <a:t>Sozialgesetzbuch Erstes Buch – Allgemeiner Teil</a:t>
            </a:r>
          </a:p>
          <a:p>
            <a:pPr lvl="0"/>
            <a:r>
              <a:rPr lang="de-DE" dirty="0"/>
              <a:t>Sozialgesetzbuch Zweites Buch – Grundsicherung für Arbeitsuchende</a:t>
            </a:r>
          </a:p>
          <a:p>
            <a:pPr lvl="0"/>
            <a:r>
              <a:rPr lang="de-DE" dirty="0"/>
              <a:t>Sozialgesetzbuch Drittes Buch – Arbeitsförderung</a:t>
            </a:r>
          </a:p>
          <a:p>
            <a:pPr lvl="0"/>
            <a:r>
              <a:rPr lang="de-DE" dirty="0"/>
              <a:t>Sozialgesetzbuch Viertes Buch – Gemeinsame Vorschriften für die Sozialversicherung</a:t>
            </a:r>
          </a:p>
          <a:p>
            <a:pPr lvl="0"/>
            <a:r>
              <a:rPr lang="de-DE" dirty="0">
                <a:solidFill>
                  <a:srgbClr val="FF0000"/>
                </a:solidFill>
              </a:rPr>
              <a:t>Sozialgesetzbuch Fünftes Buch – Gesetzliche Krankenversicherung</a:t>
            </a:r>
          </a:p>
          <a:p>
            <a:pPr lvl="0"/>
            <a:r>
              <a:rPr lang="de-DE" dirty="0"/>
              <a:t>Sozialgesetzbuch Sechstes Buch – Gesetzliche Rentenversicherung</a:t>
            </a:r>
          </a:p>
          <a:p>
            <a:pPr lvl="0"/>
            <a:r>
              <a:rPr lang="de-DE" dirty="0"/>
              <a:t>Sozialgesetzbuch Siebtes Buch – Gesetzliche Unfallversicherung</a:t>
            </a:r>
          </a:p>
          <a:p>
            <a:pPr lvl="0"/>
            <a:r>
              <a:rPr lang="de-DE" dirty="0"/>
              <a:t>Sozialgesetzbuch Achtes Buch – Kinder- und Jugendhilfe</a:t>
            </a:r>
          </a:p>
          <a:p>
            <a:pPr lvl="0"/>
            <a:r>
              <a:rPr lang="de-DE" dirty="0"/>
              <a:t>Sozialgesetzbuch Neuntes Buch – Rehabilitation und Teilhabe behinderter Menschen</a:t>
            </a:r>
          </a:p>
          <a:p>
            <a:pPr lvl="0"/>
            <a:r>
              <a:rPr lang="de-DE" dirty="0"/>
              <a:t>Sozialgesetzbuch Zehntes Buch – Sozialverwaltungsverfahren und Sozialdatenschutz</a:t>
            </a:r>
          </a:p>
          <a:p>
            <a:pPr lvl="0"/>
            <a:r>
              <a:rPr lang="de-DE" dirty="0"/>
              <a:t>Sozialgesetzbuch Elftes Buch – Soziale Pflegeversicherung</a:t>
            </a:r>
          </a:p>
          <a:p>
            <a:pPr lvl="0"/>
            <a:r>
              <a:rPr lang="de-DE" dirty="0"/>
              <a:t>Sozialgesetzbuch Zwölftes Buch – Sozialhilfe </a:t>
            </a:r>
          </a:p>
          <a:p>
            <a:pPr lvl="0"/>
            <a:r>
              <a:rPr lang="de-DE" dirty="0"/>
              <a:t>Sozialgesetzbuch Vierzehntes Buch – Soziale Entschädigung</a:t>
            </a:r>
          </a:p>
          <a:p>
            <a:endParaRPr lang="de-DE" dirty="0" smtClean="0"/>
          </a:p>
          <a:p>
            <a:endParaRPr lang="de-DE" dirty="0"/>
          </a:p>
          <a:p>
            <a:pPr marL="0" indent="0">
              <a:buNone/>
            </a:pPr>
            <a:r>
              <a:rPr lang="de-DE" dirty="0" smtClean="0"/>
              <a:t>Das </a:t>
            </a:r>
            <a:r>
              <a:rPr lang="de-DE" dirty="0"/>
              <a:t>Sozialgesetzbuch XIV wird vollständig erst 2024 in Kraft treten, wobei auf ein SGV XIII verzichtet wurde, da die Zahl 13 von Teilen der Bevölkerung als Unglückszahl angesehen wird.</a:t>
            </a:r>
          </a:p>
          <a:p>
            <a:pPr eaLnBrk="1" hangingPunct="1">
              <a:lnSpc>
                <a:spcPct val="80000"/>
              </a:lnSpc>
            </a:pPr>
            <a:endParaRPr lang="de-DE" sz="2000" dirty="0" smtClean="0"/>
          </a:p>
        </p:txBody>
      </p:sp>
      <p:sp>
        <p:nvSpPr>
          <p:cNvPr id="2" name="Foliennummernplatzhalter 1"/>
          <p:cNvSpPr>
            <a:spLocks noGrp="1"/>
          </p:cNvSpPr>
          <p:nvPr>
            <p:ph type="sldNum" sz="quarter" idx="12"/>
          </p:nvPr>
        </p:nvSpPr>
        <p:spPr/>
        <p:txBody>
          <a:bodyPr/>
          <a:lstStyle/>
          <a:p>
            <a:pPr>
              <a:defRPr/>
            </a:pPr>
            <a:fld id="{265E610D-C589-4257-BD92-182DE92238F9}" type="slidenum">
              <a:rPr lang="de-DE" smtClean="0"/>
              <a:pPr>
                <a:defRPr/>
              </a:pPr>
              <a:t>7</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0"/>
            <a:ext cx="8229600" cy="765175"/>
          </a:xfrm>
        </p:spPr>
        <p:txBody>
          <a:bodyPr/>
          <a:lstStyle/>
          <a:p>
            <a:pPr eaLnBrk="1" hangingPunct="1"/>
            <a:r>
              <a:rPr lang="de-DE" smtClean="0"/>
              <a:t>Exkurs: Sozialgesetzbuch (SGB)</a:t>
            </a:r>
          </a:p>
        </p:txBody>
      </p:sp>
      <p:sp>
        <p:nvSpPr>
          <p:cNvPr id="55299" name="Rectangle 3"/>
          <p:cNvSpPr>
            <a:spLocks noGrp="1" noChangeArrowheads="1"/>
          </p:cNvSpPr>
          <p:nvPr>
            <p:ph idx="1"/>
          </p:nvPr>
        </p:nvSpPr>
        <p:spPr>
          <a:xfrm>
            <a:off x="250825" y="1125538"/>
            <a:ext cx="8642350" cy="5472112"/>
          </a:xfrm>
        </p:spPr>
        <p:txBody>
          <a:bodyPr>
            <a:normAutofit fontScale="55000" lnSpcReduction="20000"/>
          </a:bodyPr>
          <a:lstStyle/>
          <a:p>
            <a:pPr lvl="0"/>
            <a:r>
              <a:rPr lang="de-DE" dirty="0"/>
              <a:t>Sozialgesetzbuch Erstes Buch – Allgemeiner Teil</a:t>
            </a:r>
          </a:p>
          <a:p>
            <a:pPr lvl="0"/>
            <a:r>
              <a:rPr lang="de-DE" dirty="0"/>
              <a:t>Sozialgesetzbuch Zweites Buch – Grundsicherung für Arbeitsuchende</a:t>
            </a:r>
          </a:p>
          <a:p>
            <a:pPr lvl="0"/>
            <a:r>
              <a:rPr lang="de-DE" dirty="0"/>
              <a:t>Sozialgesetzbuch Drittes Buch – Arbeitsförderung</a:t>
            </a:r>
          </a:p>
          <a:p>
            <a:pPr lvl="0"/>
            <a:r>
              <a:rPr lang="de-DE" dirty="0"/>
              <a:t>Sozialgesetzbuch Viertes Buch – Gemeinsame Vorschriften für die Sozialversicherung</a:t>
            </a:r>
          </a:p>
          <a:p>
            <a:pPr lvl="0"/>
            <a:r>
              <a:rPr lang="de-DE" dirty="0">
                <a:solidFill>
                  <a:srgbClr val="FF0000"/>
                </a:solidFill>
              </a:rPr>
              <a:t>Sozialgesetzbuch Fünftes Buch – Gesetzliche Krankenversicherung</a:t>
            </a:r>
          </a:p>
          <a:p>
            <a:pPr lvl="0"/>
            <a:r>
              <a:rPr lang="de-DE" dirty="0"/>
              <a:t>Sozialgesetzbuch Sechstes Buch – Gesetzliche Rentenversicherung</a:t>
            </a:r>
          </a:p>
          <a:p>
            <a:pPr lvl="0"/>
            <a:r>
              <a:rPr lang="de-DE" dirty="0"/>
              <a:t>Sozialgesetzbuch Siebtes Buch – Gesetzliche Unfallversicherung</a:t>
            </a:r>
          </a:p>
          <a:p>
            <a:pPr lvl="0"/>
            <a:r>
              <a:rPr lang="de-DE" dirty="0"/>
              <a:t>Sozialgesetzbuch Achtes Buch – Kinder- und Jugendhilfe</a:t>
            </a:r>
          </a:p>
          <a:p>
            <a:pPr lvl="0"/>
            <a:r>
              <a:rPr lang="de-DE" dirty="0"/>
              <a:t>Sozialgesetzbuch Neuntes Buch – Rehabilitation und Teilhabe behinderter Menschen</a:t>
            </a:r>
          </a:p>
          <a:p>
            <a:pPr lvl="0"/>
            <a:r>
              <a:rPr lang="de-DE" dirty="0"/>
              <a:t>Sozialgesetzbuch Zehntes Buch – Sozialverwaltungsverfahren und Sozialdatenschutz</a:t>
            </a:r>
          </a:p>
          <a:p>
            <a:pPr lvl="0"/>
            <a:r>
              <a:rPr lang="de-DE" dirty="0"/>
              <a:t>Sozialgesetzbuch Elftes Buch – Soziale Pflegeversicherung</a:t>
            </a:r>
          </a:p>
          <a:p>
            <a:pPr lvl="0"/>
            <a:r>
              <a:rPr lang="de-DE" dirty="0"/>
              <a:t>Sozialgesetzbuch Zwölftes Buch – Sozialhilfe </a:t>
            </a:r>
          </a:p>
          <a:p>
            <a:pPr lvl="0"/>
            <a:r>
              <a:rPr lang="de-DE" dirty="0"/>
              <a:t>Sozialgesetzbuch Vierzehntes Buch – Soziale Entschädigung</a:t>
            </a:r>
          </a:p>
          <a:p>
            <a:endParaRPr lang="de-DE" dirty="0" smtClean="0"/>
          </a:p>
          <a:p>
            <a:pPr marL="0" indent="0">
              <a:buNone/>
            </a:pPr>
            <a:endParaRPr lang="de-DE" dirty="0"/>
          </a:p>
          <a:p>
            <a:pPr marL="0" indent="0">
              <a:buNone/>
            </a:pPr>
            <a:r>
              <a:rPr lang="de-DE" dirty="0" smtClean="0"/>
              <a:t>Das </a:t>
            </a:r>
            <a:r>
              <a:rPr lang="de-DE" dirty="0"/>
              <a:t>Sozialgesetzbuch XIV wird vollständig erst 2024 in Kraft treten, wobei auf ein SGV XIII verzichtet wurde, da die Zahl 13 von Teilen der Bevölkerung als Unglückszahl angesehen wird.</a:t>
            </a:r>
          </a:p>
          <a:p>
            <a:pPr eaLnBrk="1" hangingPunct="1">
              <a:lnSpc>
                <a:spcPct val="80000"/>
              </a:lnSpc>
            </a:pPr>
            <a:endParaRPr lang="de-DE" sz="2000" dirty="0" smtClean="0"/>
          </a:p>
        </p:txBody>
      </p:sp>
      <p:sp>
        <p:nvSpPr>
          <p:cNvPr id="2" name="Foliennummernplatzhalter 1"/>
          <p:cNvSpPr>
            <a:spLocks noGrp="1"/>
          </p:cNvSpPr>
          <p:nvPr>
            <p:ph type="sldNum" sz="quarter" idx="12"/>
          </p:nvPr>
        </p:nvSpPr>
        <p:spPr/>
        <p:txBody>
          <a:bodyPr/>
          <a:lstStyle/>
          <a:p>
            <a:pPr>
              <a:defRPr/>
            </a:pPr>
            <a:fld id="{265E610D-C589-4257-BD92-182DE92238F9}" type="slidenum">
              <a:rPr lang="de-DE" smtClean="0"/>
              <a:pPr>
                <a:defRPr/>
              </a:pPr>
              <a:t>8</a:t>
            </a:fld>
            <a:endParaRPr lang="de-DE"/>
          </a:p>
        </p:txBody>
      </p:sp>
      <p:sp>
        <p:nvSpPr>
          <p:cNvPr id="6" name="AutoShape 4"/>
          <p:cNvSpPr>
            <a:spLocks noChangeArrowheads="1"/>
          </p:cNvSpPr>
          <p:nvPr/>
        </p:nvSpPr>
        <p:spPr bwMode="auto">
          <a:xfrm>
            <a:off x="1619250" y="1628775"/>
            <a:ext cx="6265863" cy="3816350"/>
          </a:xfrm>
          <a:prstGeom prst="cloudCallout">
            <a:avLst>
              <a:gd name="adj1" fmla="val 1611"/>
              <a:gd name="adj2" fmla="val 27870"/>
            </a:avLst>
          </a:prstGeom>
          <a:solidFill>
            <a:srgbClr val="FF0000"/>
          </a:solidFill>
          <a:ln w="9525">
            <a:solidFill>
              <a:schemeClr val="tx1"/>
            </a:solidFill>
            <a:round/>
            <a:headEnd/>
            <a:tailEnd/>
          </a:ln>
          <a:effectLst/>
        </p:spPr>
        <p:txBody>
          <a:bodyPr/>
          <a:lstStyle/>
          <a:p>
            <a:pPr>
              <a:defRPr/>
            </a:pPr>
            <a:r>
              <a:rPr lang="de-DE" dirty="0">
                <a:solidFill>
                  <a:schemeClr val="bg1"/>
                </a:solidFill>
                <a:effectLst/>
                <a:latin typeface="Tahoma" pitchFamily="34" charset="0"/>
              </a:rPr>
              <a:t>Fünf Säulen der Sozialversicherung</a:t>
            </a:r>
          </a:p>
          <a:p>
            <a:pPr>
              <a:defRPr/>
            </a:pPr>
            <a:endParaRPr lang="de-DE" dirty="0">
              <a:solidFill>
                <a:schemeClr val="bg1"/>
              </a:solidFill>
              <a:effectLst/>
              <a:latin typeface="Tahoma" pitchFamily="34" charset="0"/>
            </a:endParaRPr>
          </a:p>
          <a:p>
            <a:pPr algn="l">
              <a:buFontTx/>
              <a:buChar char="•"/>
              <a:defRPr/>
            </a:pPr>
            <a:r>
              <a:rPr lang="de-DE" dirty="0">
                <a:solidFill>
                  <a:schemeClr val="bg1"/>
                </a:solidFill>
                <a:effectLst/>
                <a:latin typeface="Tahoma" pitchFamily="34" charset="0"/>
              </a:rPr>
              <a:t>Arbeitslosenversicherung </a:t>
            </a:r>
          </a:p>
          <a:p>
            <a:pPr algn="l">
              <a:buFontTx/>
              <a:buChar char="•"/>
              <a:defRPr/>
            </a:pPr>
            <a:r>
              <a:rPr lang="de-DE" dirty="0">
                <a:solidFill>
                  <a:schemeClr val="bg1"/>
                </a:solidFill>
                <a:effectLst/>
                <a:latin typeface="Tahoma" pitchFamily="34" charset="0"/>
              </a:rPr>
              <a:t>Rentenversicherung</a:t>
            </a:r>
          </a:p>
          <a:p>
            <a:pPr algn="l">
              <a:buFontTx/>
              <a:buChar char="•"/>
              <a:defRPr/>
            </a:pPr>
            <a:r>
              <a:rPr lang="de-DE" dirty="0">
                <a:solidFill>
                  <a:schemeClr val="bg1"/>
                </a:solidFill>
                <a:effectLst/>
                <a:latin typeface="Tahoma" pitchFamily="34" charset="0"/>
              </a:rPr>
              <a:t>Krankenversicherung </a:t>
            </a:r>
          </a:p>
          <a:p>
            <a:pPr algn="l">
              <a:buFontTx/>
              <a:buChar char="•"/>
              <a:defRPr/>
            </a:pPr>
            <a:r>
              <a:rPr lang="de-DE" dirty="0">
                <a:solidFill>
                  <a:schemeClr val="bg1"/>
                </a:solidFill>
                <a:effectLst/>
                <a:latin typeface="Tahoma" pitchFamily="34" charset="0"/>
              </a:rPr>
              <a:t>Unfallversicherung </a:t>
            </a:r>
          </a:p>
          <a:p>
            <a:pPr algn="l">
              <a:buFontTx/>
              <a:buChar char="•"/>
              <a:defRPr/>
            </a:pPr>
            <a:r>
              <a:rPr lang="de-DE" dirty="0">
                <a:solidFill>
                  <a:schemeClr val="bg1"/>
                </a:solidFill>
                <a:effectLst/>
                <a:latin typeface="Tahoma" pitchFamily="34" charset="0"/>
              </a:rPr>
              <a:t>Pflegeversicherung</a:t>
            </a:r>
          </a:p>
          <a:p>
            <a:pPr>
              <a:defRPr/>
            </a:pPr>
            <a:r>
              <a:rPr lang="de-DE" dirty="0" smtClean="0">
                <a:solidFill>
                  <a:schemeClr val="bg1"/>
                </a:solidFill>
                <a:effectLst/>
                <a:latin typeface="Tahoma" pitchFamily="34" charset="0"/>
              </a:rPr>
              <a:t>C</a:t>
            </a:r>
            <a:endParaRPr lang="de-DE" dirty="0">
              <a:solidFill>
                <a:schemeClr val="bg1"/>
              </a:solidFill>
              <a:effectLst/>
              <a:latin typeface="Tahoma" pitchFamily="34" charset="0"/>
            </a:endParaRPr>
          </a:p>
        </p:txBody>
      </p:sp>
    </p:spTree>
    <p:extLst>
      <p:ext uri="{BB962C8B-B14F-4D97-AF65-F5344CB8AC3E}">
        <p14:creationId xmlns:p14="http://schemas.microsoft.com/office/powerpoint/2010/main" val="41388331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0"/>
            <a:ext cx="8229600" cy="765175"/>
          </a:xfrm>
        </p:spPr>
        <p:txBody>
          <a:bodyPr/>
          <a:lstStyle/>
          <a:p>
            <a:pPr eaLnBrk="1" hangingPunct="1"/>
            <a:r>
              <a:rPr lang="de-DE" smtClean="0"/>
              <a:t>Exkurs: SGB V</a:t>
            </a:r>
          </a:p>
        </p:txBody>
      </p:sp>
      <p:sp>
        <p:nvSpPr>
          <p:cNvPr id="59395" name="Rectangle 3"/>
          <p:cNvSpPr>
            <a:spLocks noGrp="1" noChangeArrowheads="1"/>
          </p:cNvSpPr>
          <p:nvPr>
            <p:ph idx="1"/>
          </p:nvPr>
        </p:nvSpPr>
        <p:spPr>
          <a:xfrm>
            <a:off x="250825" y="1125538"/>
            <a:ext cx="8642350" cy="5472112"/>
          </a:xfrm>
        </p:spPr>
        <p:txBody>
          <a:bodyPr/>
          <a:lstStyle/>
          <a:p>
            <a:pPr eaLnBrk="1" hangingPunct="1">
              <a:lnSpc>
                <a:spcPct val="80000"/>
              </a:lnSpc>
            </a:pPr>
            <a:r>
              <a:rPr lang="de-DE" sz="2000" b="1" smtClean="0"/>
              <a:t>ERSTES KAPITEL: </a:t>
            </a:r>
            <a:r>
              <a:rPr lang="de-DE" sz="2000" smtClean="0"/>
              <a:t>Allgemeine Vorschriften </a:t>
            </a:r>
            <a:endParaRPr lang="de-DE" sz="2000" b="1" smtClean="0"/>
          </a:p>
          <a:p>
            <a:pPr eaLnBrk="1" hangingPunct="1">
              <a:lnSpc>
                <a:spcPct val="80000"/>
              </a:lnSpc>
            </a:pPr>
            <a:r>
              <a:rPr lang="de-DE" sz="2000" b="1" smtClean="0"/>
              <a:t>ZWEITES KAPITEL: </a:t>
            </a:r>
            <a:r>
              <a:rPr lang="de-DE" sz="2000" smtClean="0"/>
              <a:t>Versicherter Personenkreis</a:t>
            </a:r>
            <a:endParaRPr lang="de-DE" sz="2000" b="1" smtClean="0"/>
          </a:p>
          <a:p>
            <a:pPr eaLnBrk="1" hangingPunct="1">
              <a:lnSpc>
                <a:spcPct val="80000"/>
              </a:lnSpc>
            </a:pPr>
            <a:r>
              <a:rPr lang="de-DE" sz="2000" b="1" smtClean="0"/>
              <a:t>DRITTES KAPITEL: </a:t>
            </a:r>
            <a:r>
              <a:rPr lang="de-DE" sz="2000" smtClean="0"/>
              <a:t>Leistungen der Krankenversicherung</a:t>
            </a:r>
            <a:endParaRPr lang="de-DE" sz="2000" b="1" smtClean="0"/>
          </a:p>
          <a:p>
            <a:pPr eaLnBrk="1" hangingPunct="1">
              <a:lnSpc>
                <a:spcPct val="80000"/>
              </a:lnSpc>
            </a:pPr>
            <a:r>
              <a:rPr lang="de-DE" sz="2000" b="1" smtClean="0">
                <a:solidFill>
                  <a:srgbClr val="FF0000"/>
                </a:solidFill>
              </a:rPr>
              <a:t>VIERTES KAPITEL: Beziehungen der Krankenkassen zu den Leistungserbringern</a:t>
            </a:r>
          </a:p>
          <a:p>
            <a:pPr eaLnBrk="1" hangingPunct="1">
              <a:lnSpc>
                <a:spcPct val="80000"/>
              </a:lnSpc>
            </a:pPr>
            <a:r>
              <a:rPr lang="de-DE" sz="2000" b="1" smtClean="0"/>
              <a:t>FÜNFTES KAPITEL: </a:t>
            </a:r>
            <a:r>
              <a:rPr lang="de-DE" sz="2000" smtClean="0"/>
              <a:t>Sachverständigenrat zur Begutachtung der Entwicklung im Gesundheitswesen</a:t>
            </a:r>
            <a:endParaRPr lang="de-DE" sz="2000" b="1" smtClean="0"/>
          </a:p>
          <a:p>
            <a:pPr eaLnBrk="1" hangingPunct="1">
              <a:lnSpc>
                <a:spcPct val="80000"/>
              </a:lnSpc>
            </a:pPr>
            <a:r>
              <a:rPr lang="de-DE" sz="2000" b="1" smtClean="0"/>
              <a:t>SECHSTES KAPITEL: </a:t>
            </a:r>
            <a:r>
              <a:rPr lang="de-DE" sz="2000" smtClean="0"/>
              <a:t>Organisation der Krankenkassen</a:t>
            </a:r>
            <a:endParaRPr lang="de-DE" sz="2000" b="1" smtClean="0"/>
          </a:p>
          <a:p>
            <a:pPr eaLnBrk="1" hangingPunct="1">
              <a:lnSpc>
                <a:spcPct val="80000"/>
              </a:lnSpc>
            </a:pPr>
            <a:r>
              <a:rPr lang="de-DE" sz="2000" b="1" smtClean="0"/>
              <a:t>ACHTES KAPITEL: </a:t>
            </a:r>
            <a:r>
              <a:rPr lang="de-DE" sz="2000" smtClean="0"/>
              <a:t>Finanzierung</a:t>
            </a:r>
            <a:endParaRPr lang="de-DE" sz="2000" b="1" smtClean="0"/>
          </a:p>
          <a:p>
            <a:pPr eaLnBrk="1" hangingPunct="1">
              <a:lnSpc>
                <a:spcPct val="80000"/>
              </a:lnSpc>
            </a:pPr>
            <a:r>
              <a:rPr lang="de-DE" sz="2000" b="1" smtClean="0"/>
              <a:t>NEUNTES KAPITEL: </a:t>
            </a:r>
            <a:r>
              <a:rPr lang="de-DE" sz="2000" smtClean="0"/>
              <a:t>Medizinischer Dienst der Krankenversicherung</a:t>
            </a:r>
            <a:endParaRPr lang="de-DE" sz="2000" b="1" smtClean="0"/>
          </a:p>
          <a:p>
            <a:pPr eaLnBrk="1" hangingPunct="1">
              <a:lnSpc>
                <a:spcPct val="80000"/>
              </a:lnSpc>
            </a:pPr>
            <a:r>
              <a:rPr lang="de-DE" sz="2000" b="1" smtClean="0"/>
              <a:t>ZEHNTES KAPITEL: </a:t>
            </a:r>
            <a:r>
              <a:rPr lang="de-DE" sz="2000" smtClean="0"/>
              <a:t>Versicherungs- und Leistungsdaten, Datenschutz, Datentransparenz</a:t>
            </a:r>
            <a:endParaRPr lang="de-DE" sz="2000" b="1" smtClean="0"/>
          </a:p>
          <a:p>
            <a:pPr eaLnBrk="1" hangingPunct="1">
              <a:lnSpc>
                <a:spcPct val="80000"/>
              </a:lnSpc>
            </a:pPr>
            <a:r>
              <a:rPr lang="de-DE" sz="2000" b="1" smtClean="0"/>
              <a:t>ELFTES KAPITEL: </a:t>
            </a:r>
            <a:r>
              <a:rPr lang="de-DE" sz="2000" smtClean="0"/>
              <a:t>Straf- und Bußgeldvorschriften</a:t>
            </a:r>
            <a:endParaRPr lang="de-DE" sz="2000" b="1" smtClean="0"/>
          </a:p>
          <a:p>
            <a:pPr eaLnBrk="1" hangingPunct="1">
              <a:lnSpc>
                <a:spcPct val="80000"/>
              </a:lnSpc>
            </a:pPr>
            <a:r>
              <a:rPr lang="de-DE" sz="2000" b="1" smtClean="0"/>
              <a:t>ZWÖLFTES KAPITEL: </a:t>
            </a:r>
            <a:r>
              <a:rPr lang="de-DE" sz="2000" smtClean="0"/>
              <a:t>Übergangsregelungen aus Anlass der Herstellung der Einheit Deutschlands </a:t>
            </a:r>
          </a:p>
        </p:txBody>
      </p:sp>
      <p:sp>
        <p:nvSpPr>
          <p:cNvPr id="2" name="Foliennummernplatzhalter 1"/>
          <p:cNvSpPr>
            <a:spLocks noGrp="1"/>
          </p:cNvSpPr>
          <p:nvPr>
            <p:ph type="sldNum" sz="quarter" idx="12"/>
          </p:nvPr>
        </p:nvSpPr>
        <p:spPr/>
        <p:txBody>
          <a:bodyPr/>
          <a:lstStyle/>
          <a:p>
            <a:pPr>
              <a:defRPr/>
            </a:pPr>
            <a:fld id="{265E610D-C589-4257-BD92-182DE92238F9}" type="slidenum">
              <a:rPr lang="de-DE" smtClean="0"/>
              <a:pPr>
                <a:defRPr/>
              </a:pPr>
              <a:t>9</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1261</Words>
  <Application>Microsoft Office PowerPoint</Application>
  <PresentationFormat>Bildschirmpräsentation (4:3)</PresentationFormat>
  <Paragraphs>259</Paragraphs>
  <Slides>29</Slides>
  <Notes>0</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29</vt:i4>
      </vt:variant>
    </vt:vector>
  </HeadingPairs>
  <TitlesOfParts>
    <vt:vector size="36" baseType="lpstr">
      <vt:lpstr>Arial</vt:lpstr>
      <vt:lpstr>Calibri</vt:lpstr>
      <vt:lpstr>Tahoma</vt:lpstr>
      <vt:lpstr>Times New Roman</vt:lpstr>
      <vt:lpstr>Wingdings</vt:lpstr>
      <vt:lpstr>Larissa</vt:lpstr>
      <vt:lpstr>Bild</vt:lpstr>
      <vt:lpstr>GESUNDHEITSMANAGEMENT I Teil 1-3   Prof. Dr. Steffen Fleßa Lst. für Allgemeine Betriebswirtschaftslehre und Gesundheitsmanagement Universität Greifswald </vt:lpstr>
      <vt:lpstr>Gliederung GM Teil 1-3</vt:lpstr>
      <vt:lpstr>1.3.3.1 Definitionen</vt:lpstr>
      <vt:lpstr>Wortbedeutung</vt:lpstr>
      <vt:lpstr>Definition nach § 2 KHG</vt:lpstr>
      <vt:lpstr>Definition nach § 2 KHG</vt:lpstr>
      <vt:lpstr>Exkurs: Sozialgesetzbuch (SGB)</vt:lpstr>
      <vt:lpstr>Exkurs: Sozialgesetzbuch (SGB)</vt:lpstr>
      <vt:lpstr>Exkurs: SGB V</vt:lpstr>
      <vt:lpstr>SGB V § 11-68: Leistungen der Krankenversicherung</vt:lpstr>
      <vt:lpstr>SGB V § 69-149: Beziehungen zu den Leistungserbringern </vt:lpstr>
      <vt:lpstr>Definition nach § 107 SGB V</vt:lpstr>
      <vt:lpstr>Definition nach § 107 SGB V</vt:lpstr>
      <vt:lpstr>PowerPoint-Präsentation</vt:lpstr>
      <vt:lpstr>Betriebswirtschaftliche Definition </vt:lpstr>
      <vt:lpstr>1.3.3.2 Typologie </vt:lpstr>
      <vt:lpstr>Ärztlich-pflegerische Zielssetzung</vt:lpstr>
      <vt:lpstr>Ärztliche Besetzung</vt:lpstr>
      <vt:lpstr>Exkurs: Perioden der Krankenhausentwicklung</vt:lpstr>
      <vt:lpstr>Verweildauer</vt:lpstr>
      <vt:lpstr>Klassifizierung von Krankenhäusern nach der Größe</vt:lpstr>
      <vt:lpstr>Landeskrankenhausplanung MV</vt:lpstr>
      <vt:lpstr>MV: &gt; 250 Betten</vt:lpstr>
      <vt:lpstr>PowerPoint-Präsentation</vt:lpstr>
      <vt:lpstr>Versorgungsstufen</vt:lpstr>
      <vt:lpstr>Andere Definitionen </vt:lpstr>
      <vt:lpstr>Trägerschaft</vt:lpstr>
      <vt:lpstr>Behandlungs- und Pflegeintensität</vt:lpstr>
      <vt:lpstr>Gliederung GM Teil 1-3</vt:lpstr>
    </vt:vector>
  </TitlesOfParts>
  <Company>ATHOEG Klinikum HD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Grundlagen der Gesundheitsökonomik</dc:title>
  <dc:creator>SteffenF</dc:creator>
  <cp:lastModifiedBy>Steffen Flessa</cp:lastModifiedBy>
  <cp:revision>416</cp:revision>
  <cp:lastPrinted>2016-07-27T09:50:02Z</cp:lastPrinted>
  <dcterms:created xsi:type="dcterms:W3CDTF">2003-05-27T08:12:45Z</dcterms:created>
  <dcterms:modified xsi:type="dcterms:W3CDTF">2023-08-02T09:49:33Z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6</vt:i4>
  </property>
</Properties>
</file>