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33"/>
  </p:notesMasterIdLst>
  <p:handoutMasterIdLst>
    <p:handoutMasterId r:id="rId34"/>
  </p:handoutMasterIdLst>
  <p:sldIdLst>
    <p:sldId id="423" r:id="rId2"/>
    <p:sldId id="760" r:id="rId3"/>
    <p:sldId id="944" r:id="rId4"/>
    <p:sldId id="945" r:id="rId5"/>
    <p:sldId id="946" r:id="rId6"/>
    <p:sldId id="892" r:id="rId7"/>
    <p:sldId id="466" r:id="rId8"/>
    <p:sldId id="467" r:id="rId9"/>
    <p:sldId id="468" r:id="rId10"/>
    <p:sldId id="469" r:id="rId11"/>
    <p:sldId id="877" r:id="rId12"/>
    <p:sldId id="472" r:id="rId13"/>
    <p:sldId id="473" r:id="rId14"/>
    <p:sldId id="852" r:id="rId15"/>
    <p:sldId id="474" r:id="rId16"/>
    <p:sldId id="814" r:id="rId17"/>
    <p:sldId id="475" r:id="rId18"/>
    <p:sldId id="817" r:id="rId19"/>
    <p:sldId id="828" r:id="rId20"/>
    <p:sldId id="952" r:id="rId21"/>
    <p:sldId id="818" r:id="rId22"/>
    <p:sldId id="934" r:id="rId23"/>
    <p:sldId id="819" r:id="rId24"/>
    <p:sldId id="820" r:id="rId25"/>
    <p:sldId id="821" r:id="rId26"/>
    <p:sldId id="822" r:id="rId27"/>
    <p:sldId id="948" r:id="rId28"/>
    <p:sldId id="949" r:id="rId29"/>
    <p:sldId id="950" r:id="rId30"/>
    <p:sldId id="951" r:id="rId31"/>
    <p:sldId id="947" r:id="rId32"/>
  </p:sldIdLst>
  <p:sldSz cx="9144000" cy="6858000" type="screen4x3"/>
  <p:notesSz cx="6797675" cy="99298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5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00"/>
    <a:srgbClr val="000000"/>
    <a:srgbClr val="00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9916" autoAdjust="0"/>
    <p:restoredTop sz="95783" autoAdjust="0"/>
  </p:normalViewPr>
  <p:slideViewPr>
    <p:cSldViewPr>
      <p:cViewPr varScale="1">
        <p:scale>
          <a:sx n="91" d="100"/>
          <a:sy n="91" d="100"/>
        </p:scale>
        <p:origin x="581" y="82"/>
      </p:cViewPr>
      <p:guideLst>
        <p:guide orient="horz" pos="2160"/>
        <p:guide pos="2544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7.xml"/><Relationship Id="rId2" Type="http://schemas.openxmlformats.org/officeDocument/2006/relationships/slide" Target="slides/slide13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3322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3322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88CD50A6-6DA9-41FA-A6BD-B651942CF9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0549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6662"/>
            <a:ext cx="4984962" cy="44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3322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3322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fld id="{FC64A481-9F56-4455-B884-176F67A88E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011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2C0C2-EFF6-4880-B457-65054ADC723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22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C0CBE-92BF-4FEC-9BD0-D6D44030DD9E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173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3A99B-A9E9-4104-AFD7-D8FBC97807B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33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E610D-C589-4257-BD92-182DE92238F9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14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C87EB-5E9F-4531-B607-FBD6D97D011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08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C4549-7512-4A09-BAC6-52E9DF166A8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71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2D06D-2147-4338-A6AB-2BDF1FFAEFED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1287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4E6EF-7CBB-420C-99B4-44D763EDD3C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164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ACCF6-6568-477F-955B-CBF3A229D1A9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561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AAE5F-C914-40D9-BCAB-9D3CBAA4EE48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04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D0C0B-F1BA-4060-8AF9-75731D6E89D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272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BC87EB-5E9F-4531-B607-FBD6D97D011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160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1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2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92150"/>
            <a:ext cx="9144000" cy="5113338"/>
          </a:xfrm>
        </p:spPr>
        <p:txBody>
          <a:bodyPr/>
          <a:lstStyle/>
          <a:p>
            <a:pPr eaLnBrk="1" hangingPunct="1"/>
            <a:r>
              <a:rPr lang="de-DE" sz="4000" b="1" dirty="0" smtClean="0">
                <a:cs typeface="Times New Roman" pitchFamily="18" charset="0"/>
              </a:rPr>
              <a:t>GESUNDHEITSMANAGEMENT I</a:t>
            </a:r>
            <a:br>
              <a:rPr lang="de-DE" sz="4000" b="1" dirty="0" smtClean="0">
                <a:cs typeface="Times New Roman" pitchFamily="18" charset="0"/>
              </a:rPr>
            </a:br>
            <a:r>
              <a:rPr lang="de-DE" sz="4000" b="1" dirty="0" smtClean="0">
                <a:cs typeface="Times New Roman" pitchFamily="18" charset="0"/>
              </a:rPr>
              <a:t>Teil 1-4</a:t>
            </a:r>
            <a:br>
              <a:rPr lang="de-DE" sz="4000" b="1" dirty="0" smtClean="0">
                <a:cs typeface="Times New Roman" pitchFamily="18" charset="0"/>
              </a:rPr>
            </a:br>
            <a:r>
              <a:rPr lang="de-DE" sz="4000" b="1" dirty="0" smtClean="0">
                <a:cs typeface="Times New Roman" pitchFamily="18" charset="0"/>
              </a:rPr>
              <a:t/>
            </a:r>
            <a:br>
              <a:rPr lang="de-DE" sz="4000" b="1" dirty="0" smtClean="0">
                <a:cs typeface="Times New Roman" pitchFamily="18" charset="0"/>
              </a:rPr>
            </a:br>
            <a:r>
              <a:rPr lang="de-DE" sz="4000" b="1" dirty="0" smtClean="0">
                <a:cs typeface="Times New Roman" pitchFamily="18" charset="0"/>
              </a:rPr>
              <a:t/>
            </a:r>
            <a:br>
              <a:rPr lang="de-DE" sz="4000" b="1" dirty="0" smtClean="0">
                <a:cs typeface="Times New Roman" pitchFamily="18" charset="0"/>
              </a:rPr>
            </a:br>
            <a:r>
              <a:rPr lang="de-DE" sz="2400" b="1" dirty="0" smtClean="0">
                <a:cs typeface="Times New Roman" pitchFamily="18" charset="0"/>
              </a:rPr>
              <a:t>Prof. Dr. Steffen Fleßa</a:t>
            </a:r>
            <a:br>
              <a:rPr lang="de-DE" sz="2400" b="1" dirty="0" smtClean="0">
                <a:cs typeface="Times New Roman" pitchFamily="18" charset="0"/>
              </a:rPr>
            </a:br>
            <a:r>
              <a:rPr lang="de-DE" sz="2400" b="1" dirty="0" err="1" smtClean="0">
                <a:cs typeface="Times New Roman" pitchFamily="18" charset="0"/>
              </a:rPr>
              <a:t>Lst</a:t>
            </a:r>
            <a:r>
              <a:rPr lang="de-DE" sz="2400" b="1" dirty="0" smtClean="0">
                <a:cs typeface="Times New Roman" pitchFamily="18" charset="0"/>
              </a:rPr>
              <a:t>. für Allgemeine Betriebswirtschaftslehre und Gesundheitsmanagement</a:t>
            </a:r>
            <a:br>
              <a:rPr lang="de-DE" sz="2400" b="1" dirty="0" smtClean="0">
                <a:cs typeface="Times New Roman" pitchFamily="18" charset="0"/>
              </a:rPr>
            </a:br>
            <a:r>
              <a:rPr lang="de-DE" sz="2400" b="1" dirty="0" smtClean="0">
                <a:cs typeface="Times New Roman" pitchFamily="18" charset="0"/>
              </a:rPr>
              <a:t>Universität Greifswald</a:t>
            </a:r>
            <a:r>
              <a:rPr lang="de-DE" sz="4000" b="1" dirty="0" smtClean="0">
                <a:cs typeface="Times New Roman" pitchFamily="18" charset="0"/>
              </a:rPr>
              <a:t/>
            </a:r>
            <a:br>
              <a:rPr lang="de-DE" sz="4000" b="1" dirty="0" smtClean="0">
                <a:cs typeface="Times New Roman" pitchFamily="18" charset="0"/>
              </a:rPr>
            </a:br>
            <a:endParaRPr lang="de-DE" sz="4000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2C0C2-EFF6-4880-B457-65054ADC723C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800" smtClean="0">
                <a:cs typeface="Times New Roman" pitchFamily="18" charset="0"/>
              </a:rPr>
              <a:t>Endergebnis</a:t>
            </a:r>
            <a:r>
              <a:rPr lang="de-DE" sz="3800" smtClean="0"/>
              <a:t> </a:t>
            </a:r>
          </a:p>
        </p:txBody>
      </p:sp>
      <p:graphicFrame>
        <p:nvGraphicFramePr>
          <p:cNvPr id="101379" name="Object 3"/>
          <p:cNvGraphicFramePr>
            <a:graphicFrameLocks noChangeAspect="1"/>
          </p:cNvGraphicFramePr>
          <p:nvPr/>
        </p:nvGraphicFramePr>
        <p:xfrm>
          <a:off x="2057400" y="2081213"/>
          <a:ext cx="4800600" cy="430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30" r:id="rId3" imgW="3781044" imgH="3354324" progId="Word.Picture.8">
                  <p:embed/>
                </p:oleObj>
              </mc:Choice>
              <mc:Fallback>
                <p:oleObj r:id="rId3" imgW="3781044" imgH="3354324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081213"/>
                        <a:ext cx="4800600" cy="430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4E6EF-7CBB-420C-99B4-44D763EDD3C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9300"/>
            <a:ext cx="9144000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/>
            <a:r>
              <a:rPr lang="de-DE" smtClean="0"/>
              <a:t>Beispiel MV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E610D-C589-4257-BD92-182DE92238F9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cs typeface="Times New Roman" pitchFamily="18" charset="0"/>
              </a:rPr>
              <a:t>Krankheiten mit geringer Prävalenz</a:t>
            </a:r>
            <a:r>
              <a:rPr lang="de-DE" smtClean="0"/>
              <a:t> 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>
            <a:normAutofit lnSpcReduction="10000"/>
          </a:bodyPr>
          <a:lstStyle/>
          <a:p>
            <a:pPr marL="342900" indent="-342900" eaLnBrk="1" hangingPunct="1">
              <a:defRPr/>
            </a:pPr>
            <a:r>
              <a:rPr lang="de-DE" sz="2400" dirty="0" smtClean="0">
                <a:cs typeface="Times New Roman" pitchFamily="18" charset="0"/>
              </a:rPr>
              <a:t>Ausgangslage: Gleichgroße Krankenhäuser der Regelversorgung in den Zentren der Polygone.</a:t>
            </a:r>
          </a:p>
          <a:p>
            <a:pPr marL="342900" indent="-342900" eaLnBrk="1" hangingPunct="1">
              <a:defRPr/>
            </a:pPr>
            <a:r>
              <a:rPr lang="de-DE" sz="2400" dirty="0" smtClean="0">
                <a:cs typeface="Times New Roman" pitchFamily="18" charset="0"/>
              </a:rPr>
              <a:t>Problem: Krankheiten, die eine Spezialabteilung benötigen, werden nicht behandelt. Eine Spezialisierung in jedem Krankenhaus rentiert sich bei der geringen Prävalenz bzw. Inzidenz nicht.</a:t>
            </a:r>
          </a:p>
          <a:p>
            <a:pPr marL="342900" indent="-342900" eaLnBrk="1" hangingPunct="1">
              <a:defRPr/>
            </a:pPr>
            <a:r>
              <a:rPr lang="de-DE" sz="2400" dirty="0" smtClean="0">
                <a:cs typeface="Times New Roman" pitchFamily="18" charset="0"/>
              </a:rPr>
              <a:t>Alternative: Jedes Krankenhaus spezialisiert sich auf eine „seltene“ Krankheit.</a:t>
            </a:r>
          </a:p>
          <a:p>
            <a:pPr marL="342900" indent="-342900" eaLnBrk="1" hangingPunct="1">
              <a:defRPr/>
            </a:pPr>
            <a:r>
              <a:rPr lang="de-DE" sz="2400" dirty="0" smtClean="0">
                <a:cs typeface="Times New Roman" pitchFamily="18" charset="0"/>
              </a:rPr>
              <a:t>Problem: Integration von Abteilungen und Spezialisierungen, z. B. Herzoperation benötigt auch spezialisiertes Labor, Intensivstation etc.</a:t>
            </a:r>
          </a:p>
          <a:p>
            <a:pPr marL="342900" indent="-342900" eaLnBrk="1" hangingPunct="1">
              <a:defRPr/>
            </a:pPr>
            <a:r>
              <a:rPr lang="de-DE" sz="2400" dirty="0" smtClean="0">
                <a:cs typeface="Times New Roman" pitchFamily="18" charset="0"/>
              </a:rPr>
              <a:t>Folge: Spezialisierung an einem Ort. </a:t>
            </a:r>
            <a:r>
              <a:rPr lang="de-DE" sz="2400" dirty="0" smtClean="0"/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E610D-C589-4257-BD92-182DE92238F9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1600200"/>
          </a:xfrm>
        </p:spPr>
        <p:txBody>
          <a:bodyPr/>
          <a:lstStyle/>
          <a:p>
            <a:pPr marL="342900" indent="-342900" eaLnBrk="1" hangingPunct="1"/>
            <a:r>
              <a:rPr lang="de-DE" sz="2400" smtClean="0">
                <a:cs typeface="Times New Roman" pitchFamily="18" charset="0"/>
              </a:rPr>
              <a:t>Alternative: Aufbau eines eigenen Zentrums.</a:t>
            </a:r>
            <a:br>
              <a:rPr lang="de-DE" sz="2400" smtClean="0">
                <a:cs typeface="Times New Roman" pitchFamily="18" charset="0"/>
              </a:rPr>
            </a:br>
            <a:r>
              <a:rPr lang="de-DE" sz="2400" smtClean="0">
                <a:cs typeface="Times New Roman" pitchFamily="18" charset="0"/>
              </a:rPr>
              <a:t>Meistens aber: Spezialisierung an einem Krankenhaus, das gleichzeitig die Grundversorgung mit abdeckt</a:t>
            </a:r>
            <a:r>
              <a:rPr lang="de-DE" sz="2400" smtClean="0"/>
              <a:t> </a:t>
            </a:r>
          </a:p>
        </p:txBody>
      </p:sp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2133600" y="2209800"/>
          <a:ext cx="4694238" cy="421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02" r:id="rId3" imgW="3781044" imgH="3354324" progId="Word.Picture.8">
                  <p:embed/>
                </p:oleObj>
              </mc:Choice>
              <mc:Fallback>
                <p:oleObj r:id="rId3" imgW="3781044" imgH="3354324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209800"/>
                        <a:ext cx="4694238" cy="421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E610D-C589-4257-BD92-182DE92238F9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Christaller-Wabe: zwei Ebenen</a:t>
            </a:r>
          </a:p>
        </p:txBody>
      </p:sp>
      <p:pic>
        <p:nvPicPr>
          <p:cNvPr id="105475" name="Picture 5" descr="christal6.gif (2609 Byte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839913"/>
            <a:ext cx="5256213" cy="5018087"/>
          </a:xfrm>
          <a:noFill/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E610D-C589-4257-BD92-182DE92238F9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DE" smtClean="0">
                <a:cs typeface="Times New Roman" pitchFamily="18" charset="0"/>
              </a:rPr>
              <a:t>Krankenhausplanung und	 Raumplanung</a:t>
            </a:r>
            <a:r>
              <a:rPr lang="de-DE" smtClean="0"/>
              <a:t> </a:t>
            </a:r>
          </a:p>
        </p:txBody>
      </p:sp>
      <p:sp>
        <p:nvSpPr>
          <p:cNvPr id="356355" name="Rectangle 3"/>
          <p:cNvSpPr>
            <a:spLocks noChangeArrowheads="1"/>
          </p:cNvSpPr>
          <p:nvPr/>
        </p:nvSpPr>
        <p:spPr bwMode="auto">
          <a:xfrm>
            <a:off x="457200" y="2286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de-DE" dirty="0" err="1">
                <a:effectLst/>
              </a:rPr>
              <a:t>Zentrenbildung</a:t>
            </a:r>
            <a:r>
              <a:rPr lang="de-DE" dirty="0">
                <a:effectLst/>
              </a:rPr>
              <a:t> in Deutschland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de-DE" dirty="0">
                <a:effectLst/>
              </a:rPr>
              <a:t>Steuerungszentralen </a:t>
            </a:r>
          </a:p>
          <a:p>
            <a:pPr marL="1143000" lvl="2" indent="-228600" algn="l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de-DE" dirty="0">
                <a:effectLst/>
              </a:rPr>
              <a:t>Berlin, Hamburg, Düsseldorf, München, Frankfurt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de-DE" dirty="0">
                <a:effectLst/>
              </a:rPr>
              <a:t>Oberzentren </a:t>
            </a:r>
          </a:p>
          <a:p>
            <a:pPr marL="1143000" lvl="2" indent="-228600" algn="l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de-DE" dirty="0">
                <a:effectLst/>
              </a:rPr>
              <a:t>z.B. Schwerin, Rostock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de-DE" dirty="0">
                <a:effectLst/>
              </a:rPr>
              <a:t>Mittelzentren </a:t>
            </a:r>
          </a:p>
          <a:p>
            <a:pPr marL="1143000" lvl="2" indent="-228600" algn="l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de-DE" dirty="0">
                <a:effectLst/>
              </a:rPr>
              <a:t>z.B. Greifswald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de-DE" dirty="0">
                <a:effectLst/>
              </a:rPr>
              <a:t>Unterzentren</a:t>
            </a:r>
          </a:p>
          <a:p>
            <a:pPr marL="1143000" lvl="2" indent="-228600" algn="l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de-DE" dirty="0">
                <a:effectLst/>
              </a:rPr>
              <a:t>z.B. Lubmin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4E6EF-7CBB-420C-99B4-44D763EDD3C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DE" smtClean="0">
                <a:cs typeface="Times New Roman" pitchFamily="18" charset="0"/>
              </a:rPr>
              <a:t>Krankenhausplanung und	 Raumplanung</a:t>
            </a:r>
            <a:r>
              <a:rPr lang="de-DE" smtClean="0"/>
              <a:t> </a:t>
            </a:r>
          </a:p>
        </p:txBody>
      </p:sp>
      <p:sp>
        <p:nvSpPr>
          <p:cNvPr id="715779" name="Rectangle 3"/>
          <p:cNvSpPr>
            <a:spLocks noChangeArrowheads="1"/>
          </p:cNvSpPr>
          <p:nvPr/>
        </p:nvSpPr>
        <p:spPr bwMode="auto">
          <a:xfrm>
            <a:off x="457200" y="2286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de-DE" dirty="0">
                <a:effectLst/>
              </a:rPr>
              <a:t>Versorgungsstufen und </a:t>
            </a:r>
            <a:r>
              <a:rPr lang="de-DE" dirty="0" err="1">
                <a:effectLst/>
              </a:rPr>
              <a:t>Zentrenbildung</a:t>
            </a:r>
            <a:r>
              <a:rPr lang="de-DE" dirty="0">
                <a:effectLst/>
              </a:rPr>
              <a:t>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de-DE" dirty="0">
                <a:effectLst/>
              </a:rPr>
              <a:t>Krankenhäuser der ersten Stufe: i.d.R. in Mittel- oder Unterzentren. Ausschließlich lokale Bedeutung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de-DE" dirty="0">
                <a:effectLst/>
              </a:rPr>
              <a:t>Krankenhäuser der zweiten Stufe : i.d.R. in Ober- oder Mittelzentren. Grundversorgung der Bevölkerung im Einzugsbereich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de-DE" dirty="0">
                <a:effectLst/>
              </a:rPr>
              <a:t>Krankenhäuser der dritten Stufe: i.d.R. in Oberzentren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de-DE" dirty="0">
                <a:effectLst/>
              </a:rPr>
              <a:t>Krankenhäuser der vierten Stufe: i.d.R. in Oberzentren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de-DE" dirty="0">
                <a:effectLst/>
              </a:rPr>
              <a:t>Hinweis: DDR hatte „Flurbereinigung“ durchgeführt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4E6EF-7CBB-420C-99B4-44D763EDD3C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DE" smtClean="0"/>
              <a:t>Krankenhausplanung und	 Raumplanung </a:t>
            </a:r>
          </a:p>
        </p:txBody>
      </p:sp>
      <p:sp>
        <p:nvSpPr>
          <p:cNvPr id="108546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963738"/>
            <a:ext cx="8229600" cy="48942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400" smtClean="0">
                <a:cs typeface="Times New Roman" pitchFamily="18" charset="0"/>
              </a:rPr>
              <a:t>Landkreisgliederung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smtClean="0"/>
              <a:t>Landeskrankenhausplanung folgt i.d.R. der Regionalplanung. Dezentrale Planung erfolgt durch Kreise und Regierungsbezirke 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smtClean="0">
                <a:cs typeface="Times New Roman" pitchFamily="18" charset="0"/>
              </a:rPr>
              <a:t>Krankenhäuser der ersten und zweiten Stufe: Planung durch Landkreis und kreisfreie Städte. Grundsatz: mind. ein Krankenhaus der Regelversorgung pro Landkreis</a:t>
            </a:r>
            <a:endParaRPr lang="de-DE" sz="2000" smtClean="0"/>
          </a:p>
          <a:p>
            <a:pPr lvl="1" eaLnBrk="1" hangingPunct="1">
              <a:lnSpc>
                <a:spcPct val="90000"/>
              </a:lnSpc>
            </a:pPr>
            <a:r>
              <a:rPr lang="de-DE" sz="2000" smtClean="0">
                <a:cs typeface="Times New Roman" pitchFamily="18" charset="0"/>
              </a:rPr>
              <a:t>Krankenhäuser der dritten Stufe: Zusammenhängendes sozioökonomisch verflochtenes Gebiet mehrerer kreisfreier Städte oder Landkreise</a:t>
            </a:r>
            <a:r>
              <a:rPr lang="de-DE" sz="200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smtClean="0">
                <a:cs typeface="Times New Roman" pitchFamily="18" charset="0"/>
              </a:rPr>
              <a:t>Krankenhäuser der vierten Stufe. i.d.R. ein Regierungsbezirk</a:t>
            </a:r>
            <a:endParaRPr lang="de-DE" sz="2000" smtClean="0"/>
          </a:p>
          <a:p>
            <a:pPr eaLnBrk="1" hangingPunct="1">
              <a:lnSpc>
                <a:spcPct val="90000"/>
              </a:lnSpc>
            </a:pPr>
            <a:r>
              <a:rPr lang="de-DE" sz="2400" smtClean="0">
                <a:cs typeface="Times New Roman" pitchFamily="18" charset="0"/>
              </a:rPr>
              <a:t>Problem von Flächenstaaten: Flächendeckende Versorgung (sozialer Aspekt, Transportweg-Minimierung) und Effizienz stehen im Widerspruch. </a:t>
            </a:r>
            <a:r>
              <a:rPr lang="de-DE" sz="2400" smtClean="0"/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E610D-C589-4257-BD92-182DE92238F9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DE" sz="4000" smtClean="0"/>
              <a:t>1.3.3.3.2 Veränderung von Einzugsgebieten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905000"/>
            <a:ext cx="8147050" cy="3900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mtClean="0"/>
              <a:t>Distanzreibungseffekt</a:t>
            </a:r>
          </a:p>
          <a:p>
            <a:pPr eaLnBrk="1" hangingPunct="1">
              <a:lnSpc>
                <a:spcPct val="90000"/>
              </a:lnSpc>
            </a:pPr>
            <a:r>
              <a:rPr lang="de-DE" smtClean="0"/>
              <a:t>Ausgangslage</a:t>
            </a:r>
          </a:p>
          <a:p>
            <a:pPr eaLnBrk="1" hangingPunct="1">
              <a:lnSpc>
                <a:spcPct val="90000"/>
              </a:lnSpc>
            </a:pPr>
            <a:r>
              <a:rPr lang="de-DE" smtClean="0"/>
              <a:t>Neuer Anbieter</a:t>
            </a:r>
          </a:p>
          <a:p>
            <a:pPr eaLnBrk="1" hangingPunct="1">
              <a:lnSpc>
                <a:spcPct val="90000"/>
              </a:lnSpc>
            </a:pPr>
            <a:r>
              <a:rPr lang="de-DE" smtClean="0"/>
              <a:t>Höhere Attraktivität des Nachbarn</a:t>
            </a:r>
          </a:p>
          <a:p>
            <a:pPr eaLnBrk="1" hangingPunct="1">
              <a:lnSpc>
                <a:spcPct val="90000"/>
              </a:lnSpc>
            </a:pPr>
            <a:r>
              <a:rPr lang="de-DE" smtClean="0"/>
              <a:t>Erhöhte Mobilität</a:t>
            </a:r>
          </a:p>
          <a:p>
            <a:pPr eaLnBrk="1" hangingPunct="1">
              <a:lnSpc>
                <a:spcPct val="90000"/>
              </a:lnSpc>
            </a:pPr>
            <a:r>
              <a:rPr lang="de-DE" smtClean="0"/>
              <a:t>Verbesserte Zugänglichkeit des Nachbarn</a:t>
            </a:r>
          </a:p>
          <a:p>
            <a:pPr eaLnBrk="1" hangingPunct="1">
              <a:lnSpc>
                <a:spcPct val="90000"/>
              </a:lnSpc>
            </a:pPr>
            <a:endParaRPr lang="de-DE" smtClean="0"/>
          </a:p>
        </p:txBody>
      </p:sp>
      <p:sp>
        <p:nvSpPr>
          <p:cNvPr id="720901" name="Rectangle 5"/>
          <p:cNvSpPr>
            <a:spLocks noChangeArrowheads="1"/>
          </p:cNvSpPr>
          <p:nvPr/>
        </p:nvSpPr>
        <p:spPr bwMode="auto">
          <a:xfrm>
            <a:off x="0" y="2035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>
              <a:latin typeface="Tahoma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E610D-C589-4257-BD92-182DE92238F9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/>
            <a:r>
              <a:rPr lang="de-DE" smtClean="0"/>
              <a:t>Distanzreibungseffekt</a:t>
            </a:r>
          </a:p>
        </p:txBody>
      </p:sp>
      <p:sp>
        <p:nvSpPr>
          <p:cNvPr id="733189" name="Rectangle 5"/>
          <p:cNvSpPr>
            <a:spLocks noChangeArrowheads="1"/>
          </p:cNvSpPr>
          <p:nvPr/>
        </p:nvSpPr>
        <p:spPr bwMode="auto">
          <a:xfrm>
            <a:off x="0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>
              <a:latin typeface="Tahoma" pitchFamily="34" charset="0"/>
            </a:endParaRPr>
          </a:p>
        </p:txBody>
      </p:sp>
      <p:graphicFrame>
        <p:nvGraphicFramePr>
          <p:cNvPr id="1105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599582"/>
              </p:ext>
            </p:extLst>
          </p:nvPr>
        </p:nvGraphicFramePr>
        <p:xfrm>
          <a:off x="755650" y="908050"/>
          <a:ext cx="7450138" cy="569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9" name="Bild" r:id="rId3" imgW="2734101" imgH="2092657" progId="Word.Picture.8">
                  <p:embed/>
                </p:oleObj>
              </mc:Choice>
              <mc:Fallback>
                <p:oleObj name="Bild" r:id="rId3" imgW="2734101" imgH="2092657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908050"/>
                        <a:ext cx="7450138" cy="569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3191" name="Rectangle 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>
              <a:latin typeface="Tahoma" pitchFamily="34" charset="0"/>
            </a:endParaRPr>
          </a:p>
        </p:txBody>
      </p:sp>
      <p:graphicFrame>
        <p:nvGraphicFramePr>
          <p:cNvPr id="110598" name="Object 6"/>
          <p:cNvGraphicFramePr>
            <a:graphicFrameLocks noChangeAspect="1"/>
          </p:cNvGraphicFramePr>
          <p:nvPr/>
        </p:nvGraphicFramePr>
        <p:xfrm>
          <a:off x="3059113" y="2565400"/>
          <a:ext cx="3203575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00" name="Formel" r:id="rId5" imgW="1040948" imgH="406224" progId="Equation.3">
                  <p:embed/>
                </p:oleObj>
              </mc:Choice>
              <mc:Fallback>
                <p:oleObj name="Formel" r:id="rId5" imgW="1040948" imgH="406224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565400"/>
                        <a:ext cx="3203575" cy="123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E610D-C589-4257-BD92-182DE92238F9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60413"/>
          </a:xfrm>
        </p:spPr>
        <p:txBody>
          <a:bodyPr/>
          <a:lstStyle/>
          <a:p>
            <a:pPr eaLnBrk="1" hangingPunct="1"/>
            <a:r>
              <a:rPr lang="de-DE" sz="4000" dirty="0" smtClean="0">
                <a:solidFill>
                  <a:schemeClr val="tx1"/>
                </a:solidFill>
              </a:rPr>
              <a:t>Gliederung GM Teil 1-4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3990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de-DE" sz="2800" dirty="0" smtClean="0">
                <a:solidFill>
                  <a:srgbClr val="FF0000"/>
                </a:solidFill>
              </a:rPr>
              <a:t>Theoretischer Rahmen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AutoNum type="arabicPeriod"/>
            </a:pPr>
            <a:r>
              <a:rPr lang="de-DE" sz="2400" dirty="0" smtClean="0"/>
              <a:t>Wissenschaftstheoretische Einbindung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AutoNum type="arabicPeriod"/>
            </a:pPr>
            <a:r>
              <a:rPr lang="de-DE" sz="2400" dirty="0" smtClean="0"/>
              <a:t>Allgemeine Systemtheorie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AutoNum type="arabicPeriod"/>
            </a:pPr>
            <a:r>
              <a:rPr lang="de-DE" sz="2400" dirty="0" smtClean="0">
                <a:solidFill>
                  <a:srgbClr val="FF0000"/>
                </a:solidFill>
              </a:rPr>
              <a:t>Gesundheitsbetriebe als Forschungsobjekt der Betriebswirtschaftslehre</a:t>
            </a:r>
          </a:p>
          <a:p>
            <a:pPr lvl="2" eaLnBrk="1" hangingPunct="1">
              <a:lnSpc>
                <a:spcPct val="80000"/>
              </a:lnSpc>
              <a:buFontTx/>
              <a:buAutoNum type="arabicPeriod"/>
            </a:pPr>
            <a:r>
              <a:rPr lang="de-DE" sz="2000" dirty="0" smtClean="0"/>
              <a:t>Gesundheitsbetriebslehre</a:t>
            </a:r>
          </a:p>
          <a:p>
            <a:pPr lvl="2" eaLnBrk="1" hangingPunct="1">
              <a:lnSpc>
                <a:spcPct val="80000"/>
              </a:lnSpc>
              <a:buFontTx/>
              <a:buAutoNum type="arabicPeriod"/>
            </a:pPr>
            <a:r>
              <a:rPr lang="de-DE" sz="2000" dirty="0" smtClean="0"/>
              <a:t>Betriebswirtschaftliches Modell eines Gesundheitsbetriebes</a:t>
            </a:r>
          </a:p>
          <a:p>
            <a:pPr lvl="2" eaLnBrk="1" hangingPunct="1">
              <a:lnSpc>
                <a:spcPct val="80000"/>
              </a:lnSpc>
              <a:buFontTx/>
              <a:buAutoNum type="arabicPeriod"/>
            </a:pPr>
            <a:r>
              <a:rPr lang="de-DE" sz="2000" dirty="0" smtClean="0">
                <a:solidFill>
                  <a:srgbClr val="FF0000"/>
                </a:solidFill>
              </a:rPr>
              <a:t>Krankenhäuser als Prototyp des Gesundheitsbetriebes</a:t>
            </a:r>
          </a:p>
          <a:p>
            <a:pPr lvl="3" eaLnBrk="1" hangingPunct="1">
              <a:lnSpc>
                <a:spcPct val="80000"/>
              </a:lnSpc>
              <a:buFont typeface="Tahoma" charset="0"/>
              <a:buAutoNum type="arabicPeriod"/>
            </a:pPr>
            <a:r>
              <a:rPr lang="de-DE" sz="1800" dirty="0" smtClean="0"/>
              <a:t>Definition</a:t>
            </a:r>
          </a:p>
          <a:p>
            <a:pPr lvl="3" eaLnBrk="1" hangingPunct="1">
              <a:lnSpc>
                <a:spcPct val="80000"/>
              </a:lnSpc>
              <a:buFont typeface="Tahoma" charset="0"/>
              <a:buAutoNum type="arabicPeriod"/>
            </a:pPr>
            <a:r>
              <a:rPr lang="de-DE" sz="1800" dirty="0" smtClean="0"/>
              <a:t>Typologie</a:t>
            </a:r>
          </a:p>
          <a:p>
            <a:pPr lvl="3" eaLnBrk="1" hangingPunct="1">
              <a:lnSpc>
                <a:spcPct val="80000"/>
              </a:lnSpc>
              <a:buFont typeface="Tahoma" charset="0"/>
              <a:buAutoNum type="arabicPeriod"/>
            </a:pPr>
            <a:r>
              <a:rPr lang="de-DE" sz="1800" dirty="0" smtClean="0">
                <a:solidFill>
                  <a:srgbClr val="FF0000"/>
                </a:solidFill>
              </a:rPr>
              <a:t>Raumplanung</a:t>
            </a:r>
          </a:p>
          <a:p>
            <a:pPr lvl="4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de-DE" sz="1800" dirty="0" smtClean="0">
                <a:solidFill>
                  <a:srgbClr val="FF0000"/>
                </a:solidFill>
              </a:rPr>
              <a:t>Landeskrankenhausplanung</a:t>
            </a:r>
          </a:p>
          <a:p>
            <a:pPr lvl="4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de-DE" sz="1800" dirty="0" smtClean="0">
                <a:solidFill>
                  <a:srgbClr val="FF0000"/>
                </a:solidFill>
              </a:rPr>
              <a:t>Veränderung von Einzugsgebieten</a:t>
            </a:r>
          </a:p>
          <a:p>
            <a:pPr lvl="4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de-DE" dirty="0"/>
              <a:t>Standortplanung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E610D-C589-4257-BD92-182DE92238F9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Patientenzahl der  UMG (2022) pro 1000 </a:t>
            </a:r>
            <a:r>
              <a:rPr lang="de-DE" smtClean="0"/>
              <a:t>Einwohner je </a:t>
            </a:r>
            <a:r>
              <a:rPr lang="de-DE" dirty="0" smtClean="0"/>
              <a:t>Amt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E610D-C589-4257-BD92-182DE92238F9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20075" t="12200" r="16925" b="21021"/>
          <a:stretch/>
        </p:blipFill>
        <p:spPr>
          <a:xfrm>
            <a:off x="251520" y="1181068"/>
            <a:ext cx="8568952" cy="567693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917225" y="6597352"/>
            <a:ext cx="13436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smtClean="0">
                <a:effectLst/>
              </a:rPr>
              <a:t>Quelle: </a:t>
            </a:r>
            <a:r>
              <a:rPr lang="de-DE" sz="800" dirty="0" smtClean="0">
                <a:effectLst/>
              </a:rPr>
              <a:t>Daten UMG 2023</a:t>
            </a:r>
            <a:endParaRPr lang="de-DE" sz="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83964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/>
            <a:r>
              <a:rPr lang="de-DE" smtClean="0"/>
              <a:t>Ausgangslage</a:t>
            </a:r>
          </a:p>
        </p:txBody>
      </p:sp>
      <p:graphicFrame>
        <p:nvGraphicFramePr>
          <p:cNvPr id="111619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462075"/>
              </p:ext>
            </p:extLst>
          </p:nvPr>
        </p:nvGraphicFramePr>
        <p:xfrm>
          <a:off x="0" y="785813"/>
          <a:ext cx="8891588" cy="607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70" name="Picture" r:id="rId3" imgW="6487668" imgH="4430268" progId="Word.Picture.8">
                  <p:embed/>
                </p:oleObj>
              </mc:Choice>
              <mc:Fallback>
                <p:oleObj name="Picture" r:id="rId3" imgW="6487668" imgH="4430268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85813"/>
                        <a:ext cx="8891588" cy="607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E610D-C589-4257-BD92-182DE92238F9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dirty="0" smtClean="0"/>
              <a:t>Problem: unterschiedliche Distanzreibung</a:t>
            </a:r>
          </a:p>
        </p:txBody>
      </p:sp>
      <p:graphicFrame>
        <p:nvGraphicFramePr>
          <p:cNvPr id="111619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998075"/>
              </p:ext>
            </p:extLst>
          </p:nvPr>
        </p:nvGraphicFramePr>
        <p:xfrm>
          <a:off x="3175" y="785813"/>
          <a:ext cx="8883650" cy="607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5" name="Picture" r:id="rId3" imgW="6480720" imgH="4429800" progId="Word.Picture.8">
                  <p:embed/>
                </p:oleObj>
              </mc:Choice>
              <mc:Fallback>
                <p:oleObj name="Picture" r:id="rId3" imgW="6480720" imgH="4429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785813"/>
                        <a:ext cx="8883650" cy="607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E610D-C589-4257-BD92-182DE92238F9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946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/>
            <a:r>
              <a:rPr lang="de-DE" smtClean="0"/>
              <a:t>Neuer Anbieter</a:t>
            </a:r>
          </a:p>
        </p:txBody>
      </p:sp>
      <p:sp>
        <p:nvSpPr>
          <p:cNvPr id="722948" name="Rectangle 4"/>
          <p:cNvSpPr>
            <a:spLocks noChangeArrowheads="1"/>
          </p:cNvSpPr>
          <p:nvPr/>
        </p:nvSpPr>
        <p:spPr bwMode="auto">
          <a:xfrm>
            <a:off x="0" y="204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>
              <a:latin typeface="Tahoma" pitchFamily="34" charset="0"/>
            </a:endParaRPr>
          </a:p>
        </p:txBody>
      </p:sp>
      <p:graphicFrame>
        <p:nvGraphicFramePr>
          <p:cNvPr id="11264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787140"/>
              </p:ext>
            </p:extLst>
          </p:nvPr>
        </p:nvGraphicFramePr>
        <p:xfrm>
          <a:off x="0" y="765175"/>
          <a:ext cx="8604250" cy="605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5" name="Picture" r:id="rId3" imgW="6487668" imgH="4520184" progId="Word.Picture.8">
                  <p:embed/>
                </p:oleObj>
              </mc:Choice>
              <mc:Fallback>
                <p:oleObj name="Picture" r:id="rId3" imgW="6487668" imgH="4520184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5175"/>
                        <a:ext cx="8604250" cy="605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E610D-C589-4257-BD92-182DE92238F9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/>
            <a:r>
              <a:rPr lang="de-DE" sz="4000" smtClean="0"/>
              <a:t>Höhere Attraktivität des Nachbarn</a:t>
            </a:r>
          </a:p>
        </p:txBody>
      </p:sp>
      <p:sp>
        <p:nvSpPr>
          <p:cNvPr id="723972" name="Rectangle 4"/>
          <p:cNvSpPr>
            <a:spLocks noChangeArrowheads="1"/>
          </p:cNvSpPr>
          <p:nvPr/>
        </p:nvSpPr>
        <p:spPr bwMode="auto">
          <a:xfrm>
            <a:off x="0" y="2122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>
              <a:latin typeface="Tahoma" pitchFamily="34" charset="0"/>
            </a:endParaRPr>
          </a:p>
        </p:txBody>
      </p:sp>
      <p:graphicFrame>
        <p:nvGraphicFramePr>
          <p:cNvPr id="11366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558885"/>
              </p:ext>
            </p:extLst>
          </p:nvPr>
        </p:nvGraphicFramePr>
        <p:xfrm>
          <a:off x="0" y="836613"/>
          <a:ext cx="8964613" cy="598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9" name="Bild" r:id="rId3" imgW="6579108" imgH="4338828" progId="Word.Picture.8">
                  <p:embed/>
                </p:oleObj>
              </mc:Choice>
              <mc:Fallback>
                <p:oleObj name="Bild" r:id="rId3" imgW="6579108" imgH="4338828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6613"/>
                        <a:ext cx="8964613" cy="598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E610D-C589-4257-BD92-182DE92238F9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/>
            <a:r>
              <a:rPr lang="de-DE" smtClean="0"/>
              <a:t>Höhere Mobilität</a:t>
            </a:r>
          </a:p>
        </p:txBody>
      </p:sp>
      <p:sp>
        <p:nvSpPr>
          <p:cNvPr id="724996" name="Rectangle 4"/>
          <p:cNvSpPr>
            <a:spLocks noChangeArrowheads="1"/>
          </p:cNvSpPr>
          <p:nvPr/>
        </p:nvSpPr>
        <p:spPr bwMode="auto">
          <a:xfrm>
            <a:off x="0" y="2024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>
              <a:latin typeface="Tahoma" pitchFamily="34" charset="0"/>
            </a:endParaRPr>
          </a:p>
        </p:txBody>
      </p:sp>
      <p:graphicFrame>
        <p:nvGraphicFramePr>
          <p:cNvPr id="11469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069514"/>
              </p:ext>
            </p:extLst>
          </p:nvPr>
        </p:nvGraphicFramePr>
        <p:xfrm>
          <a:off x="0" y="836613"/>
          <a:ext cx="8604250" cy="604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3" name="Bild" r:id="rId3" imgW="7118604" imgH="4969764" progId="Word.Picture.8">
                  <p:embed/>
                </p:oleObj>
              </mc:Choice>
              <mc:Fallback>
                <p:oleObj name="Bild" r:id="rId3" imgW="7118604" imgH="4969764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6613"/>
                        <a:ext cx="8604250" cy="604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E610D-C589-4257-BD92-182DE92238F9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8366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z="4000" smtClean="0"/>
              <a:t>Verbesserte Zugänglichkeit des Nachbarn</a:t>
            </a:r>
          </a:p>
        </p:txBody>
      </p:sp>
      <p:sp>
        <p:nvSpPr>
          <p:cNvPr id="726020" name="Rectangle 4"/>
          <p:cNvSpPr>
            <a:spLocks noChangeArrowheads="1"/>
          </p:cNvSpPr>
          <p:nvPr/>
        </p:nvSpPr>
        <p:spPr bwMode="auto">
          <a:xfrm>
            <a:off x="0" y="2043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>
              <a:latin typeface="Tahoma" pitchFamily="34" charset="0"/>
            </a:endParaRPr>
          </a:p>
        </p:txBody>
      </p:sp>
      <p:graphicFrame>
        <p:nvGraphicFramePr>
          <p:cNvPr id="1157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762499"/>
              </p:ext>
            </p:extLst>
          </p:nvPr>
        </p:nvGraphicFramePr>
        <p:xfrm>
          <a:off x="0" y="1268413"/>
          <a:ext cx="7956550" cy="554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7" name="Bild" r:id="rId3" imgW="6397752" imgH="4430268" progId="Word.Picture.8">
                  <p:embed/>
                </p:oleObj>
              </mc:Choice>
              <mc:Fallback>
                <p:oleObj name="Bild" r:id="rId3" imgW="6397752" imgH="4430268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7956550" cy="554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E610D-C589-4257-BD92-182DE92238F9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Fallstudie</a:t>
            </a:r>
            <a:r>
              <a:rPr lang="en-US" dirty="0" smtClean="0"/>
              <a:t>: </a:t>
            </a:r>
            <a:r>
              <a:rPr lang="en-US" dirty="0" err="1" smtClean="0"/>
              <a:t>Auflösung</a:t>
            </a:r>
            <a:r>
              <a:rPr lang="en-US" dirty="0" smtClean="0"/>
              <a:t> </a:t>
            </a:r>
            <a:r>
              <a:rPr lang="en-US" dirty="0" err="1" smtClean="0"/>
              <a:t>eines</a:t>
            </a:r>
            <a:r>
              <a:rPr lang="en-US" dirty="0" smtClean="0"/>
              <a:t> </a:t>
            </a:r>
            <a:r>
              <a:rPr lang="en-US" dirty="0" err="1" smtClean="0"/>
              <a:t>Landkreises</a:t>
            </a:r>
            <a:r>
              <a:rPr lang="en-US" dirty="0" smtClean="0"/>
              <a:t> </a:t>
            </a:r>
            <a:r>
              <a:rPr lang="en-US" dirty="0" err="1" smtClean="0"/>
              <a:t>führt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4 </a:t>
            </a:r>
            <a:r>
              <a:rPr lang="en-US" dirty="0" err="1" smtClean="0"/>
              <a:t>Krankenhäusern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39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076326"/>
            <a:ext cx="6172200" cy="840581"/>
          </a:xfrm>
        </p:spPr>
        <p:txBody>
          <a:bodyPr>
            <a:normAutofit/>
          </a:bodyPr>
          <a:lstStyle/>
          <a:p>
            <a:pPr eaLnBrk="1" hangingPunct="1"/>
            <a:r>
              <a:rPr lang="de-DE" sz="3000" dirty="0"/>
              <a:t>Beispiel: Krankenhäuser in Bayern</a:t>
            </a:r>
          </a:p>
        </p:txBody>
      </p:sp>
      <p:graphicFrame>
        <p:nvGraphicFramePr>
          <p:cNvPr id="72707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710929" y="1970486"/>
          <a:ext cx="5532834" cy="3877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5" name="Picture" r:id="rId3" imgW="5678640" imgH="3980160" progId="Word.Picture.8">
                  <p:embed/>
                </p:oleObj>
              </mc:Choice>
              <mc:Fallback>
                <p:oleObj name="Picture" r:id="rId3" imgW="5678640" imgH="3980160" progId="Word.Picture.8">
                  <p:embed/>
                  <p:pic>
                    <p:nvPicPr>
                      <p:cNvPr id="727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0929" y="1970486"/>
                        <a:ext cx="5532834" cy="387786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4139804" y="5564983"/>
            <a:ext cx="3457575" cy="46166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de-DE" sz="1200" b="1">
                <a:solidFill>
                  <a:srgbClr val="000000"/>
                </a:solidFill>
              </a:rPr>
              <a:t>Quelle: Landeskrankenhausplan von Bayern 2001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E610D-C589-4257-BD92-182DE92238F9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21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70" y="944724"/>
            <a:ext cx="3564396" cy="4933125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E610D-C589-4257-BD92-182DE92238F9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3329862" y="5680642"/>
            <a:ext cx="3429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/>
              <a:t>https://de.wikipedia.org/wiki/Datei:Municipalities_in_LAU.svg</a:t>
            </a:r>
          </a:p>
        </p:txBody>
      </p:sp>
      <p:sp>
        <p:nvSpPr>
          <p:cNvPr id="7" name="Ellipse 6"/>
          <p:cNvSpPr/>
          <p:nvPr/>
        </p:nvSpPr>
        <p:spPr>
          <a:xfrm>
            <a:off x="3275856" y="477915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/>
          </a:p>
        </p:txBody>
      </p:sp>
      <p:sp>
        <p:nvSpPr>
          <p:cNvPr id="8" name="Ellipse 7"/>
          <p:cNvSpPr/>
          <p:nvPr/>
        </p:nvSpPr>
        <p:spPr>
          <a:xfrm>
            <a:off x="2357754" y="288894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/>
          </a:p>
        </p:txBody>
      </p:sp>
      <p:sp>
        <p:nvSpPr>
          <p:cNvPr id="9" name="Ellipse 8"/>
          <p:cNvSpPr/>
          <p:nvPr/>
        </p:nvSpPr>
        <p:spPr>
          <a:xfrm>
            <a:off x="2789802" y="2510898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/>
          </a:p>
        </p:txBody>
      </p:sp>
      <p:sp>
        <p:nvSpPr>
          <p:cNvPr id="10" name="Ellipse 9"/>
          <p:cNvSpPr/>
          <p:nvPr/>
        </p:nvSpPr>
        <p:spPr>
          <a:xfrm>
            <a:off x="3815916" y="3476525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/>
          </a:p>
        </p:txBody>
      </p:sp>
      <p:cxnSp>
        <p:nvCxnSpPr>
          <p:cNvPr id="12" name="Gerader Verbinder 11"/>
          <p:cNvCxnSpPr/>
          <p:nvPr/>
        </p:nvCxnSpPr>
        <p:spPr>
          <a:xfrm flipV="1">
            <a:off x="5662478" y="3263784"/>
            <a:ext cx="1350150" cy="1"/>
          </a:xfrm>
          <a:prstGeom prst="line">
            <a:avLst/>
          </a:prstGeom>
          <a:ln w="38100"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6940052" y="3104964"/>
            <a:ext cx="7152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10 km</a:t>
            </a:r>
          </a:p>
        </p:txBody>
      </p:sp>
    </p:spTree>
    <p:extLst>
      <p:ext uri="{BB962C8B-B14F-4D97-AF65-F5344CB8AC3E}">
        <p14:creationId xmlns:p14="http://schemas.microsoft.com/office/powerpoint/2010/main" val="3565160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2492440" cy="2903230"/>
          </a:xfrm>
        </p:spPr>
        <p:txBody>
          <a:bodyPr>
            <a:normAutofit/>
          </a:bodyPr>
          <a:lstStyle/>
          <a:p>
            <a:r>
              <a:rPr lang="de-DE" sz="2100" dirty="0"/>
              <a:t>Erreichbarkeit von Krankenhäusern mit Basisversorgung [min]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36539" t="22775" r="35721" b="11973"/>
          <a:stretch/>
        </p:blipFill>
        <p:spPr bwMode="auto">
          <a:xfrm>
            <a:off x="3434248" y="857242"/>
            <a:ext cx="3842867" cy="5084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85772" t="22775" r="4804" b="42402"/>
          <a:stretch/>
        </p:blipFill>
        <p:spPr bwMode="auto">
          <a:xfrm>
            <a:off x="7331348" y="2664190"/>
            <a:ext cx="1576967" cy="32777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63288" y="3399592"/>
            <a:ext cx="164339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https://krankenhausatlas.statistikportal.de/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512" y="-470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mtClean="0">
                <a:effectLst/>
              </a:rPr>
              <a:t>1.3.3.3 Raumplanung</a:t>
            </a:r>
            <a:endParaRPr lang="de-DE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30588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Gebietsreform</a:t>
            </a:r>
            <a:r>
              <a:rPr lang="en-US" dirty="0" smtClean="0"/>
              <a:t> 1971/72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85900" y="2057401"/>
            <a:ext cx="2924082" cy="3394472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Vorher</a:t>
            </a:r>
            <a:r>
              <a:rPr lang="en-US" dirty="0" smtClean="0"/>
              <a:t>: </a:t>
            </a:r>
            <a:r>
              <a:rPr lang="en-US" dirty="0" err="1" smtClean="0"/>
              <a:t>fünf</a:t>
            </a:r>
            <a:r>
              <a:rPr lang="en-US" dirty="0" smtClean="0"/>
              <a:t> </a:t>
            </a:r>
            <a:r>
              <a:rPr lang="en-US" dirty="0" err="1" smtClean="0"/>
              <a:t>Landkreise</a:t>
            </a:r>
            <a:endParaRPr lang="en-US" dirty="0" smtClean="0"/>
          </a:p>
          <a:p>
            <a:pPr lvl="1"/>
            <a:r>
              <a:rPr lang="de-DE" dirty="0" smtClean="0"/>
              <a:t>Lauf </a:t>
            </a:r>
            <a:r>
              <a:rPr lang="de-DE" dirty="0"/>
              <a:t>an der Pegnitz</a:t>
            </a:r>
          </a:p>
          <a:p>
            <a:pPr lvl="1"/>
            <a:r>
              <a:rPr lang="de-DE" dirty="0" err="1"/>
              <a:t>Hersbruck</a:t>
            </a:r>
            <a:endParaRPr lang="de-DE" dirty="0"/>
          </a:p>
          <a:p>
            <a:pPr lvl="1"/>
            <a:r>
              <a:rPr lang="de-DE" dirty="0"/>
              <a:t>Nürnberg</a:t>
            </a:r>
          </a:p>
          <a:p>
            <a:pPr lvl="1"/>
            <a:r>
              <a:rPr lang="de-DE" dirty="0"/>
              <a:t>Eschenbach in der Oberpfalz</a:t>
            </a:r>
          </a:p>
          <a:p>
            <a:pPr lvl="1"/>
            <a:r>
              <a:rPr lang="de-DE" dirty="0"/>
              <a:t>Forchheim</a:t>
            </a:r>
          </a:p>
          <a:p>
            <a:pPr lvl="1"/>
            <a:r>
              <a:rPr lang="de-DE" dirty="0" smtClean="0"/>
              <a:t>Pegnitz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E610D-C589-4257-BD92-182DE92238F9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717087" y="2057401"/>
            <a:ext cx="2924082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Nacher</a:t>
            </a:r>
            <a:r>
              <a:rPr lang="en-US" sz="2400" dirty="0"/>
              <a:t>: </a:t>
            </a:r>
            <a:r>
              <a:rPr lang="en-US" sz="2400" dirty="0" err="1"/>
              <a:t>ein</a:t>
            </a:r>
            <a:r>
              <a:rPr lang="en-US" sz="2400" dirty="0"/>
              <a:t> </a:t>
            </a:r>
            <a:r>
              <a:rPr lang="en-US" sz="2400" dirty="0" err="1"/>
              <a:t>Landkreis</a:t>
            </a:r>
            <a:endParaRPr lang="en-US" sz="2400" dirty="0"/>
          </a:p>
          <a:p>
            <a:pPr lvl="1"/>
            <a:r>
              <a:rPr lang="de-DE" sz="2100" dirty="0"/>
              <a:t>Nürnberger Land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90" y="3441463"/>
            <a:ext cx="2129555" cy="219553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923928" y="5748672"/>
            <a:ext cx="3429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/>
              <a:t>https://upload.wikimedia.org/wikipedia/de/0/04/Kreisfreie_St%C3%A4dte_und_Landkreise_in_Bayern_1970.png</a:t>
            </a:r>
          </a:p>
        </p:txBody>
      </p:sp>
    </p:spTree>
    <p:extLst>
      <p:ext uri="{BB962C8B-B14F-4D97-AF65-F5344CB8AC3E}">
        <p14:creationId xmlns:p14="http://schemas.microsoft.com/office/powerpoint/2010/main" val="65174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60413"/>
          </a:xfrm>
        </p:spPr>
        <p:txBody>
          <a:bodyPr/>
          <a:lstStyle/>
          <a:p>
            <a:pPr eaLnBrk="1" hangingPunct="1"/>
            <a:r>
              <a:rPr lang="de-DE" sz="4000" dirty="0" smtClean="0">
                <a:solidFill>
                  <a:schemeClr val="tx1"/>
                </a:solidFill>
              </a:rPr>
              <a:t>Gliederung GM Teil 1-4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3990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de-DE" sz="2800" dirty="0" smtClean="0">
                <a:solidFill>
                  <a:srgbClr val="FF0000"/>
                </a:solidFill>
              </a:rPr>
              <a:t>Theoretischer Rahmen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AutoNum type="arabicPeriod"/>
            </a:pPr>
            <a:r>
              <a:rPr lang="de-DE" sz="2400" dirty="0" smtClean="0"/>
              <a:t>Wissenschaftstheoretische Einbindung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AutoNum type="arabicPeriod"/>
            </a:pPr>
            <a:r>
              <a:rPr lang="de-DE" sz="2400" dirty="0" smtClean="0"/>
              <a:t>Allgemeine Systemtheorie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AutoNum type="arabicPeriod"/>
            </a:pPr>
            <a:r>
              <a:rPr lang="de-DE" sz="2400" dirty="0" smtClean="0">
                <a:solidFill>
                  <a:srgbClr val="FF0000"/>
                </a:solidFill>
              </a:rPr>
              <a:t>Gesundheitsbetriebe als Forschungsobjekt der Betriebswirtschaftslehre</a:t>
            </a:r>
          </a:p>
          <a:p>
            <a:pPr lvl="2" eaLnBrk="1" hangingPunct="1">
              <a:lnSpc>
                <a:spcPct val="80000"/>
              </a:lnSpc>
              <a:buFontTx/>
              <a:buAutoNum type="arabicPeriod"/>
            </a:pPr>
            <a:r>
              <a:rPr lang="de-DE" sz="2000" dirty="0" smtClean="0"/>
              <a:t>Gesundheitsbetriebslehre</a:t>
            </a:r>
          </a:p>
          <a:p>
            <a:pPr lvl="2" eaLnBrk="1" hangingPunct="1">
              <a:lnSpc>
                <a:spcPct val="80000"/>
              </a:lnSpc>
              <a:buFontTx/>
              <a:buAutoNum type="arabicPeriod"/>
            </a:pPr>
            <a:r>
              <a:rPr lang="de-DE" sz="2000" dirty="0" smtClean="0"/>
              <a:t>Betriebswirtschaftliches Modell eines Gesundheitsbetriebes</a:t>
            </a:r>
          </a:p>
          <a:p>
            <a:pPr lvl="2" eaLnBrk="1" hangingPunct="1">
              <a:lnSpc>
                <a:spcPct val="80000"/>
              </a:lnSpc>
              <a:buFontTx/>
              <a:buAutoNum type="arabicPeriod"/>
            </a:pPr>
            <a:r>
              <a:rPr lang="de-DE" sz="2000" dirty="0" smtClean="0">
                <a:solidFill>
                  <a:srgbClr val="FF0000"/>
                </a:solidFill>
              </a:rPr>
              <a:t>Krankenhäuser als Prototyp des Gesundheitsbetriebes</a:t>
            </a:r>
          </a:p>
          <a:p>
            <a:pPr lvl="3" eaLnBrk="1" hangingPunct="1">
              <a:lnSpc>
                <a:spcPct val="80000"/>
              </a:lnSpc>
              <a:buFont typeface="Tahoma" charset="0"/>
              <a:buAutoNum type="arabicPeriod"/>
            </a:pPr>
            <a:r>
              <a:rPr lang="de-DE" sz="1800" dirty="0" smtClean="0"/>
              <a:t>Definition</a:t>
            </a:r>
          </a:p>
          <a:p>
            <a:pPr lvl="3" eaLnBrk="1" hangingPunct="1">
              <a:lnSpc>
                <a:spcPct val="80000"/>
              </a:lnSpc>
              <a:buFont typeface="Tahoma" charset="0"/>
              <a:buAutoNum type="arabicPeriod"/>
            </a:pPr>
            <a:r>
              <a:rPr lang="de-DE" sz="1800" dirty="0" smtClean="0"/>
              <a:t>Typologie</a:t>
            </a:r>
          </a:p>
          <a:p>
            <a:pPr lvl="3" eaLnBrk="1" hangingPunct="1">
              <a:lnSpc>
                <a:spcPct val="80000"/>
              </a:lnSpc>
              <a:buFont typeface="Tahoma" charset="0"/>
              <a:buAutoNum type="arabicPeriod"/>
            </a:pPr>
            <a:r>
              <a:rPr lang="de-DE" sz="1800" dirty="0" smtClean="0">
                <a:solidFill>
                  <a:srgbClr val="FF0000"/>
                </a:solidFill>
              </a:rPr>
              <a:t>Raumplanung</a:t>
            </a:r>
          </a:p>
          <a:p>
            <a:pPr lvl="4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de-DE" sz="1800" dirty="0" smtClean="0">
                <a:solidFill>
                  <a:srgbClr val="FF0000"/>
                </a:solidFill>
              </a:rPr>
              <a:t>Landeskrankenhausplanung</a:t>
            </a:r>
          </a:p>
          <a:p>
            <a:pPr lvl="4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de-DE" sz="1800" dirty="0" smtClean="0">
                <a:solidFill>
                  <a:srgbClr val="FF0000"/>
                </a:solidFill>
              </a:rPr>
              <a:t>Veränderung von Einzugsgebieten</a:t>
            </a:r>
          </a:p>
          <a:p>
            <a:pPr lvl="4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de-DE" dirty="0"/>
              <a:t>Standortplanung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de-DE" sz="2800" dirty="0"/>
              <a:t>Struktur des Gesundheitswesens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de-DE" sz="2800" dirty="0" smtClean="0"/>
              <a:t>Grundlagen </a:t>
            </a:r>
            <a:r>
              <a:rPr lang="de-DE" sz="2800" dirty="0"/>
              <a:t>der </a:t>
            </a:r>
            <a:r>
              <a:rPr lang="de-DE" sz="2800" dirty="0" smtClean="0"/>
              <a:t>Finanzierung</a:t>
            </a:r>
            <a:endParaRPr lang="de-DE" sz="28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E610D-C589-4257-BD92-182DE92238F9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409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20354" t="17606" r="21421" b="6231"/>
          <a:stretch/>
        </p:blipFill>
        <p:spPr bwMode="auto">
          <a:xfrm>
            <a:off x="1607196" y="1476102"/>
            <a:ext cx="6149329" cy="4524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85772" t="22775" r="4804" b="42402"/>
          <a:stretch/>
        </p:blipFill>
        <p:spPr bwMode="auto">
          <a:xfrm>
            <a:off x="7567033" y="2722999"/>
            <a:ext cx="1576967" cy="32777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68814" y="1550972"/>
            <a:ext cx="924897" cy="4197852"/>
          </a:xfrm>
          <a:prstGeom prst="rect">
            <a:avLst/>
          </a:prstGeom>
        </p:spPr>
        <p:txBody>
          <a:bodyPr vert="vert270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2100" dirty="0"/>
              <a:t>Erreichbarkeit von Krankenhäusern mit Basisversorgung [min]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026875" y="2241181"/>
            <a:ext cx="276999" cy="155106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de-DE" sz="600" dirty="0"/>
              <a:t>https://krankenhausatlas.statistikportal.de/</a:t>
            </a:r>
          </a:p>
        </p:txBody>
      </p:sp>
    </p:spTree>
    <p:extLst>
      <p:ext uri="{BB962C8B-B14F-4D97-AF65-F5344CB8AC3E}">
        <p14:creationId xmlns:p14="http://schemas.microsoft.com/office/powerpoint/2010/main" val="2227773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https://screenshotscdn.firefoxusercontent.com/images/7400218f-8d2b-49d0-9e56-a178a00b1b0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6" t="5288" r="11141" b="8863"/>
          <a:stretch/>
        </p:blipFill>
        <p:spPr bwMode="auto">
          <a:xfrm>
            <a:off x="1916265" y="1527765"/>
            <a:ext cx="3417509" cy="44729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 descr="https://screenshotscdn.firefoxusercontent.com/images/432853ab-2319-42c2-bf24-24018ea7ad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220" y="1545601"/>
            <a:ext cx="3479841" cy="44373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68814" y="1550972"/>
            <a:ext cx="924897" cy="4197852"/>
          </a:xfrm>
          <a:prstGeom prst="rect">
            <a:avLst/>
          </a:prstGeom>
        </p:spPr>
        <p:txBody>
          <a:bodyPr vert="vert270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2100" dirty="0"/>
              <a:t>Erreichbarkeit von Krankenhäusern mit Basisversorgung [min]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26875" y="2241181"/>
            <a:ext cx="276999" cy="155106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de-DE" sz="600" dirty="0"/>
              <a:t>https://krankenhausatlas.statistikportal.de/</a:t>
            </a:r>
          </a:p>
        </p:txBody>
      </p:sp>
      <p:sp>
        <p:nvSpPr>
          <p:cNvPr id="8" name="Rechteck 7"/>
          <p:cNvSpPr/>
          <p:nvPr/>
        </p:nvSpPr>
        <p:spPr>
          <a:xfrm>
            <a:off x="2281335" y="3738427"/>
            <a:ext cx="335902" cy="1562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/>
          </a:p>
        </p:txBody>
      </p:sp>
      <p:sp>
        <p:nvSpPr>
          <p:cNvPr id="9" name="Rechteck 8"/>
          <p:cNvSpPr/>
          <p:nvPr/>
        </p:nvSpPr>
        <p:spPr>
          <a:xfrm>
            <a:off x="5920425" y="3738426"/>
            <a:ext cx="447718" cy="1562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/>
          </a:p>
        </p:txBody>
      </p:sp>
      <p:sp>
        <p:nvSpPr>
          <p:cNvPr id="2" name="Rechteck 1"/>
          <p:cNvSpPr/>
          <p:nvPr/>
        </p:nvSpPr>
        <p:spPr>
          <a:xfrm>
            <a:off x="1582046" y="624292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>
                <a:effectLst/>
              </a:rPr>
              <a:t>https://krankenhausatlas.statistikportal.de/_diagramme.html</a:t>
            </a:r>
          </a:p>
        </p:txBody>
      </p:sp>
    </p:spTree>
    <p:extLst>
      <p:ext uri="{BB962C8B-B14F-4D97-AF65-F5344CB8AC3E}">
        <p14:creationId xmlns:p14="http://schemas.microsoft.com/office/powerpoint/2010/main" val="1646910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46448" cy="6583362"/>
          </a:xfrm>
        </p:spPr>
        <p:txBody>
          <a:bodyPr vert="vert">
            <a:normAutofit/>
          </a:bodyPr>
          <a:lstStyle/>
          <a:p>
            <a:r>
              <a:rPr lang="de-DE" dirty="0" smtClean="0"/>
              <a:t>Zugänglichkeit Deutschland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27316" t="14709" r="12298" b="3808"/>
          <a:stretch/>
        </p:blipFill>
        <p:spPr bwMode="auto">
          <a:xfrm>
            <a:off x="1043608" y="52530"/>
            <a:ext cx="8100392" cy="6831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580112" y="6171855"/>
            <a:ext cx="3240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Quelle: BBSR-Bericht Kompakt, 11/2011</a:t>
            </a:r>
            <a:endParaRPr lang="de-DE" sz="8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E610D-C589-4257-BD92-182DE92238F9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78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DE" smtClean="0"/>
              <a:t>1.3.3.3.1 Landeskrankenhausplanung</a:t>
            </a:r>
          </a:p>
        </p:txBody>
      </p:sp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2971800" y="3460750"/>
          <a:ext cx="3505200" cy="314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9" r:id="rId3" imgW="3781044" imgH="3354324" progId="Word.Picture.8">
                  <p:embed/>
                </p:oleObj>
              </mc:Choice>
              <mc:Fallback>
                <p:oleObj r:id="rId3" imgW="3781044" imgH="3354324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460750"/>
                        <a:ext cx="3505200" cy="314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64" name="Rectangle 4"/>
          <p:cNvSpPr>
            <a:spLocks noChangeArrowheads="1"/>
          </p:cNvSpPr>
          <p:nvPr/>
        </p:nvSpPr>
        <p:spPr bwMode="auto">
          <a:xfrm>
            <a:off x="228600" y="20574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tabLst>
                <a:tab pos="0" algn="l"/>
              </a:tabLst>
              <a:defRPr/>
            </a:pPr>
            <a:r>
              <a:rPr lang="en-US" sz="3200" dirty="0" err="1">
                <a:effectLst/>
                <a:latin typeface="Tahoma" pitchFamily="34" charset="0"/>
                <a:cs typeface="Times New Roman" pitchFamily="18" charset="0"/>
              </a:rPr>
              <a:t>Ausgangslage</a:t>
            </a:r>
            <a:r>
              <a:rPr lang="en-US" sz="3200" dirty="0">
                <a:effectLst/>
                <a:latin typeface="Tahoma" pitchFamily="34" charset="0"/>
                <a:cs typeface="Times New Roman" pitchFamily="18" charset="0"/>
              </a:rPr>
              <a:t>: Ein Land </a:t>
            </a:r>
            <a:r>
              <a:rPr lang="en-US" sz="3200" dirty="0" err="1">
                <a:effectLst/>
                <a:latin typeface="Tahoma" pitchFamily="34" charset="0"/>
                <a:cs typeface="Times New Roman" pitchFamily="18" charset="0"/>
              </a:rPr>
              <a:t>mit</a:t>
            </a:r>
            <a:r>
              <a:rPr lang="en-US" sz="3200" dirty="0">
                <a:effectLst/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ahoma" pitchFamily="34" charset="0"/>
                <a:cs typeface="Times New Roman" pitchFamily="18" charset="0"/>
              </a:rPr>
              <a:t>homogener</a:t>
            </a:r>
            <a:r>
              <a:rPr lang="en-US" sz="3200" dirty="0">
                <a:effectLst/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ahoma" pitchFamily="34" charset="0"/>
                <a:cs typeface="Times New Roman" pitchFamily="18" charset="0"/>
              </a:rPr>
              <a:t>Fläche</a:t>
            </a:r>
            <a:r>
              <a:rPr lang="en-US" sz="3200" dirty="0">
                <a:effectLst/>
                <a:latin typeface="Tahoma" pitchFamily="34" charset="0"/>
                <a:cs typeface="Times New Roman" pitchFamily="18" charset="0"/>
              </a:rPr>
              <a:t> 			(= </a:t>
            </a:r>
            <a:r>
              <a:rPr lang="en-US" sz="3200" dirty="0" err="1">
                <a:effectLst/>
                <a:latin typeface="Tahoma" pitchFamily="34" charset="0"/>
                <a:cs typeface="Times New Roman" pitchFamily="18" charset="0"/>
              </a:rPr>
              <a:t>gleichmäßige</a:t>
            </a:r>
            <a:r>
              <a:rPr lang="en-US" sz="3200" dirty="0">
                <a:effectLst/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ahoma" pitchFamily="34" charset="0"/>
                <a:cs typeface="Times New Roman" pitchFamily="18" charset="0"/>
              </a:rPr>
              <a:t>Besiedlung</a:t>
            </a:r>
            <a:r>
              <a:rPr lang="en-US" sz="3200" dirty="0">
                <a:effectLst/>
                <a:latin typeface="Tahoma" pitchFamily="34" charset="0"/>
                <a:cs typeface="Times New Roman" pitchFamily="18" charset="0"/>
              </a:rPr>
              <a:t>)</a:t>
            </a:r>
            <a:endParaRPr lang="en-US" sz="3200" dirty="0">
              <a:effectLst/>
              <a:latin typeface="Tahoma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4E6EF-7CBB-420C-99B4-44D763EDD3C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0" name="Object 2"/>
          <p:cNvGraphicFramePr>
            <a:graphicFrameLocks noChangeAspect="1"/>
          </p:cNvGraphicFramePr>
          <p:nvPr/>
        </p:nvGraphicFramePr>
        <p:xfrm>
          <a:off x="1905000" y="2289175"/>
          <a:ext cx="4922838" cy="441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2" r:id="rId3" imgW="3781044" imgH="3354324" progId="Word.Picture.8">
                  <p:embed/>
                </p:oleObj>
              </mc:Choice>
              <mc:Fallback>
                <p:oleObj r:id="rId3" imgW="3781044" imgH="3354324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89175"/>
                        <a:ext cx="4922838" cy="441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DE" sz="3800" smtClean="0">
                <a:solidFill>
                  <a:schemeClr val="tx1"/>
                </a:solidFill>
                <a:cs typeface="Times New Roman" pitchFamily="18" charset="0"/>
              </a:rPr>
              <a:t>Grundversorgung: 16 Krankenhäuser können die Grundversorgung sicherstellen. Standort?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4E6EF-7CBB-420C-99B4-44D763EDD3C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800" smtClean="0">
                <a:cs typeface="Times New Roman" pitchFamily="18" charset="0"/>
              </a:rPr>
              <a:t>Einzugsbereiche: Distanzminimierung</a:t>
            </a:r>
            <a:r>
              <a:rPr lang="de-DE" sz="3800" smtClean="0"/>
              <a:t> </a:t>
            </a:r>
          </a:p>
        </p:txBody>
      </p:sp>
      <p:graphicFrame>
        <p:nvGraphicFramePr>
          <p:cNvPr id="100355" name="Object 3"/>
          <p:cNvGraphicFramePr>
            <a:graphicFrameLocks noChangeAspect="1"/>
          </p:cNvGraphicFramePr>
          <p:nvPr/>
        </p:nvGraphicFramePr>
        <p:xfrm>
          <a:off x="1981200" y="2085975"/>
          <a:ext cx="4953000" cy="44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06" r:id="rId3" imgW="3781044" imgH="3354324" progId="Word.Picture.8">
                  <p:embed/>
                </p:oleObj>
              </mc:Choice>
              <mc:Fallback>
                <p:oleObj r:id="rId3" imgW="3781044" imgH="3354324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085975"/>
                        <a:ext cx="4953000" cy="444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4E6EF-7CBB-420C-99B4-44D763EDD3C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554</Words>
  <Application>Microsoft Office PowerPoint</Application>
  <PresentationFormat>Bildschirmpräsentation (4:3)</PresentationFormat>
  <Paragraphs>138</Paragraphs>
  <Slides>31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31</vt:i4>
      </vt:variant>
    </vt:vector>
  </HeadingPairs>
  <TitlesOfParts>
    <vt:vector size="41" baseType="lpstr">
      <vt:lpstr>Arial</vt:lpstr>
      <vt:lpstr>Calibri</vt:lpstr>
      <vt:lpstr>Tahoma</vt:lpstr>
      <vt:lpstr>Times New Roman</vt:lpstr>
      <vt:lpstr>Wingdings</vt:lpstr>
      <vt:lpstr>Larissa</vt:lpstr>
      <vt:lpstr>Microsoft Word Picture</vt:lpstr>
      <vt:lpstr>Bild</vt:lpstr>
      <vt:lpstr>Formel</vt:lpstr>
      <vt:lpstr>Picture</vt:lpstr>
      <vt:lpstr>GESUNDHEITSMANAGEMENT I Teil 1-4   Prof. Dr. Steffen Fleßa Lst. für Allgemeine Betriebswirtschaftslehre und Gesundheitsmanagement Universität Greifswald </vt:lpstr>
      <vt:lpstr>Gliederung GM Teil 1-4</vt:lpstr>
      <vt:lpstr>Erreichbarkeit von Krankenhäusern mit Basisversorgung [min]</vt:lpstr>
      <vt:lpstr>PowerPoint-Präsentation</vt:lpstr>
      <vt:lpstr>PowerPoint-Präsentation</vt:lpstr>
      <vt:lpstr>Zugänglichkeit Deutschland</vt:lpstr>
      <vt:lpstr>1.3.3.3.1 Landeskrankenhausplanung</vt:lpstr>
      <vt:lpstr>Grundversorgung: 16 Krankenhäuser können die Grundversorgung sicherstellen. Standort?</vt:lpstr>
      <vt:lpstr>Einzugsbereiche: Distanzminimierung </vt:lpstr>
      <vt:lpstr>Endergebnis </vt:lpstr>
      <vt:lpstr>Beispiel MV</vt:lpstr>
      <vt:lpstr>Krankheiten mit geringer Prävalenz </vt:lpstr>
      <vt:lpstr>PowerPoint-Präsentation</vt:lpstr>
      <vt:lpstr>Christaller-Wabe: zwei Ebenen</vt:lpstr>
      <vt:lpstr>Krankenhausplanung und  Raumplanung </vt:lpstr>
      <vt:lpstr>Krankenhausplanung und  Raumplanung </vt:lpstr>
      <vt:lpstr>Krankenhausplanung und  Raumplanung </vt:lpstr>
      <vt:lpstr>1.3.3.3.2 Veränderung von Einzugsgebieten</vt:lpstr>
      <vt:lpstr>Distanzreibungseffekt</vt:lpstr>
      <vt:lpstr>Patientenzahl der  UMG (2022) pro 1000 Einwohner je Amt</vt:lpstr>
      <vt:lpstr>Ausgangslage</vt:lpstr>
      <vt:lpstr>Problem: unterschiedliche Distanzreibung</vt:lpstr>
      <vt:lpstr>Neuer Anbieter</vt:lpstr>
      <vt:lpstr>Höhere Attraktivität des Nachbarn</vt:lpstr>
      <vt:lpstr>Höhere Mobilität</vt:lpstr>
      <vt:lpstr>Verbesserte Zugänglichkeit des Nachbarn</vt:lpstr>
      <vt:lpstr>Fallstudie: Auflösung eines Landkreises führt zu 4 Krankenhäusern!</vt:lpstr>
      <vt:lpstr>Beispiel: Krankenhäuser in Bayern</vt:lpstr>
      <vt:lpstr>PowerPoint-Präsentation</vt:lpstr>
      <vt:lpstr>Gebietsreform 1971/72</vt:lpstr>
      <vt:lpstr>Gliederung GM Teil 1-4</vt:lpstr>
    </vt:vector>
  </TitlesOfParts>
  <Company>ATHOEG Klinikum HD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der Gesundheitsökonomik</dc:title>
  <dc:creator>SteffenF</dc:creator>
  <cp:lastModifiedBy>Steffen Flessa</cp:lastModifiedBy>
  <cp:revision>419</cp:revision>
  <cp:lastPrinted>2016-07-27T09:50:02Z</cp:lastPrinted>
  <dcterms:created xsi:type="dcterms:W3CDTF">2003-05-27T08:12:45Z</dcterms:created>
  <dcterms:modified xsi:type="dcterms:W3CDTF">2023-08-02T09:51:12Z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