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339" r:id="rId2"/>
    <p:sldId id="399" r:id="rId3"/>
    <p:sldId id="271" r:id="rId4"/>
    <p:sldId id="272" r:id="rId5"/>
    <p:sldId id="273" r:id="rId6"/>
    <p:sldId id="395" r:id="rId7"/>
    <p:sldId id="355" r:id="rId8"/>
    <p:sldId id="274" r:id="rId9"/>
    <p:sldId id="275" r:id="rId10"/>
    <p:sldId id="276" r:id="rId11"/>
    <p:sldId id="316" r:id="rId12"/>
    <p:sldId id="328" r:id="rId13"/>
    <p:sldId id="402" r:id="rId14"/>
    <p:sldId id="403" r:id="rId15"/>
    <p:sldId id="404" r:id="rId16"/>
    <p:sldId id="405" r:id="rId17"/>
    <p:sldId id="345" r:id="rId18"/>
    <p:sldId id="382" r:id="rId19"/>
    <p:sldId id="396" r:id="rId20"/>
    <p:sldId id="406" r:id="rId21"/>
    <p:sldId id="400" r:id="rId2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467388" initials="m" lastIdx="65" clrIdx="0">
    <p:extLst>
      <p:ext uri="{19B8F6BF-5375-455C-9EA6-DF929625EA0E}">
        <p15:presenceInfo xmlns:p15="http://schemas.microsoft.com/office/powerpoint/2012/main" userId="S-1-5-21-657725530-4063554323-3344754233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366"/>
    <a:srgbClr val="9999FE"/>
    <a:srgbClr val="FFFFCC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800" autoAdjust="0"/>
    <p:restoredTop sz="95250" autoAdjust="0"/>
  </p:normalViewPr>
  <p:slideViewPr>
    <p:cSldViewPr>
      <p:cViewPr varScale="1">
        <p:scale>
          <a:sx n="111" d="100"/>
          <a:sy n="111" d="100"/>
        </p:scale>
        <p:origin x="11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berl\Downloads\Geburten_und_Sterbefaelle_(Insgesamt)%20(1)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/>
              <a:t>Geborene</a:t>
            </a:r>
            <a:r>
              <a:rPr lang="de-DE" b="1" baseline="0"/>
              <a:t> und Gestorbene</a:t>
            </a:r>
            <a:endParaRPr lang="de-DE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Daten!$B$11</c:f>
              <c:strCache>
                <c:ptCount val="1"/>
                <c:pt idx="0">
                  <c:v>Geburten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Daten!$A$12:$A$80</c:f>
              <c:numCache>
                <c:formatCode>General</c:formatCode>
                <c:ptCount val="69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</c:numCache>
            </c:numRef>
          </c:cat>
          <c:val>
            <c:numRef>
              <c:f>Daten!$B$12:$B$80</c:f>
              <c:numCache>
                <c:formatCode>General</c:formatCode>
                <c:ptCount val="69"/>
                <c:pt idx="0">
                  <c:v>1116701</c:v>
                </c:pt>
                <c:pt idx="1">
                  <c:v>1106380</c:v>
                </c:pt>
                <c:pt idx="2">
                  <c:v>1105084</c:v>
                </c:pt>
                <c:pt idx="3">
                  <c:v>1095029</c:v>
                </c:pt>
                <c:pt idx="4">
                  <c:v>1109743</c:v>
                </c:pt>
                <c:pt idx="5">
                  <c:v>1113408</c:v>
                </c:pt>
                <c:pt idx="6">
                  <c:v>1137169</c:v>
                </c:pt>
                <c:pt idx="7">
                  <c:v>1165555</c:v>
                </c:pt>
                <c:pt idx="8">
                  <c:v>1175870</c:v>
                </c:pt>
                <c:pt idx="9">
                  <c:v>1243922</c:v>
                </c:pt>
                <c:pt idx="10">
                  <c:v>1261614</c:v>
                </c:pt>
                <c:pt idx="11">
                  <c:v>1313505</c:v>
                </c:pt>
                <c:pt idx="12">
                  <c:v>1316534</c:v>
                </c:pt>
                <c:pt idx="13">
                  <c:v>1355595</c:v>
                </c:pt>
                <c:pt idx="14">
                  <c:v>1357304</c:v>
                </c:pt>
                <c:pt idx="15">
                  <c:v>1325386</c:v>
                </c:pt>
                <c:pt idx="16">
                  <c:v>1318303</c:v>
                </c:pt>
                <c:pt idx="17">
                  <c:v>1272276</c:v>
                </c:pt>
                <c:pt idx="18">
                  <c:v>1214968</c:v>
                </c:pt>
                <c:pt idx="19">
                  <c:v>1142366</c:v>
                </c:pt>
                <c:pt idx="20">
                  <c:v>1047737</c:v>
                </c:pt>
                <c:pt idx="21">
                  <c:v>1013396</c:v>
                </c:pt>
                <c:pt idx="22">
                  <c:v>901657</c:v>
                </c:pt>
                <c:pt idx="23">
                  <c:v>815969</c:v>
                </c:pt>
                <c:pt idx="24">
                  <c:v>805500</c:v>
                </c:pt>
                <c:pt idx="25">
                  <c:v>782310</c:v>
                </c:pt>
                <c:pt idx="26">
                  <c:v>798334</c:v>
                </c:pt>
                <c:pt idx="27">
                  <c:v>805496</c:v>
                </c:pt>
                <c:pt idx="28">
                  <c:v>808619</c:v>
                </c:pt>
                <c:pt idx="29">
                  <c:v>817217</c:v>
                </c:pt>
                <c:pt idx="30">
                  <c:v>865789</c:v>
                </c:pt>
                <c:pt idx="31">
                  <c:v>862100</c:v>
                </c:pt>
                <c:pt idx="32">
                  <c:v>861275</c:v>
                </c:pt>
                <c:pt idx="33">
                  <c:v>827933</c:v>
                </c:pt>
                <c:pt idx="34">
                  <c:v>812292</c:v>
                </c:pt>
                <c:pt idx="35">
                  <c:v>813803</c:v>
                </c:pt>
                <c:pt idx="36">
                  <c:v>848232</c:v>
                </c:pt>
                <c:pt idx="37">
                  <c:v>867969</c:v>
                </c:pt>
                <c:pt idx="38">
                  <c:v>892993</c:v>
                </c:pt>
                <c:pt idx="39">
                  <c:v>880459</c:v>
                </c:pt>
                <c:pt idx="40">
                  <c:v>905675</c:v>
                </c:pt>
                <c:pt idx="41">
                  <c:v>830019</c:v>
                </c:pt>
                <c:pt idx="42">
                  <c:v>809114</c:v>
                </c:pt>
                <c:pt idx="43">
                  <c:v>798447</c:v>
                </c:pt>
                <c:pt idx="44">
                  <c:v>769603</c:v>
                </c:pt>
                <c:pt idx="45">
                  <c:v>765221</c:v>
                </c:pt>
                <c:pt idx="46">
                  <c:v>796013</c:v>
                </c:pt>
                <c:pt idx="47">
                  <c:v>812173</c:v>
                </c:pt>
                <c:pt idx="48">
                  <c:v>785034</c:v>
                </c:pt>
                <c:pt idx="49">
                  <c:v>770744</c:v>
                </c:pt>
                <c:pt idx="50">
                  <c:v>766999</c:v>
                </c:pt>
                <c:pt idx="51">
                  <c:v>734475</c:v>
                </c:pt>
                <c:pt idx="52">
                  <c:v>719250</c:v>
                </c:pt>
                <c:pt idx="53">
                  <c:v>706721</c:v>
                </c:pt>
                <c:pt idx="54">
                  <c:v>705622</c:v>
                </c:pt>
                <c:pt idx="55">
                  <c:v>685795</c:v>
                </c:pt>
                <c:pt idx="56">
                  <c:v>672724</c:v>
                </c:pt>
                <c:pt idx="57">
                  <c:v>684862</c:v>
                </c:pt>
                <c:pt idx="58">
                  <c:v>682514</c:v>
                </c:pt>
                <c:pt idx="59">
                  <c:v>665126</c:v>
                </c:pt>
                <c:pt idx="60">
                  <c:v>677947</c:v>
                </c:pt>
                <c:pt idx="61">
                  <c:v>662685</c:v>
                </c:pt>
                <c:pt idx="62">
                  <c:v>673544</c:v>
                </c:pt>
                <c:pt idx="63">
                  <c:v>682069</c:v>
                </c:pt>
                <c:pt idx="64">
                  <c:v>714927</c:v>
                </c:pt>
                <c:pt idx="65">
                  <c:v>737575</c:v>
                </c:pt>
                <c:pt idx="66">
                  <c:v>792141</c:v>
                </c:pt>
                <c:pt idx="67">
                  <c:v>784901</c:v>
                </c:pt>
                <c:pt idx="68">
                  <c:v>787523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34-45D4-A6B8-D15660FFA305}"/>
            </c:ext>
          </c:extLst>
        </c:ser>
        <c:ser>
          <c:idx val="1"/>
          <c:order val="1"/>
          <c:tx>
            <c:strRef>
              <c:f>Daten!$C$11</c:f>
              <c:strCache>
                <c:ptCount val="1"/>
                <c:pt idx="0">
                  <c:v>Sterbefälle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Daten!$A$12:$A$80</c:f>
              <c:numCache>
                <c:formatCode>General</c:formatCode>
                <c:ptCount val="69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</c:numCache>
            </c:numRef>
          </c:cat>
          <c:val>
            <c:numRef>
              <c:f>Daten!$C$12:$C$80</c:f>
              <c:numCache>
                <c:formatCode>General</c:formatCode>
                <c:ptCount val="69"/>
                <c:pt idx="0">
                  <c:v>748329</c:v>
                </c:pt>
                <c:pt idx="1">
                  <c:v>752697</c:v>
                </c:pt>
                <c:pt idx="2">
                  <c:v>767639</c:v>
                </c:pt>
                <c:pt idx="3">
                  <c:v>790654</c:v>
                </c:pt>
                <c:pt idx="4">
                  <c:v>775291</c:v>
                </c:pt>
                <c:pt idx="5">
                  <c:v>795938</c:v>
                </c:pt>
                <c:pt idx="6">
                  <c:v>812111</c:v>
                </c:pt>
                <c:pt idx="7">
                  <c:v>840195</c:v>
                </c:pt>
                <c:pt idx="8">
                  <c:v>818418</c:v>
                </c:pt>
                <c:pt idx="9">
                  <c:v>835402</c:v>
                </c:pt>
                <c:pt idx="10">
                  <c:v>876721</c:v>
                </c:pt>
                <c:pt idx="11">
                  <c:v>850300</c:v>
                </c:pt>
                <c:pt idx="12">
                  <c:v>878814</c:v>
                </c:pt>
                <c:pt idx="13">
                  <c:v>895070</c:v>
                </c:pt>
                <c:pt idx="14">
                  <c:v>870319</c:v>
                </c:pt>
                <c:pt idx="15">
                  <c:v>907882</c:v>
                </c:pt>
                <c:pt idx="16">
                  <c:v>911984</c:v>
                </c:pt>
                <c:pt idx="17">
                  <c:v>914417</c:v>
                </c:pt>
                <c:pt idx="18">
                  <c:v>976521</c:v>
                </c:pt>
                <c:pt idx="19">
                  <c:v>988092</c:v>
                </c:pt>
                <c:pt idx="20">
                  <c:v>975664</c:v>
                </c:pt>
                <c:pt idx="21">
                  <c:v>965623</c:v>
                </c:pt>
                <c:pt idx="22">
                  <c:v>965689</c:v>
                </c:pt>
                <c:pt idx="23">
                  <c:v>962988</c:v>
                </c:pt>
                <c:pt idx="24">
                  <c:v>956573</c:v>
                </c:pt>
                <c:pt idx="25">
                  <c:v>989649</c:v>
                </c:pt>
                <c:pt idx="26">
                  <c:v>966873</c:v>
                </c:pt>
                <c:pt idx="27">
                  <c:v>931155</c:v>
                </c:pt>
                <c:pt idx="28">
                  <c:v>955550</c:v>
                </c:pt>
                <c:pt idx="29">
                  <c:v>944474</c:v>
                </c:pt>
                <c:pt idx="30">
                  <c:v>952371</c:v>
                </c:pt>
                <c:pt idx="31">
                  <c:v>954436</c:v>
                </c:pt>
                <c:pt idx="32">
                  <c:v>943832</c:v>
                </c:pt>
                <c:pt idx="33">
                  <c:v>941032</c:v>
                </c:pt>
                <c:pt idx="34">
                  <c:v>917299</c:v>
                </c:pt>
                <c:pt idx="35">
                  <c:v>929649</c:v>
                </c:pt>
                <c:pt idx="36">
                  <c:v>925426</c:v>
                </c:pt>
                <c:pt idx="37">
                  <c:v>901291</c:v>
                </c:pt>
                <c:pt idx="38">
                  <c:v>900627</c:v>
                </c:pt>
                <c:pt idx="39">
                  <c:v>903441</c:v>
                </c:pt>
                <c:pt idx="40">
                  <c:v>921445</c:v>
                </c:pt>
                <c:pt idx="41">
                  <c:v>911245</c:v>
                </c:pt>
                <c:pt idx="42">
                  <c:v>885443</c:v>
                </c:pt>
                <c:pt idx="43">
                  <c:v>897270</c:v>
                </c:pt>
                <c:pt idx="44">
                  <c:v>884661</c:v>
                </c:pt>
                <c:pt idx="45">
                  <c:v>884588</c:v>
                </c:pt>
                <c:pt idx="46">
                  <c:v>882843</c:v>
                </c:pt>
                <c:pt idx="47">
                  <c:v>860389</c:v>
                </c:pt>
                <c:pt idx="48">
                  <c:v>852382</c:v>
                </c:pt>
                <c:pt idx="49">
                  <c:v>846330</c:v>
                </c:pt>
                <c:pt idx="50">
                  <c:v>838797</c:v>
                </c:pt>
                <c:pt idx="51">
                  <c:v>828541</c:v>
                </c:pt>
                <c:pt idx="52">
                  <c:v>841686</c:v>
                </c:pt>
                <c:pt idx="53">
                  <c:v>853946</c:v>
                </c:pt>
                <c:pt idx="54">
                  <c:v>818271</c:v>
                </c:pt>
                <c:pt idx="55">
                  <c:v>830227</c:v>
                </c:pt>
                <c:pt idx="56">
                  <c:v>821627</c:v>
                </c:pt>
                <c:pt idx="57">
                  <c:v>827155</c:v>
                </c:pt>
                <c:pt idx="58">
                  <c:v>844439</c:v>
                </c:pt>
                <c:pt idx="59">
                  <c:v>854544</c:v>
                </c:pt>
                <c:pt idx="60">
                  <c:v>858768</c:v>
                </c:pt>
                <c:pt idx="61">
                  <c:v>852328</c:v>
                </c:pt>
                <c:pt idx="62">
                  <c:v>869582</c:v>
                </c:pt>
                <c:pt idx="63">
                  <c:v>893825</c:v>
                </c:pt>
                <c:pt idx="64">
                  <c:v>868356</c:v>
                </c:pt>
                <c:pt idx="65">
                  <c:v>925200</c:v>
                </c:pt>
                <c:pt idx="66">
                  <c:v>910902</c:v>
                </c:pt>
                <c:pt idx="67">
                  <c:v>932272</c:v>
                </c:pt>
                <c:pt idx="68">
                  <c:v>954874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34-45D4-A6B8-D15660FFA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507536"/>
        <c:axId val="409504008"/>
      </c:lineChart>
      <c:catAx>
        <c:axId val="40950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9504008"/>
        <c:crosses val="autoZero"/>
        <c:auto val="1"/>
        <c:lblAlgn val="ctr"/>
        <c:lblOffset val="100"/>
        <c:noMultiLvlLbl val="0"/>
      </c:catAx>
      <c:valAx>
        <c:axId val="409504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950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0.14876</cdr:x>
      <cdr:y>0.11429</cdr:y>
    </cdr:from>
    <cdr:to>
      <cdr:x>0.43043</cdr:x>
      <cdr:y>0.18929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B76CC08C-D6BC-41FF-A9A9-0BBF0CF6B0A1}"/>
            </a:ext>
          </a:extLst>
        </cdr:cNvPr>
        <cdr:cNvSpPr txBox="1"/>
      </cdr:nvSpPr>
      <cdr:spPr>
        <a:xfrm xmlns:a="http://schemas.openxmlformats.org/drawingml/2006/main">
          <a:off x="1296144" y="576064"/>
          <a:ext cx="2454181" cy="378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200" b="1" dirty="0"/>
            <a:t>Geburtenüberschuss</a:t>
          </a:r>
        </a:p>
      </cdr:txBody>
    </cdr:sp>
  </cdr:relSizeAnchor>
  <cdr:relSizeAnchor xmlns:cdr="http://schemas.openxmlformats.org/drawingml/2006/chartDrawing">
    <cdr:from>
      <cdr:x>0.36364</cdr:x>
      <cdr:y>0.52857</cdr:y>
    </cdr:from>
    <cdr:to>
      <cdr:x>0.65697</cdr:x>
      <cdr:y>0.60635</cdr:y>
    </cdr:to>
    <cdr:sp macro="" textlink="">
      <cdr:nvSpPr>
        <cdr:cNvPr id="3" name="Textfeld 2">
          <a:extLst xmlns:a="http://schemas.openxmlformats.org/drawingml/2006/main">
            <a:ext uri="{FF2B5EF4-FFF2-40B4-BE49-F238E27FC236}">
              <a16:creationId xmlns:a16="http://schemas.microsoft.com/office/drawing/2014/main" id="{7110342A-18CF-4964-B97E-D56CC7DCEFCB}"/>
            </a:ext>
          </a:extLst>
        </cdr:cNvPr>
        <cdr:cNvSpPr txBox="1"/>
      </cdr:nvSpPr>
      <cdr:spPr>
        <a:xfrm xmlns:a="http://schemas.openxmlformats.org/drawingml/2006/main">
          <a:off x="3168352" y="2664296"/>
          <a:ext cx="2555775" cy="392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200" b="1" dirty="0"/>
            <a:t>Geburtendefizit</a:t>
          </a:r>
        </a:p>
      </cdr:txBody>
    </cdr:sp>
  </cdr:relSizeAnchor>
  <cdr:relSizeAnchor xmlns:cdr="http://schemas.openxmlformats.org/drawingml/2006/chartDrawing">
    <cdr:from>
      <cdr:x>0.42149</cdr:x>
      <cdr:y>0.44286</cdr:y>
    </cdr:from>
    <cdr:to>
      <cdr:x>0.42149</cdr:x>
      <cdr:y>0.52857</cdr:y>
    </cdr:to>
    <cdr:cxnSp macro="">
      <cdr:nvCxnSpPr>
        <cdr:cNvPr id="5" name="Gerader Verbinder 4">
          <a:extLst xmlns:a="http://schemas.openxmlformats.org/drawingml/2006/main">
            <a:ext uri="{FF2B5EF4-FFF2-40B4-BE49-F238E27FC236}">
              <a16:creationId xmlns:a16="http://schemas.microsoft.com/office/drawing/2014/main" id="{322B112D-B944-4E4F-83B9-80ED22C15B5B}"/>
            </a:ext>
          </a:extLst>
        </cdr:cNvPr>
        <cdr:cNvCxnSpPr/>
      </cdr:nvCxnSpPr>
      <cdr:spPr>
        <a:xfrm xmlns:a="http://schemas.openxmlformats.org/drawingml/2006/main" flipV="1">
          <a:off x="3672408" y="2232248"/>
          <a:ext cx="0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0.23967</cdr:x>
      <cdr:y>0.17143</cdr:y>
    </cdr:from>
    <cdr:to>
      <cdr:x>0.23967</cdr:x>
      <cdr:y>0.3</cdr:y>
    </cdr:to>
    <cdr:cxnSp macro="">
      <cdr:nvCxnSpPr>
        <cdr:cNvPr id="7" name="Gerader Verbinder 6">
          <a:extLst xmlns:a="http://schemas.openxmlformats.org/drawingml/2006/main">
            <a:ext uri="{FF2B5EF4-FFF2-40B4-BE49-F238E27FC236}">
              <a16:creationId xmlns:a16="http://schemas.microsoft.com/office/drawing/2014/main" id="{F8FAD6FB-E6B6-47E9-98CD-AAD064AEA65C}"/>
            </a:ext>
          </a:extLst>
        </cdr:cNvPr>
        <cdr:cNvCxnSpPr/>
      </cdr:nvCxnSpPr>
      <cdr:spPr>
        <a:xfrm xmlns:a="http://schemas.openxmlformats.org/drawingml/2006/main">
          <a:off x="2088232" y="864096"/>
          <a:ext cx="0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2C320A-02CD-4D77-8F96-7A8349CB0F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299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C320A-02CD-4D77-8F96-7A8349CB0F9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96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C320A-02CD-4D77-8F96-7A8349CB0F9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36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C320A-02CD-4D77-8F96-7A8349CB0F9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98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C320A-02CD-4D77-8F96-7A8349CB0F9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60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58BCB-CF39-4FCB-AA8E-D2C54D7D7E2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7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A836F-C232-4EE2-A745-8A03A00444E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82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F0D5-7DE6-4CB8-B8D6-9B2D9967384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475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2EC6-356D-4E6B-BA21-9710DC98EB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69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38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1A093-AC10-4757-9DFF-89E9F3BD263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2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63917-1B21-41C2-A381-C55022EF170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8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2654F-0C41-414D-A446-F636937E174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6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9E206-A25F-4244-B3FF-D9ED15E2FCD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71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916A3-13C1-48E9-BFE2-6FB3BDC2103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42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EC72B-6798-4402-8B39-D6DAF481304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92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37C35-F2D4-4921-ADDA-EB2A0E00FB8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37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10421A-85F7-48B9-96EF-B8F2735D9F8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73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/>
          <a:lstStyle/>
          <a:p>
            <a:pPr eaLnBrk="1" hangingPunct="1"/>
            <a:r>
              <a:rPr lang="de-DE" sz="4400" b="1" dirty="0">
                <a:cs typeface="Times New Roman" pitchFamily="18" charset="0"/>
              </a:rPr>
              <a:t>GESUNDHEITSMANAGEMENT I</a:t>
            </a:r>
            <a:br>
              <a:rPr lang="de-DE" sz="4400" b="1" dirty="0">
                <a:cs typeface="Times New Roman" pitchFamily="18" charset="0"/>
              </a:rPr>
            </a:br>
            <a:r>
              <a:rPr lang="de-DE" sz="4400" b="1" dirty="0">
                <a:cs typeface="Times New Roman" pitchFamily="18" charset="0"/>
              </a:rPr>
              <a:t>Teil </a:t>
            </a:r>
            <a:r>
              <a:rPr lang="de-DE" sz="4400" b="1" dirty="0" smtClean="0">
                <a:cs typeface="Times New Roman" pitchFamily="18" charset="0"/>
              </a:rPr>
              <a:t>2a-2</a:t>
            </a:r>
            <a:r>
              <a:rPr lang="de-DE" sz="4400" b="1" dirty="0">
                <a:cs typeface="Times New Roman" pitchFamily="18" charset="0"/>
              </a:rPr>
              <a:t/>
            </a:r>
            <a:br>
              <a:rPr lang="de-DE" sz="4400" b="1" dirty="0">
                <a:cs typeface="Times New Roman" pitchFamily="18" charset="0"/>
              </a:rPr>
            </a:br>
            <a:r>
              <a:rPr lang="de-DE" sz="4400" b="1" dirty="0">
                <a:cs typeface="Times New Roman" pitchFamily="18" charset="0"/>
              </a:rPr>
              <a:t/>
            </a:r>
            <a:br>
              <a:rPr lang="de-DE" sz="4400" b="1" dirty="0">
                <a:cs typeface="Times New Roman" pitchFamily="18" charset="0"/>
              </a:rPr>
            </a:br>
            <a:r>
              <a:rPr lang="de-DE" b="1" dirty="0">
                <a:cs typeface="Times New Roman" pitchFamily="18" charset="0"/>
              </a:rPr>
              <a:t/>
            </a:r>
            <a:br>
              <a:rPr lang="de-DE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Prof. Dr. Steffen Fleßa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Lst. für Allgemeine Betriebswirtschaftslehre und Gesundheitsmanagement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Universität Greifswald</a:t>
            </a:r>
            <a:r>
              <a:rPr lang="de-DE" b="1" dirty="0">
                <a:cs typeface="Times New Roman" pitchFamily="18" charset="0"/>
              </a:rPr>
              <a:t/>
            </a:r>
            <a:br>
              <a:rPr lang="de-DE" b="1" dirty="0">
                <a:cs typeface="Times New Roman" pitchFamily="18" charset="0"/>
              </a:rPr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58BCB-CF39-4FCB-AA8E-D2C54D7D7E2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b="1" dirty="0" smtClean="0"/>
              <a:t>c) Müttersterblichkeit</a:t>
            </a:r>
            <a:endParaRPr lang="de-DE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707904" y="656238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 smtClean="0"/>
              <a:t>https</a:t>
            </a:r>
            <a:r>
              <a:rPr lang="en-GB" sz="800" dirty="0"/>
              <a:t>://gateway.euro.who.int/en/hfa-explorer/#DR6yT8OMAO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092280" y="4165093"/>
            <a:ext cx="1368152" cy="63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10847"/>
            <a:ext cx="9144000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980728"/>
            <a:ext cx="1368152" cy="63328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4" y="-110847"/>
            <a:ext cx="4968552" cy="6926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Müttersterblichkeit pro 100.000 Lebendgeburten</a:t>
            </a:r>
            <a:endParaRPr 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22600"/>
            <a:ext cx="8856984" cy="650875"/>
          </a:xfrm>
        </p:spPr>
        <p:txBody>
          <a:bodyPr>
            <a:noAutofit/>
          </a:bodyPr>
          <a:lstStyle/>
          <a:p>
            <a:pPr eaLnBrk="1" hangingPunct="1"/>
            <a:r>
              <a:rPr lang="de-DE" sz="3200" dirty="0"/>
              <a:t>d) Lebendgeburten </a:t>
            </a:r>
            <a:r>
              <a:rPr lang="de-DE" sz="3200" dirty="0"/>
              <a:t>und Sterbefälle in Deutschland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58BCB-CF39-4FCB-AA8E-D2C54D7D7E2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A1458B2-8BCA-44FB-8B69-E1E2E149C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682791"/>
              </p:ext>
            </p:extLst>
          </p:nvPr>
        </p:nvGraphicFramePr>
        <p:xfrm>
          <a:off x="251520" y="980728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4BA3FEAF-E065-4432-93F6-E4F206FD0EF1}"/>
              </a:ext>
            </a:extLst>
          </p:cNvPr>
          <p:cNvSpPr txBox="1"/>
          <p:nvPr/>
        </p:nvSpPr>
        <p:spPr>
          <a:xfrm>
            <a:off x="457200" y="6335290"/>
            <a:ext cx="7629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https://www.deutschlandinzahlen.de/no_cache/tab/deutschland/demografie/natuerliche-bevoelkerungsbewegungen/geburten-und-sterbefaelle-insgesamt?tx_diztables_pi1%5Bstart%5D=45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950F30C-484D-4F83-BE5C-985CD238A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/>
              <a:t>Die Zukunft ist bereits geboren!</a:t>
            </a:r>
            <a:endParaRPr lang="de-DE" altLang="de-DE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BDF9FB34-3C73-4B2E-A4D0-3DD5EAB53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6265863" cy="976313"/>
          </a:xfrm>
        </p:spPr>
        <p:txBody>
          <a:bodyPr/>
          <a:lstStyle/>
          <a:p>
            <a:r>
              <a:rPr lang="de-DE" altLang="de-DE" sz="4000"/>
              <a:t>Bevölkerungsentwicklung</a:t>
            </a:r>
          </a:p>
        </p:txBody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7CEEC857-A197-4563-9606-0B9CFB082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/>
          </a:p>
        </p:txBody>
      </p:sp>
      <p:sp>
        <p:nvSpPr>
          <p:cNvPr id="506884" name="Rectangle 4">
            <a:extLst>
              <a:ext uri="{FF2B5EF4-FFF2-40B4-BE49-F238E27FC236}">
                <a16:creationId xmlns:a16="http://schemas.microsoft.com/office/drawing/2014/main" id="{925A9A88-3838-4F91-AE1C-F3EA01971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763688" y="6632159"/>
            <a:ext cx="70567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https://www.destatis.de/DE/Themen/Querschnitt/Demografischer-Wandel/textbaustein-taser-blau-bevoelkerungszahl.html?nn=238640</a:t>
            </a:r>
          </a:p>
        </p:txBody>
      </p:sp>
    </p:spTree>
    <p:extLst>
      <p:ext uri="{BB962C8B-B14F-4D97-AF65-F5344CB8AC3E}">
        <p14:creationId xmlns:p14="http://schemas.microsoft.com/office/powerpoint/2010/main" val="29915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Bevölkerungsentwicklung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16994"/>
            <a:ext cx="8316416" cy="5327704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hteck 6"/>
          <p:cNvSpPr/>
          <p:nvPr/>
        </p:nvSpPr>
        <p:spPr>
          <a:xfrm rot="16200000">
            <a:off x="-1722820" y="378994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https://www.bib.bund.de/DE/Presse/Mitteilungen/2021/2021-11-23-Bevoelkerung-in-Deutschland-hat-sich-in-den-vergangenen-beiden-Jahrhunderten-vervierfacht.html</a:t>
            </a:r>
          </a:p>
        </p:txBody>
      </p:sp>
      <p:sp>
        <p:nvSpPr>
          <p:cNvPr id="8" name="Abgerundete rechteckige Legende 7"/>
          <p:cNvSpPr/>
          <p:nvPr/>
        </p:nvSpPr>
        <p:spPr>
          <a:xfrm>
            <a:off x="6804248" y="292100"/>
            <a:ext cx="2088232" cy="1696740"/>
          </a:xfrm>
          <a:prstGeom prst="wedgeRoundRectCallout">
            <a:avLst>
              <a:gd name="adj1" fmla="val 32800"/>
              <a:gd name="adj2" fmla="val 98901"/>
              <a:gd name="adj3" fmla="val 16667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Migration! Aber: primär in industrielle Ballungszentren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87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713" y="0"/>
            <a:ext cx="3168327" cy="1988840"/>
          </a:xfrm>
        </p:spPr>
        <p:txBody>
          <a:bodyPr/>
          <a:lstStyle/>
          <a:p>
            <a:r>
              <a:rPr lang="de-DE" sz="4000" smtClean="0"/>
              <a:t>Ausländische Bevölkerung 2020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4259396" cy="2100064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Migration erhöht die Bevölkerung der Städte in wirtschaftlich starken Regionen, aber nicht in Gemeinden der ländlichen Regionen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36467" t="19444" r="35416" b="7663"/>
          <a:stretch/>
        </p:blipFill>
        <p:spPr bwMode="auto">
          <a:xfrm>
            <a:off x="4932040" y="0"/>
            <a:ext cx="4211960" cy="6823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 rot="16200000">
            <a:off x="2538318" y="308699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https://www.bib.bund.de/DE/Fakten/Fakt/B84-Auslaendische-Bevoelkerung-Kreise.html</a:t>
            </a:r>
          </a:p>
        </p:txBody>
      </p:sp>
    </p:spTree>
    <p:extLst>
      <p:ext uri="{BB962C8B-B14F-4D97-AF65-F5344CB8AC3E}">
        <p14:creationId xmlns:p14="http://schemas.microsoft.com/office/powerpoint/2010/main" val="24920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1980654" y="3479242"/>
            <a:ext cx="5373216" cy="1384300"/>
          </a:xfrm>
        </p:spPr>
        <p:txBody>
          <a:bodyPr/>
          <a:lstStyle/>
          <a:p>
            <a:r>
              <a:rPr lang="de-DE" sz="4000" dirty="0" smtClean="0"/>
              <a:t>Ungleiche Demografie</a:t>
            </a:r>
            <a:endParaRPr lang="de-DE" sz="40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60" y="0"/>
            <a:ext cx="7849040" cy="6858000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4427984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https://www.demografie-portal.de/DE/Fakten/Bilder/gross/bevoelkerungsentwicklung-regional-aktuell.png;jsessionid=9DCCC760DDC76C4178BF36EBD496EEB1.intranet661?__blob=publicationFile&amp;v=5</a:t>
            </a:r>
          </a:p>
        </p:txBody>
      </p:sp>
    </p:spTree>
    <p:extLst>
      <p:ext uri="{BB962C8B-B14F-4D97-AF65-F5344CB8AC3E}">
        <p14:creationId xmlns:p14="http://schemas.microsoft.com/office/powerpoint/2010/main" val="35472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992888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800" b="1" dirty="0" smtClean="0"/>
              <a:t>e) Todesursachen </a:t>
            </a:r>
            <a:r>
              <a:rPr lang="de-DE" sz="2800" b="1" dirty="0"/>
              <a:t>nach Krankheitsarten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C1D4FD5-5889-44AC-9F27-08B1994DE74B}"/>
              </a:ext>
            </a:extLst>
          </p:cNvPr>
          <p:cNvSpPr txBox="1"/>
          <p:nvPr/>
        </p:nvSpPr>
        <p:spPr>
          <a:xfrm>
            <a:off x="617469" y="6475254"/>
            <a:ext cx="7920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https://www.destatis.de/DE/Themen/Gesellschaft-Umwelt/Gesundheit/Todesursachen/_inhalt.html#sprg229156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427984" y="645333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https://www.destatis.de/DE/Presse/Pressemitteilungen/2019/12/PD19_469_46241.html</a:t>
            </a:r>
          </a:p>
        </p:txBody>
      </p:sp>
    </p:spTree>
    <p:extLst>
      <p:ext uri="{BB962C8B-B14F-4D97-AF65-F5344CB8AC3E}">
        <p14:creationId xmlns:p14="http://schemas.microsoft.com/office/powerpoint/2010/main" val="15270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11760" y="6453336"/>
            <a:ext cx="57606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https://www.destatis.de/DE/Themen/Gesellschaft-Umwelt/Verkehrsunfaelle/_inhalt.html#sprg229230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0" y="548681"/>
            <a:ext cx="9237322" cy="6012378"/>
          </a:xfrm>
        </p:spPr>
      </p:pic>
    </p:spTree>
    <p:extLst>
      <p:ext uri="{BB962C8B-B14F-4D97-AF65-F5344CB8AC3E}">
        <p14:creationId xmlns:p14="http://schemas.microsoft.com/office/powerpoint/2010/main" val="15594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Kapitel 2: Gliederung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2 Struktur des Gesundheitswesens</a:t>
            </a:r>
          </a:p>
          <a:p>
            <a:pPr marL="990600" lvl="1" indent="-5334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2.1 Epidemiologische Grundlagen und </a:t>
            </a:r>
            <a:r>
              <a:rPr lang="de-DE" dirty="0" smtClean="0">
                <a:solidFill>
                  <a:srgbClr val="FF0000"/>
                </a:solidFill>
              </a:rPr>
              <a:t>Versorgungsstrukturen</a:t>
            </a:r>
          </a:p>
          <a:p>
            <a:pPr marL="1409700" lvl="2" indent="-609600">
              <a:buNone/>
            </a:pPr>
            <a:r>
              <a:rPr lang="de-DE" dirty="0"/>
              <a:t>2.1.1 Grundlegende Größen</a:t>
            </a:r>
          </a:p>
          <a:p>
            <a:pPr marL="1409700" lvl="2" indent="-609600">
              <a:buNone/>
            </a:pPr>
            <a:r>
              <a:rPr lang="de-DE" dirty="0"/>
              <a:t>2.2.2 Demographische Grundlagen </a:t>
            </a:r>
          </a:p>
          <a:p>
            <a:pPr marL="1409700" lvl="2" indent="-609600">
              <a:buNone/>
            </a:pPr>
            <a:r>
              <a:rPr lang="de-DE" dirty="0">
                <a:solidFill>
                  <a:srgbClr val="FF0000"/>
                </a:solidFill>
              </a:rPr>
              <a:t>2.2.3 Gesundheitsstatistiken</a:t>
            </a:r>
          </a:p>
          <a:p>
            <a:pPr marL="1409700" lvl="2" indent="-609600">
              <a:buNone/>
            </a:pPr>
            <a:r>
              <a:rPr lang="de-DE" dirty="0"/>
              <a:t>2.2.4 Versorgung</a:t>
            </a:r>
          </a:p>
          <a:p>
            <a:pPr marL="1409700" lvl="2" indent="-609600">
              <a:buNone/>
            </a:pPr>
            <a:r>
              <a:rPr lang="de-DE" dirty="0"/>
              <a:t>2.2.5 Korrelationen</a:t>
            </a:r>
          </a:p>
          <a:p>
            <a:pPr marL="990600" lvl="1" indent="-533400" eaLnBrk="1" hangingPunct="1">
              <a:buFontTx/>
              <a:buNone/>
            </a:pPr>
            <a:r>
              <a:rPr lang="de-DE" dirty="0" smtClean="0"/>
              <a:t>2.2 </a:t>
            </a:r>
            <a:r>
              <a:rPr lang="de-DE" dirty="0"/>
              <a:t>Struktur des deutschen Krankenhauswesens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/>
              <a:t>2.2.1 Einrichtungen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/>
              <a:t>2.2.2 Institutionen und Organisationen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/>
              <a:t>2.2.3 Entwicklungen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85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74638"/>
            <a:ext cx="7802033" cy="5851525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123728" y="6126163"/>
            <a:ext cx="6120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https://www.destatis.de/DE/Themen/Gesellschaft-Umwelt/Verkehrsunfaelle/_inhalt.html#sprg229230</a:t>
            </a:r>
          </a:p>
        </p:txBody>
      </p:sp>
    </p:spTree>
    <p:extLst>
      <p:ext uri="{BB962C8B-B14F-4D97-AF65-F5344CB8AC3E}">
        <p14:creationId xmlns:p14="http://schemas.microsoft.com/office/powerpoint/2010/main" val="30580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Kapitel 2: Gliederung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2 Struktur des Gesundheitswesens</a:t>
            </a:r>
          </a:p>
          <a:p>
            <a:pPr marL="990600" lvl="1" indent="-5334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2.1 Epidemiologische Grundlagen und </a:t>
            </a:r>
            <a:r>
              <a:rPr lang="de-DE" dirty="0" smtClean="0">
                <a:solidFill>
                  <a:srgbClr val="FF0000"/>
                </a:solidFill>
              </a:rPr>
              <a:t>Versorgungsstrukturen</a:t>
            </a:r>
          </a:p>
          <a:p>
            <a:pPr marL="1409700" lvl="2" indent="-609600">
              <a:buNone/>
            </a:pPr>
            <a:r>
              <a:rPr lang="de-DE" dirty="0"/>
              <a:t>2.1.1 Grundlegende Größen</a:t>
            </a:r>
          </a:p>
          <a:p>
            <a:pPr marL="1409700" lvl="2" indent="-609600">
              <a:buNone/>
            </a:pPr>
            <a:r>
              <a:rPr lang="de-DE" dirty="0"/>
              <a:t>2.2.2 Demographische Grundlagen </a:t>
            </a:r>
          </a:p>
          <a:p>
            <a:pPr marL="1409700" lvl="2" indent="-609600">
              <a:buNone/>
            </a:pPr>
            <a:r>
              <a:rPr lang="de-DE" dirty="0">
                <a:solidFill>
                  <a:srgbClr val="FF0000"/>
                </a:solidFill>
              </a:rPr>
              <a:t>2.2.3 Gesundheitsstatistiken</a:t>
            </a:r>
          </a:p>
          <a:p>
            <a:pPr marL="1409700" lvl="2" indent="-609600">
              <a:buNone/>
            </a:pPr>
            <a:r>
              <a:rPr lang="de-DE" dirty="0"/>
              <a:t>2.2.4 Versorgung</a:t>
            </a:r>
          </a:p>
          <a:p>
            <a:pPr marL="1409700" lvl="2" indent="-609600">
              <a:buNone/>
            </a:pPr>
            <a:r>
              <a:rPr lang="de-DE" dirty="0"/>
              <a:t>2.2.5 Korrelationen</a:t>
            </a:r>
          </a:p>
          <a:p>
            <a:pPr marL="990600" lvl="1" indent="-533400" eaLnBrk="1" hangingPunct="1">
              <a:buFontTx/>
              <a:buNone/>
            </a:pPr>
            <a:r>
              <a:rPr lang="de-DE" dirty="0" smtClean="0"/>
              <a:t>2.2 </a:t>
            </a:r>
            <a:r>
              <a:rPr lang="de-DE" dirty="0"/>
              <a:t>Struktur des deutschen Krankenhauswesens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/>
              <a:t>2.2.1 Einrichtungen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/>
              <a:t>2.2.2 Institutionen und Organisationen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/>
              <a:t>2.2.3 Entwicklungen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8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2800" b="1" dirty="0"/>
              <a:t>2.2.3 Gesundheitsstatistiken</a:t>
            </a:r>
            <a:br>
              <a:rPr lang="de-DE" sz="2800" b="1" dirty="0"/>
            </a:br>
            <a:r>
              <a:rPr lang="de-DE" sz="2800" b="1" dirty="0" smtClean="0"/>
              <a:t>a) Lebenserwartung</a:t>
            </a:r>
            <a:endParaRPr lang="de-DE" sz="28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596336" y="4221088"/>
            <a:ext cx="1368152" cy="63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EA7457-E146-4667-8F32-6A43E24A74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418356"/>
            <a:ext cx="8028384" cy="60212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5470248"/>
            <a:ext cx="1368152" cy="63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4A38D-7699-4571-BD35-84809F025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8" y="626378"/>
            <a:ext cx="7836363" cy="58772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552" y="5373216"/>
            <a:ext cx="1368152" cy="63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de-DE" dirty="0" smtClean="0"/>
              <a:t>Lebenserwartung (Deutschland)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47664" y="6309320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Quelle: https://www.bib.bund.de/DE/Fakten/Sterblichkeit/Lebenserwartung.html</a:t>
            </a:r>
          </a:p>
        </p:txBody>
      </p:sp>
      <p:pic>
        <p:nvPicPr>
          <p:cNvPr id="19458" name="Picture 2" descr="Liniendiagramm der Lebenserwartung bei Geburt und erreichbares Alter 65-Jähriger in Westdeutschland nach Geschlecht, Sterbetafel ab 1957/1958">
            <a:extLst>
              <a:ext uri="{FF2B5EF4-FFF2-40B4-BE49-F238E27FC236}">
                <a16:creationId xmlns:a16="http://schemas.microsoft.com/office/drawing/2014/main" id="{7CDFC75F-55B0-4917-B4BB-253D9FA2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8" y="1329992"/>
            <a:ext cx="4363524" cy="41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Liniendiagramm der Lebenserwartung bei Geburt und erreichbares Alter 65-Jähriger in Ostdeutschland nach Geschlecht, Sterbetafel ab 1958">
            <a:extLst>
              <a:ext uri="{FF2B5EF4-FFF2-40B4-BE49-F238E27FC236}">
                <a16:creationId xmlns:a16="http://schemas.microsoft.com/office/drawing/2014/main" id="{D7C0A10E-4F95-465B-961E-EB08987F5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29991"/>
            <a:ext cx="4765504" cy="41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-20538" y="1412776"/>
            <a:ext cx="136815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211960" y="1394900"/>
            <a:ext cx="136815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eschweifte Klammer rechts 4"/>
          <p:cNvSpPr/>
          <p:nvPr/>
        </p:nvSpPr>
        <p:spPr>
          <a:xfrm flipH="1" flipV="1">
            <a:off x="3923928" y="2348879"/>
            <a:ext cx="288032" cy="502185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843808" y="2420888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Gender Gap</a:t>
            </a:r>
            <a:r>
              <a:rPr lang="de-DE" sz="1400" dirty="0"/>
              <a:t>: </a:t>
            </a:r>
            <a:endParaRPr lang="de-DE" sz="1400" dirty="0" smtClean="0"/>
          </a:p>
          <a:p>
            <a:r>
              <a:rPr lang="de-DE" sz="1400" dirty="0" smtClean="0"/>
              <a:t>≈ 5 Jahre</a:t>
            </a:r>
            <a:endParaRPr lang="de-DE" sz="1400" dirty="0"/>
          </a:p>
        </p:txBody>
      </p:sp>
      <p:sp>
        <p:nvSpPr>
          <p:cNvPr id="11" name="Geschweifte Klammer rechts 10"/>
          <p:cNvSpPr/>
          <p:nvPr/>
        </p:nvSpPr>
        <p:spPr>
          <a:xfrm flipV="1">
            <a:off x="327290" y="2787250"/>
            <a:ext cx="360040" cy="785765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19209" y="2903537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Hohe Kinder-</a:t>
            </a:r>
          </a:p>
          <a:p>
            <a:r>
              <a:rPr lang="de-DE" sz="1400" dirty="0" err="1" smtClean="0"/>
              <a:t>sterblichkeit</a:t>
            </a:r>
            <a:endParaRPr lang="de-DE" sz="1400" dirty="0"/>
          </a:p>
        </p:txBody>
      </p:sp>
      <p:cxnSp>
        <p:nvCxnSpPr>
          <p:cNvPr id="13" name="Gerader Verbinder 12"/>
          <p:cNvCxnSpPr/>
          <p:nvPr/>
        </p:nvCxnSpPr>
        <p:spPr>
          <a:xfrm>
            <a:off x="4211960" y="2851064"/>
            <a:ext cx="4752528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eschweifte Klammer links 13"/>
          <p:cNvSpPr/>
          <p:nvPr/>
        </p:nvSpPr>
        <p:spPr>
          <a:xfrm>
            <a:off x="8748464" y="2851064"/>
            <a:ext cx="144016" cy="2178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r Verbinder 17"/>
          <p:cNvCxnSpPr/>
          <p:nvPr/>
        </p:nvCxnSpPr>
        <p:spPr>
          <a:xfrm>
            <a:off x="2519772" y="3501008"/>
            <a:ext cx="4572508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eschweifte Klammer links 18"/>
          <p:cNvSpPr/>
          <p:nvPr/>
        </p:nvSpPr>
        <p:spPr>
          <a:xfrm flipH="1">
            <a:off x="7088788" y="3501006"/>
            <a:ext cx="295016" cy="4320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842384" y="3462197"/>
            <a:ext cx="978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Ost-West </a:t>
            </a:r>
          </a:p>
          <a:p>
            <a:r>
              <a:rPr lang="de-DE" sz="1400" dirty="0" smtClean="0"/>
              <a:t>Differenz</a:t>
            </a:r>
            <a:endParaRPr lang="de-DE" sz="1400" dirty="0"/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7408160" y="3717030"/>
            <a:ext cx="404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20" idx="0"/>
          </p:cNvCxnSpPr>
          <p:nvPr/>
        </p:nvCxnSpPr>
        <p:spPr>
          <a:xfrm flipV="1">
            <a:off x="8331428" y="2960012"/>
            <a:ext cx="417036" cy="502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5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  <p:bldP spid="7" grpId="0"/>
      <p:bldP spid="11" grpId="0" animBg="1"/>
      <p:bldP spid="12" grpId="0"/>
      <p:bldP spid="14" grpId="0" animBg="1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pPr eaLnBrk="1" hangingPunct="1"/>
            <a:r>
              <a:rPr lang="de-DE" dirty="0"/>
              <a:t>Lebenserwartung nach Regionen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8C3464-CF2C-4FC2-B32E-DCC697A40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7" y="679695"/>
            <a:ext cx="4475077" cy="567665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A337987-27C6-4E32-8E26-D865E34BB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303" y="769720"/>
            <a:ext cx="4640469" cy="558663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F895BF9-46CC-425A-92EF-E11A92AA57B4}"/>
              </a:ext>
            </a:extLst>
          </p:cNvPr>
          <p:cNvSpPr txBox="1"/>
          <p:nvPr/>
        </p:nvSpPr>
        <p:spPr>
          <a:xfrm>
            <a:off x="251520" y="6261914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https://www-genesis.destatis.de/genesis/online?operation=ergebnistabelleKarte&amp;option=karte&amp;kartenTyp=0&amp;levelindex=2&amp;levelid=1591378417345&amp;downloadname=12621-0004#abreadcrumb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b="1" dirty="0" smtClean="0"/>
              <a:t>b) Säuglingssterblichkeit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962666" y="650603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https://gateway.euro.who.int/en/hfa-explorer/#DR6yT8OMAO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030"/>
            <a:ext cx="9144000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596336" y="4221088"/>
            <a:ext cx="1368152" cy="63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524328" y="2636912"/>
            <a:ext cx="1368152" cy="63328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1720" y="2583"/>
            <a:ext cx="4608512" cy="6926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Säuglingssterblichkeit pro 1000 Lebendgeburten</a:t>
            </a:r>
            <a:endParaRPr 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</Words>
  <Application>Microsoft Office PowerPoint</Application>
  <PresentationFormat>Bildschirmpräsentation (4:3)</PresentationFormat>
  <Paragraphs>87</Paragraphs>
  <Slides>21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Larissa</vt:lpstr>
      <vt:lpstr>GESUNDHEITSMANAGEMENT I Teil 2a-2   Prof. Dr. Steffen Fleßa Lst. für Allgemeine Betriebswirtschaftslehre und Gesundheitsmanagement Universität Greifswald </vt:lpstr>
      <vt:lpstr>Kapitel 2: Gliederung</vt:lpstr>
      <vt:lpstr>2.2.3 Gesundheitsstatistiken a) Lebenserwartung</vt:lpstr>
      <vt:lpstr>PowerPoint-Präsentation</vt:lpstr>
      <vt:lpstr>PowerPoint-Präsentation</vt:lpstr>
      <vt:lpstr>Lebenserwartung (Deutschland)</vt:lpstr>
      <vt:lpstr>Lebenserwartung nach Regionen</vt:lpstr>
      <vt:lpstr>b) Säuglingssterblichkeit </vt:lpstr>
      <vt:lpstr>PowerPoint-Präsentation</vt:lpstr>
      <vt:lpstr>c) Müttersterblichkeit</vt:lpstr>
      <vt:lpstr>PowerPoint-Präsentation</vt:lpstr>
      <vt:lpstr>d) Lebendgeburten und Sterbefälle in Deutschland</vt:lpstr>
      <vt:lpstr>Bevölkerungsentwicklung</vt:lpstr>
      <vt:lpstr>Bevölkerungsentwicklung</vt:lpstr>
      <vt:lpstr>Ausländische Bevölkerung 2020</vt:lpstr>
      <vt:lpstr>Ungleiche Demografie</vt:lpstr>
      <vt:lpstr>e) Todesursachen nach Krankheitsarten </vt:lpstr>
      <vt:lpstr>PowerPoint-Präsentation</vt:lpstr>
      <vt:lpstr>PowerPoint-Präsentation</vt:lpstr>
      <vt:lpstr>PowerPoint-Präsentation</vt:lpstr>
      <vt:lpstr>Kapitel 2: Gliederung</vt:lpstr>
    </vt:vector>
  </TitlesOfParts>
  <Company>Uni Heidelberg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Gesundheitsmanagement I Teil 2: Statistiken</dc:title>
  <dc:creator>SteffenF</dc:creator>
  <cp:lastModifiedBy>Steffen Flessa</cp:lastModifiedBy>
  <cp:revision>275</cp:revision>
  <cp:lastPrinted>2013-11-08T08:04:47Z</cp:lastPrinted>
  <dcterms:created xsi:type="dcterms:W3CDTF">2004-10-26T06:37:20Z</dcterms:created>
  <dcterms:modified xsi:type="dcterms:W3CDTF">2023-08-01T07:31:47Z</dcterms:modified>
</cp:coreProperties>
</file>