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5"/>
  </p:notesMasterIdLst>
  <p:sldIdLst>
    <p:sldId id="339" r:id="rId2"/>
    <p:sldId id="399" r:id="rId3"/>
    <p:sldId id="277" r:id="rId4"/>
    <p:sldId id="278" r:id="rId5"/>
    <p:sldId id="403" r:id="rId6"/>
    <p:sldId id="281" r:id="rId7"/>
    <p:sldId id="282" r:id="rId8"/>
    <p:sldId id="284" r:id="rId9"/>
    <p:sldId id="285" r:id="rId10"/>
    <p:sldId id="348" r:id="rId11"/>
    <p:sldId id="383" r:id="rId12"/>
    <p:sldId id="404" r:id="rId13"/>
    <p:sldId id="286" r:id="rId14"/>
    <p:sldId id="287" r:id="rId15"/>
    <p:sldId id="317" r:id="rId16"/>
    <p:sldId id="288" r:id="rId17"/>
    <p:sldId id="289" r:id="rId18"/>
    <p:sldId id="318" r:id="rId19"/>
    <p:sldId id="290" r:id="rId20"/>
    <p:sldId id="291" r:id="rId21"/>
    <p:sldId id="353" r:id="rId22"/>
    <p:sldId id="343" r:id="rId23"/>
    <p:sldId id="296" r:id="rId24"/>
    <p:sldId id="297" r:id="rId25"/>
    <p:sldId id="298" r:id="rId26"/>
    <p:sldId id="299" r:id="rId27"/>
    <p:sldId id="357" r:id="rId28"/>
    <p:sldId id="384" r:id="rId29"/>
    <p:sldId id="385" r:id="rId30"/>
    <p:sldId id="386" r:id="rId31"/>
    <p:sldId id="371" r:id="rId32"/>
    <p:sldId id="405" r:id="rId33"/>
    <p:sldId id="351" r:id="rId34"/>
    <p:sldId id="368" r:id="rId35"/>
    <p:sldId id="369" r:id="rId36"/>
    <p:sldId id="370" r:id="rId37"/>
    <p:sldId id="300" r:id="rId38"/>
    <p:sldId id="400" r:id="rId39"/>
    <p:sldId id="401" r:id="rId40"/>
    <p:sldId id="336" r:id="rId41"/>
    <p:sldId id="301" r:id="rId42"/>
    <p:sldId id="302" r:id="rId43"/>
    <p:sldId id="402" r:id="rId4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467388" initials="m" lastIdx="65" clrIdx="0">
    <p:extLst>
      <p:ext uri="{19B8F6BF-5375-455C-9EA6-DF929625EA0E}">
        <p15:presenceInfo xmlns:p15="http://schemas.microsoft.com/office/powerpoint/2012/main" userId="S-1-5-21-657725530-4063554323-3344754233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366"/>
    <a:srgbClr val="9999FE"/>
    <a:srgbClr val="FFFFCC"/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800" autoAdjust="0"/>
    <p:restoredTop sz="95250" autoAdjust="0"/>
  </p:normalViewPr>
  <p:slideViewPr>
    <p:cSldViewPr>
      <p:cViewPr varScale="1">
        <p:scale>
          <a:sx n="111" d="100"/>
          <a:sy n="111" d="100"/>
        </p:scale>
        <p:origin x="3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AAA_Tempor&#228;r\AAA_Warnemuende_Juni14\bring-back\fuer%20GM%20I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ocuments\AAA_Tempor&#228;r\AAA_Warnemuende_Juni14\bring-back\fuer%20GM%20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27995768773805"/>
          <c:y val="3.1830198956712283E-2"/>
          <c:w val="0.75221885088517959"/>
          <c:h val="0.79478243437392104"/>
        </c:manualLayout>
      </c:layout>
      <c:scatterChart>
        <c:scatterStyle val="lineMarker"/>
        <c:varyColors val="0"/>
        <c:ser>
          <c:idx val="0"/>
          <c:order val="2"/>
          <c:tx>
            <c:strRef>
              <c:f>Tabelle1!$D$6</c:f>
              <c:strCache>
                <c:ptCount val="1"/>
                <c:pt idx="0">
                  <c:v>Einwohner je Arzt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Tabelle1!$B$7:$B$37</c:f>
              <c:numCache>
                <c:formatCode>General</c:formatCode>
                <c:ptCount val="31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</c:numCache>
            </c:numRef>
          </c:xVal>
          <c:yVal>
            <c:numRef>
              <c:f>Tabelle1!$D$7:$D$37</c:f>
              <c:numCache>
                <c:formatCode>General</c:formatCode>
                <c:ptCount val="31"/>
                <c:pt idx="0">
                  <c:v>452</c:v>
                </c:pt>
                <c:pt idx="1">
                  <c:v>391</c:v>
                </c:pt>
                <c:pt idx="2">
                  <c:v>335</c:v>
                </c:pt>
                <c:pt idx="3">
                  <c:v>363</c:v>
                </c:pt>
                <c:pt idx="4">
                  <c:v>354</c:v>
                </c:pt>
                <c:pt idx="5">
                  <c:v>343</c:v>
                </c:pt>
                <c:pt idx="6">
                  <c:v>334</c:v>
                </c:pt>
                <c:pt idx="7">
                  <c:v>327</c:v>
                </c:pt>
                <c:pt idx="8">
                  <c:v>322</c:v>
                </c:pt>
                <c:pt idx="9">
                  <c:v>320</c:v>
                </c:pt>
                <c:pt idx="10">
                  <c:v>315</c:v>
                </c:pt>
                <c:pt idx="11">
                  <c:v>312</c:v>
                </c:pt>
                <c:pt idx="12">
                  <c:v>307</c:v>
                </c:pt>
                <c:pt idx="13">
                  <c:v>303</c:v>
                </c:pt>
                <c:pt idx="14">
                  <c:v>300</c:v>
                </c:pt>
                <c:pt idx="15">
                  <c:v>297</c:v>
                </c:pt>
                <c:pt idx="16">
                  <c:v>295</c:v>
                </c:pt>
                <c:pt idx="17">
                  <c:v>293</c:v>
                </c:pt>
                <c:pt idx="18">
                  <c:v>240</c:v>
                </c:pt>
                <c:pt idx="19">
                  <c:v>235</c:v>
                </c:pt>
                <c:pt idx="20">
                  <c:v>230</c:v>
                </c:pt>
                <c:pt idx="21">
                  <c:v>226</c:v>
                </c:pt>
                <c:pt idx="22">
                  <c:v>221</c:v>
                </c:pt>
                <c:pt idx="23">
                  <c:v>218</c:v>
                </c:pt>
                <c:pt idx="24">
                  <c:v>217</c:v>
                </c:pt>
                <c:pt idx="25">
                  <c:v>214</c:v>
                </c:pt>
                <c:pt idx="26">
                  <c:v>211</c:v>
                </c:pt>
                <c:pt idx="27">
                  <c:v>206</c:v>
                </c:pt>
                <c:pt idx="28">
                  <c:v>203</c:v>
                </c:pt>
                <c:pt idx="29">
                  <c:v>200</c:v>
                </c:pt>
                <c:pt idx="30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BFA-4ED2-874F-0F0A53663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6013192"/>
        <c:axId val="70601358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Tabelle1!$B$6</c15:sqref>
                        </c15:formulaRef>
                      </c:ext>
                    </c:extLst>
                    <c:strCache>
                      <c:ptCount val="1"/>
                      <c:pt idx="0">
                        <c:v>Jahr</c:v>
                      </c:pt>
                    </c:strCache>
                  </c:strRef>
                </c:tx>
                <c:spPr>
                  <a:ln w="76200">
                    <a:solidFill>
                      <a:srgbClr val="FF0000"/>
                    </a:solidFill>
                    <a:prstDash val="solid"/>
                  </a:ln>
                </c:spPr>
                <c:marker>
                  <c:symbol val="none"/>
                </c:marker>
                <c:yVal>
                  <c:numRef>
                    <c:extLst>
                      <c:ext uri="{02D57815-91ED-43cb-92C2-25804820EDAC}">
                        <c15:formulaRef>
                          <c15:sqref>Tabelle1!$B$7:$B$37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1980</c:v>
                      </c:pt>
                      <c:pt idx="1">
                        <c:v>1985</c:v>
                      </c:pt>
                      <c:pt idx="2">
                        <c:v>1990</c:v>
                      </c:pt>
                      <c:pt idx="3">
                        <c:v>1991</c:v>
                      </c:pt>
                      <c:pt idx="4">
                        <c:v>1992</c:v>
                      </c:pt>
                      <c:pt idx="5">
                        <c:v>1993</c:v>
                      </c:pt>
                      <c:pt idx="6">
                        <c:v>1994</c:v>
                      </c:pt>
                      <c:pt idx="7">
                        <c:v>1995</c:v>
                      </c:pt>
                      <c:pt idx="8">
                        <c:v>1996</c:v>
                      </c:pt>
                      <c:pt idx="9">
                        <c:v>1997</c:v>
                      </c:pt>
                      <c:pt idx="10">
                        <c:v>1998</c:v>
                      </c:pt>
                      <c:pt idx="11">
                        <c:v>1999</c:v>
                      </c:pt>
                      <c:pt idx="12">
                        <c:v>2000</c:v>
                      </c:pt>
                      <c:pt idx="13">
                        <c:v>2001</c:v>
                      </c:pt>
                      <c:pt idx="14">
                        <c:v>2002</c:v>
                      </c:pt>
                      <c:pt idx="15">
                        <c:v>2003</c:v>
                      </c:pt>
                      <c:pt idx="16">
                        <c:v>2004</c:v>
                      </c:pt>
                      <c:pt idx="17">
                        <c:v>2005</c:v>
                      </c:pt>
                      <c:pt idx="18">
                        <c:v>2010</c:v>
                      </c:pt>
                      <c:pt idx="19">
                        <c:v>2011</c:v>
                      </c:pt>
                      <c:pt idx="20">
                        <c:v>2012</c:v>
                      </c:pt>
                      <c:pt idx="21">
                        <c:v>2013</c:v>
                      </c:pt>
                      <c:pt idx="22">
                        <c:v>2014</c:v>
                      </c:pt>
                      <c:pt idx="23">
                        <c:v>2015</c:v>
                      </c:pt>
                      <c:pt idx="24">
                        <c:v>2016</c:v>
                      </c:pt>
                      <c:pt idx="25">
                        <c:v>2017</c:v>
                      </c:pt>
                      <c:pt idx="26">
                        <c:v>2018</c:v>
                      </c:pt>
                      <c:pt idx="27">
                        <c:v>2019</c:v>
                      </c:pt>
                      <c:pt idx="28">
                        <c:v>2020</c:v>
                      </c:pt>
                      <c:pt idx="29">
                        <c:v>2021</c:v>
                      </c:pt>
                      <c:pt idx="30">
                        <c:v>2022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0-0F17-4C94-BDE9-5371E5FCEB39}"/>
                  </c:ext>
                </c:extLst>
              </c15:ser>
            </c15:filteredScatterSeries>
          </c:ext>
        </c:extLst>
      </c:scatterChart>
      <c:scatterChart>
        <c:scatterStyle val="lineMarker"/>
        <c:varyColors val="0"/>
        <c:ser>
          <c:idx val="2"/>
          <c:order val="1"/>
          <c:tx>
            <c:strRef>
              <c:f>Tabelle1!$C$6</c:f>
              <c:strCache>
                <c:ptCount val="1"/>
                <c:pt idx="0">
                  <c:v>berufstätige Ärzte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Tabelle1!$B$7:$B$37</c:f>
              <c:numCache>
                <c:formatCode>General</c:formatCode>
                <c:ptCount val="31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</c:numCache>
            </c:numRef>
          </c:xVal>
          <c:yVal>
            <c:numRef>
              <c:f>Tabelle1!$C$7:$C$37</c:f>
              <c:numCache>
                <c:formatCode>#,##0</c:formatCode>
                <c:ptCount val="31"/>
                <c:pt idx="0">
                  <c:v>173325</c:v>
                </c:pt>
                <c:pt idx="1">
                  <c:v>198845</c:v>
                </c:pt>
                <c:pt idx="2">
                  <c:v>237750</c:v>
                </c:pt>
                <c:pt idx="3">
                  <c:v>221072</c:v>
                </c:pt>
                <c:pt idx="4">
                  <c:v>228573</c:v>
                </c:pt>
                <c:pt idx="5">
                  <c:v>237364</c:v>
                </c:pt>
                <c:pt idx="6">
                  <c:v>244230</c:v>
                </c:pt>
                <c:pt idx="7">
                  <c:v>250314</c:v>
                </c:pt>
                <c:pt idx="8">
                  <c:v>254901</c:v>
                </c:pt>
                <c:pt idx="9">
                  <c:v>256627</c:v>
                </c:pt>
                <c:pt idx="10">
                  <c:v>260461</c:v>
                </c:pt>
                <c:pt idx="11">
                  <c:v>263447</c:v>
                </c:pt>
                <c:pt idx="12">
                  <c:v>267965</c:v>
                </c:pt>
                <c:pt idx="13">
                  <c:v>272296</c:v>
                </c:pt>
                <c:pt idx="14">
                  <c:v>275167</c:v>
                </c:pt>
                <c:pt idx="15">
                  <c:v>277885</c:v>
                </c:pt>
                <c:pt idx="16">
                  <c:v>279722</c:v>
                </c:pt>
                <c:pt idx="17">
                  <c:v>281309</c:v>
                </c:pt>
                <c:pt idx="18">
                  <c:v>286768</c:v>
                </c:pt>
                <c:pt idx="19">
                  <c:v>294294</c:v>
                </c:pt>
                <c:pt idx="20">
                  <c:v>299888</c:v>
                </c:pt>
                <c:pt idx="21">
                  <c:v>357207</c:v>
                </c:pt>
                <c:pt idx="22" formatCode="General">
                  <c:v>365247</c:v>
                </c:pt>
                <c:pt idx="23" formatCode="General">
                  <c:v>371302</c:v>
                </c:pt>
                <c:pt idx="24" formatCode="General">
                  <c:v>378607</c:v>
                </c:pt>
                <c:pt idx="25" formatCode="General">
                  <c:v>385149</c:v>
                </c:pt>
                <c:pt idx="26" formatCode="General">
                  <c:v>392402</c:v>
                </c:pt>
                <c:pt idx="27" formatCode="General">
                  <c:v>402119</c:v>
                </c:pt>
                <c:pt idx="28" formatCode="General">
                  <c:v>409121</c:v>
                </c:pt>
                <c:pt idx="29" formatCode="General">
                  <c:v>416120</c:v>
                </c:pt>
                <c:pt idx="30" formatCode="General">
                  <c:v>421303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17-4C94-BDE9-5371E5FCE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397704"/>
        <c:axId val="200399672"/>
      </c:scatterChart>
      <c:valAx>
        <c:axId val="706013192"/>
        <c:scaling>
          <c:orientation val="minMax"/>
          <c:max val="2022"/>
          <c:min val="1980"/>
        </c:scaling>
        <c:delete val="0"/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600" b="0"/>
                  <a:t>Zeit [Jahre]</a:t>
                </a:r>
              </a:p>
            </c:rich>
          </c:tx>
          <c:layout>
            <c:manualLayout>
              <c:xMode val="edge"/>
              <c:yMode val="edge"/>
              <c:x val="0.45610494450050498"/>
              <c:y val="0.88726790450928394"/>
            </c:manualLayout>
          </c:layout>
          <c:overlay val="0"/>
          <c:spPr>
            <a:noFill/>
            <a:ln w="2386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9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706013584"/>
        <c:crosses val="autoZero"/>
        <c:crossBetween val="midCat"/>
        <c:majorUnit val="5"/>
      </c:valAx>
      <c:valAx>
        <c:axId val="706013584"/>
        <c:scaling>
          <c:orientation val="minMax"/>
        </c:scaling>
        <c:delete val="0"/>
        <c:axPos val="r"/>
        <c:majorGridlines>
          <c:spPr>
            <a:ln w="2982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600" b="0"/>
                  <a:t>Berufstätige Ärzte</a:t>
                </a:r>
              </a:p>
            </c:rich>
          </c:tx>
          <c:layout>
            <c:manualLayout>
              <c:xMode val="edge"/>
              <c:yMode val="edge"/>
              <c:x val="1.1099899091826401E-2"/>
              <c:y val="0.29973474801061001"/>
            </c:manualLayout>
          </c:layout>
          <c:overlay val="0"/>
          <c:spPr>
            <a:noFill/>
            <a:ln w="2386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9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706013192"/>
        <c:crosses val="max"/>
        <c:crossBetween val="midCat"/>
      </c:valAx>
      <c:valAx>
        <c:axId val="2003996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de-DE" sz="1600" dirty="0" smtClean="0"/>
                  <a:t>Einwohner</a:t>
                </a:r>
                <a:r>
                  <a:rPr lang="de-DE" sz="1600" baseline="0" dirty="0" smtClean="0"/>
                  <a:t> pro Arzt</a:t>
                </a:r>
                <a:endParaRPr lang="de-DE" sz="1600" dirty="0"/>
              </a:p>
            </c:rich>
          </c:tx>
          <c:layout>
            <c:manualLayout>
              <c:xMode val="edge"/>
              <c:yMode val="edge"/>
              <c:x val="0.95345741672601181"/>
              <c:y val="0.3135146381169132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200397704"/>
        <c:crossBetween val="midCat"/>
      </c:valAx>
      <c:valAx>
        <c:axId val="200397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399672"/>
        <c:crossBetween val="midCat"/>
      </c:valAx>
    </c:plotArea>
    <c:legend>
      <c:legendPos val="b"/>
      <c:layout>
        <c:manualLayout>
          <c:xMode val="edge"/>
          <c:yMode val="edge"/>
          <c:x val="0.20738320256180229"/>
          <c:y val="0.95036867916262946"/>
          <c:w val="0.49168832349877889"/>
          <c:h val="4.2173270837468087E-2"/>
        </c:manualLayout>
      </c:layout>
      <c:overlay val="0"/>
      <c:spPr>
        <a:solidFill>
          <a:srgbClr val="FFFFFF"/>
        </a:solidFill>
        <a:ln w="2982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CC"/>
    </a:solidFill>
    <a:ln>
      <a:noFill/>
    </a:ln>
  </c:spPr>
  <c:txPr>
    <a:bodyPr/>
    <a:lstStyle/>
    <a:p>
      <a:pPr>
        <a:defRPr sz="96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Data!$C$1</c:f>
              <c:strCache>
                <c:ptCount val="1"/>
                <c:pt idx="0">
                  <c:v>Life expectancy at birth (both)</c:v>
                </c:pt>
              </c:strCache>
            </c:strRef>
          </c:tx>
          <c:spPr>
            <a:ln w="28575">
              <a:noFill/>
            </a:ln>
          </c:spPr>
          <c:xVal>
            <c:numRef>
              <c:f>Data!$B$2:$B$208</c:f>
              <c:numCache>
                <c:formatCode>General</c:formatCode>
                <c:ptCount val="207"/>
                <c:pt idx="0">
                  <c:v>51.456022056522187</c:v>
                </c:pt>
                <c:pt idx="1">
                  <c:v>190.462322550529</c:v>
                </c:pt>
                <c:pt idx="2">
                  <c:v>227.51085411510601</c:v>
                </c:pt>
                <c:pt idx="3">
                  <c:v>300.01780125714743</c:v>
                </c:pt>
                <c:pt idx="4">
                  <c:v>1342.87157947334</c:v>
                </c:pt>
                <c:pt idx="5">
                  <c:v>995.17706470456699</c:v>
                </c:pt>
                <c:pt idx="6">
                  <c:v>150.325494486997</c:v>
                </c:pt>
                <c:pt idx="7">
                  <c:v>681.00170016092204</c:v>
                </c:pt>
                <c:pt idx="8">
                  <c:v>6140.0380957430853</c:v>
                </c:pt>
                <c:pt idx="9">
                  <c:v>5407.4607008070698</c:v>
                </c:pt>
                <c:pt idx="10">
                  <c:v>398.243148039549</c:v>
                </c:pt>
                <c:pt idx="11">
                  <c:v>19.9976887345276</c:v>
                </c:pt>
                <c:pt idx="12">
                  <c:v>4710.6328965806697</c:v>
                </c:pt>
                <c:pt idx="13">
                  <c:v>33.066920074427998</c:v>
                </c:pt>
                <c:pt idx="14">
                  <c:v>37.773749371851402</c:v>
                </c:pt>
                <c:pt idx="15">
                  <c:v>25.993790695906799</c:v>
                </c:pt>
                <c:pt idx="16">
                  <c:v>515.52889546044605</c:v>
                </c:pt>
                <c:pt idx="17">
                  <c:v>894.78343637452997</c:v>
                </c:pt>
                <c:pt idx="18">
                  <c:v>1646.5652230616199</c:v>
                </c:pt>
                <c:pt idx="19">
                  <c:v>446.62543587507099</c:v>
                </c:pt>
                <c:pt idx="20">
                  <c:v>338.75276588526401</c:v>
                </c:pt>
                <c:pt idx="21">
                  <c:v>259.45812503857161</c:v>
                </c:pt>
                <c:pt idx="22">
                  <c:v>148.74193298102301</c:v>
                </c:pt>
                <c:pt idx="23">
                  <c:v>1056.47410203959</c:v>
                </c:pt>
                <c:pt idx="24">
                  <c:v>937.72618586258</c:v>
                </c:pt>
                <c:pt idx="25">
                  <c:v>939.31934928042097</c:v>
                </c:pt>
                <c:pt idx="26">
                  <c:v>90.487919313433181</c:v>
                </c:pt>
                <c:pt idx="27">
                  <c:v>384.11699163885902</c:v>
                </c:pt>
                <c:pt idx="28">
                  <c:v>17.771665247976699</c:v>
                </c:pt>
                <c:pt idx="29">
                  <c:v>5740.6994327437596</c:v>
                </c:pt>
                <c:pt idx="30">
                  <c:v>8979.9658987794046</c:v>
                </c:pt>
                <c:pt idx="31">
                  <c:v>1103.3555825302601</c:v>
                </c:pt>
                <c:pt idx="32">
                  <c:v>321.68608556217362</c:v>
                </c:pt>
                <c:pt idx="33">
                  <c:v>87.874350689603105</c:v>
                </c:pt>
                <c:pt idx="34">
                  <c:v>59.076018771587101</c:v>
                </c:pt>
                <c:pt idx="35">
                  <c:v>99.791668443151906</c:v>
                </c:pt>
                <c:pt idx="36">
                  <c:v>529.82322084363307</c:v>
                </c:pt>
                <c:pt idx="37">
                  <c:v>37.680141290392093</c:v>
                </c:pt>
                <c:pt idx="38">
                  <c:v>144.16912194096599</c:v>
                </c:pt>
                <c:pt idx="39">
                  <c:v>950.84114709296682</c:v>
                </c:pt>
                <c:pt idx="40">
                  <c:v>558.24880932946303</c:v>
                </c:pt>
                <c:pt idx="41">
                  <c:v>1949.0252587988</c:v>
                </c:pt>
                <c:pt idx="42">
                  <c:v>1431.7689428451999</c:v>
                </c:pt>
                <c:pt idx="43">
                  <c:v>4683.1795604046401</c:v>
                </c:pt>
                <c:pt idx="44">
                  <c:v>129.182580000477</c:v>
                </c:pt>
                <c:pt idx="45">
                  <c:v>6303.7342587470084</c:v>
                </c:pt>
                <c:pt idx="46">
                  <c:v>310.35710734289688</c:v>
                </c:pt>
                <c:pt idx="47">
                  <c:v>278.60826311254698</c:v>
                </c:pt>
                <c:pt idx="48">
                  <c:v>260.36089559766651</c:v>
                </c:pt>
                <c:pt idx="49">
                  <c:v>629.5658166007878</c:v>
                </c:pt>
                <c:pt idx="50">
                  <c:v>428.16744862403471</c:v>
                </c:pt>
                <c:pt idx="51">
                  <c:v>2268.3093390214699</c:v>
                </c:pt>
                <c:pt idx="52">
                  <c:v>361.17048125967398</c:v>
                </c:pt>
                <c:pt idx="53">
                  <c:v>151.62910991749999</c:v>
                </c:pt>
                <c:pt idx="54">
                  <c:v>3884.1675562463402</c:v>
                </c:pt>
                <c:pt idx="55">
                  <c:v>14.699475515684099</c:v>
                </c:pt>
                <c:pt idx="56">
                  <c:v>2807.6575451414901</c:v>
                </c:pt>
                <c:pt idx="57">
                  <c:v>1010.14789791416</c:v>
                </c:pt>
                <c:pt idx="58">
                  <c:v>17.566422604345579</c:v>
                </c:pt>
                <c:pt idx="59">
                  <c:v>3340.1291683304698</c:v>
                </c:pt>
                <c:pt idx="60">
                  <c:v>4231.9119143726302</c:v>
                </c:pt>
                <c:pt idx="61">
                  <c:v>176.95011223063</c:v>
                </c:pt>
                <c:pt idx="62">
                  <c:v>4689.9867658386374</c:v>
                </c:pt>
                <c:pt idx="63">
                  <c:v>404.648961895551</c:v>
                </c:pt>
                <c:pt idx="64">
                  <c:v>396.68841275363792</c:v>
                </c:pt>
                <c:pt idx="65">
                  <c:v>3647.46728892999</c:v>
                </c:pt>
                <c:pt idx="66">
                  <c:v>333.347546488837</c:v>
                </c:pt>
                <c:pt idx="67">
                  <c:v>83.044292036591301</c:v>
                </c:pt>
                <c:pt idx="68">
                  <c:v>32.011792100956697</c:v>
                </c:pt>
                <c:pt idx="69">
                  <c:v>25.6786904696832</c:v>
                </c:pt>
                <c:pt idx="70">
                  <c:v>29.7584761491444</c:v>
                </c:pt>
                <c:pt idx="71">
                  <c:v>1138.23784462292</c:v>
                </c:pt>
                <c:pt idx="72">
                  <c:v>2044.2860191432101</c:v>
                </c:pt>
                <c:pt idx="73">
                  <c:v>477.67237482268001</c:v>
                </c:pt>
                <c:pt idx="74">
                  <c:v>225.765821744085</c:v>
                </c:pt>
                <c:pt idx="76">
                  <c:v>235.10449961601901</c:v>
                </c:pt>
                <c:pt idx="77">
                  <c:v>4634.545870689758</c:v>
                </c:pt>
                <c:pt idx="78">
                  <c:v>195.07374779651499</c:v>
                </c:pt>
                <c:pt idx="79">
                  <c:v>48.450959777758023</c:v>
                </c:pt>
                <c:pt idx="80">
                  <c:v>908.31304565667097</c:v>
                </c:pt>
                <c:pt idx="81">
                  <c:v>52.5461818161643</c:v>
                </c:pt>
                <c:pt idx="82">
                  <c:v>986.78859982378901</c:v>
                </c:pt>
                <c:pt idx="83">
                  <c:v>107.746206318815</c:v>
                </c:pt>
                <c:pt idx="84">
                  <c:v>61.358928151520701</c:v>
                </c:pt>
                <c:pt idx="85">
                  <c:v>3708.49862859005</c:v>
                </c:pt>
                <c:pt idx="86">
                  <c:v>490.18102394396197</c:v>
                </c:pt>
                <c:pt idx="87">
                  <c:v>226.37401169311701</c:v>
                </c:pt>
                <c:pt idx="88">
                  <c:v>3872.1797646299701</c:v>
                </c:pt>
                <c:pt idx="89">
                  <c:v>2288.6272870049302</c:v>
                </c:pt>
                <c:pt idx="90">
                  <c:v>3032.48773125558</c:v>
                </c:pt>
                <c:pt idx="91">
                  <c:v>318.47724299583808</c:v>
                </c:pt>
                <c:pt idx="92">
                  <c:v>387.85495212452298</c:v>
                </c:pt>
                <c:pt idx="93">
                  <c:v>4751.60843367895</c:v>
                </c:pt>
                <c:pt idx="94">
                  <c:v>521.05451068839898</c:v>
                </c:pt>
                <c:pt idx="95">
                  <c:v>44.581908083191998</c:v>
                </c:pt>
                <c:pt idx="96">
                  <c:v>84.311691829119795</c:v>
                </c:pt>
                <c:pt idx="97">
                  <c:v>51.319690927075399</c:v>
                </c:pt>
                <c:pt idx="98">
                  <c:v>186.793725388978</c:v>
                </c:pt>
                <c:pt idx="99">
                  <c:v>1702.58155777769</c:v>
                </c:pt>
                <c:pt idx="100">
                  <c:v>1428.06248714358</c:v>
                </c:pt>
                <c:pt idx="101">
                  <c:v>40.223414245052801</c:v>
                </c:pt>
                <c:pt idx="102">
                  <c:v>674.68438305355096</c:v>
                </c:pt>
                <c:pt idx="103">
                  <c:v>65.471534783555782</c:v>
                </c:pt>
                <c:pt idx="104">
                  <c:v>578.44648276836301</c:v>
                </c:pt>
                <c:pt idx="105">
                  <c:v>555.96577480449287</c:v>
                </c:pt>
                <c:pt idx="106">
                  <c:v>31.30991243623701</c:v>
                </c:pt>
                <c:pt idx="107">
                  <c:v>88.631625382761698</c:v>
                </c:pt>
                <c:pt idx="108">
                  <c:v>86.499327333761016</c:v>
                </c:pt>
                <c:pt idx="109">
                  <c:v>229.9961422216175</c:v>
                </c:pt>
                <c:pt idx="110">
                  <c:v>137.82385426335401</c:v>
                </c:pt>
                <c:pt idx="111">
                  <c:v>859.17630344504596</c:v>
                </c:pt>
                <c:pt idx="112">
                  <c:v>7452.0863799790704</c:v>
                </c:pt>
                <c:pt idx="113">
                  <c:v>792.49829222602398</c:v>
                </c:pt>
                <c:pt idx="114">
                  <c:v>190.290005215653</c:v>
                </c:pt>
                <c:pt idx="115">
                  <c:v>238.905059451238</c:v>
                </c:pt>
                <c:pt idx="116">
                  <c:v>18.228031906195</c:v>
                </c:pt>
                <c:pt idx="117">
                  <c:v>557.99843564155196</c:v>
                </c:pt>
                <c:pt idx="118">
                  <c:v>399.53654267488412</c:v>
                </c:pt>
                <c:pt idx="119">
                  <c:v>618.26055464488195</c:v>
                </c:pt>
                <c:pt idx="120">
                  <c:v>262.40046012042899</c:v>
                </c:pt>
                <c:pt idx="121">
                  <c:v>327.27146698165888</c:v>
                </c:pt>
                <c:pt idx="122">
                  <c:v>42.141012575029798</c:v>
                </c:pt>
                <c:pt idx="123">
                  <c:v>1834.68328178865</c:v>
                </c:pt>
                <c:pt idx="124">
                  <c:v>19.792173144616001</c:v>
                </c:pt>
                <c:pt idx="125">
                  <c:v>269.2344510809163</c:v>
                </c:pt>
                <c:pt idx="126">
                  <c:v>493.13174041800602</c:v>
                </c:pt>
                <c:pt idx="127">
                  <c:v>231.943033351374</c:v>
                </c:pt>
                <c:pt idx="128">
                  <c:v>37.174532637264001</c:v>
                </c:pt>
                <c:pt idx="129">
                  <c:v>51.695153367273299</c:v>
                </c:pt>
                <c:pt idx="130">
                  <c:v>444.35913418821701</c:v>
                </c:pt>
                <c:pt idx="131">
                  <c:v>24.548533524858499</c:v>
                </c:pt>
                <c:pt idx="132">
                  <c:v>409.53327334946403</c:v>
                </c:pt>
                <c:pt idx="133">
                  <c:v>473.19101161194601</c:v>
                </c:pt>
                <c:pt idx="134">
                  <c:v>25.4719830560033</c:v>
                </c:pt>
                <c:pt idx="135">
                  <c:v>94.336414217721568</c:v>
                </c:pt>
                <c:pt idx="136">
                  <c:v>144.403382073779</c:v>
                </c:pt>
                <c:pt idx="137">
                  <c:v>5736.9753972055232</c:v>
                </c:pt>
                <c:pt idx="138">
                  <c:v>967.0679106295803</c:v>
                </c:pt>
                <c:pt idx="139">
                  <c:v>9055.3514442385695</c:v>
                </c:pt>
                <c:pt idx="140">
                  <c:v>35.852779480246262</c:v>
                </c:pt>
                <c:pt idx="141">
                  <c:v>3291.7477460476798</c:v>
                </c:pt>
                <c:pt idx="142">
                  <c:v>5382.1162770642404</c:v>
                </c:pt>
                <c:pt idx="143">
                  <c:v>4610.069415230897</c:v>
                </c:pt>
                <c:pt idx="144">
                  <c:v>690.13701951245787</c:v>
                </c:pt>
                <c:pt idx="145">
                  <c:v>275.82032693930171</c:v>
                </c:pt>
                <c:pt idx="146">
                  <c:v>39.389918537933703</c:v>
                </c:pt>
                <c:pt idx="147">
                  <c:v>723.250260370094</c:v>
                </c:pt>
                <c:pt idx="148">
                  <c:v>337.29211232896301</c:v>
                </c:pt>
                <c:pt idx="149">
                  <c:v>118.789319223834</c:v>
                </c:pt>
                <c:pt idx="150">
                  <c:v>113.642901789094</c:v>
                </c:pt>
                <c:pt idx="151">
                  <c:v>854.06266287459175</c:v>
                </c:pt>
                <c:pt idx="152">
                  <c:v>1904.78246314587</c:v>
                </c:pt>
                <c:pt idx="153">
                  <c:v>392.05733541577689</c:v>
                </c:pt>
                <c:pt idx="154">
                  <c:v>201.23454939572579</c:v>
                </c:pt>
                <c:pt idx="155">
                  <c:v>2028.81716748999</c:v>
                </c:pt>
                <c:pt idx="156">
                  <c:v>419.73100460043702</c:v>
                </c:pt>
                <c:pt idx="157">
                  <c:v>886.88443001014605</c:v>
                </c:pt>
                <c:pt idx="158">
                  <c:v>66.071702488188279</c:v>
                </c:pt>
                <c:pt idx="159">
                  <c:v>55.502435637998957</c:v>
                </c:pt>
                <c:pt idx="160">
                  <c:v>795.06705343955537</c:v>
                </c:pt>
                <c:pt idx="161">
                  <c:v>114.508984200269</c:v>
                </c:pt>
                <c:pt idx="162">
                  <c:v>51.2038868284763</c:v>
                </c:pt>
                <c:pt idx="163">
                  <c:v>2426.0651275909199</c:v>
                </c:pt>
                <c:pt idx="164">
                  <c:v>147.62055813691401</c:v>
                </c:pt>
                <c:pt idx="165">
                  <c:v>95.741975641405801</c:v>
                </c:pt>
                <c:pt idx="166">
                  <c:v>253.528440308699</c:v>
                </c:pt>
                <c:pt idx="167">
                  <c:v>561.14250319742769</c:v>
                </c:pt>
                <c:pt idx="168">
                  <c:v>95.373805768806449</c:v>
                </c:pt>
                <c:pt idx="169">
                  <c:v>27.403394891816799</c:v>
                </c:pt>
                <c:pt idx="170">
                  <c:v>96.238224087278795</c:v>
                </c:pt>
                <c:pt idx="171">
                  <c:v>338.3400519969187</c:v>
                </c:pt>
                <c:pt idx="172">
                  <c:v>109.232189090014</c:v>
                </c:pt>
                <c:pt idx="173">
                  <c:v>520.98037281559596</c:v>
                </c:pt>
                <c:pt idx="174">
                  <c:v>1325.81155338957</c:v>
                </c:pt>
                <c:pt idx="175">
                  <c:v>1941.9584594020801</c:v>
                </c:pt>
                <c:pt idx="176">
                  <c:v>5319.4270024324396</c:v>
                </c:pt>
                <c:pt idx="177">
                  <c:v>259.45706722299599</c:v>
                </c:pt>
                <c:pt idx="178">
                  <c:v>520.9828140290831</c:v>
                </c:pt>
                <c:pt idx="179">
                  <c:v>104.699364090163</c:v>
                </c:pt>
                <c:pt idx="180">
                  <c:v>24.844687233634591</c:v>
                </c:pt>
                <c:pt idx="181">
                  <c:v>40.802635661392387</c:v>
                </c:pt>
                <c:pt idx="182">
                  <c:v>215.100424935815</c:v>
                </c:pt>
                <c:pt idx="183">
                  <c:v>54.876736884006498</c:v>
                </c:pt>
                <c:pt idx="184">
                  <c:v>128.800424619377</c:v>
                </c:pt>
                <c:pt idx="185">
                  <c:v>49.768566609819601</c:v>
                </c:pt>
                <c:pt idx="186">
                  <c:v>237.85316795786301</c:v>
                </c:pt>
                <c:pt idx="187">
                  <c:v>971.72415322828397</c:v>
                </c:pt>
                <c:pt idx="188">
                  <c:v>296.91180273035701</c:v>
                </c:pt>
                <c:pt idx="189">
                  <c:v>664.63506871468996</c:v>
                </c:pt>
                <c:pt idx="190">
                  <c:v>41.335397174178603</c:v>
                </c:pt>
                <c:pt idx="191">
                  <c:v>43.613849014903103</c:v>
                </c:pt>
                <c:pt idx="192">
                  <c:v>292.84473992258887</c:v>
                </c:pt>
                <c:pt idx="193">
                  <c:v>446.4391460093284</c:v>
                </c:pt>
                <c:pt idx="194">
                  <c:v>1307.95564714387</c:v>
                </c:pt>
                <c:pt idx="195">
                  <c:v>8895.1157584366592</c:v>
                </c:pt>
                <c:pt idx="196">
                  <c:v>105.474331960876</c:v>
                </c:pt>
                <c:pt idx="197">
                  <c:v>339.99437857899841</c:v>
                </c:pt>
                <c:pt idx="198">
                  <c:v>593.19735114813</c:v>
                </c:pt>
                <c:pt idx="199">
                  <c:v>102.49854343598599</c:v>
                </c:pt>
                <c:pt idx="200">
                  <c:v>115.650635262572</c:v>
                </c:pt>
                <c:pt idx="201">
                  <c:v>1030.3831022282211</c:v>
                </c:pt>
                <c:pt idx="202">
                  <c:v>245.431456129439</c:v>
                </c:pt>
                <c:pt idx="203">
                  <c:v>70.995880546504154</c:v>
                </c:pt>
                <c:pt idx="204">
                  <c:v>644.62061768519538</c:v>
                </c:pt>
                <c:pt idx="205">
                  <c:v>15.1931799055962</c:v>
                </c:pt>
                <c:pt idx="206">
                  <c:v>96.105240160352977</c:v>
                </c:pt>
              </c:numCache>
            </c:numRef>
          </c:xVal>
          <c:yVal>
            <c:numRef>
              <c:f>Data!$C$2:$C$208</c:f>
              <c:numCache>
                <c:formatCode>General</c:formatCode>
                <c:ptCount val="207"/>
                <c:pt idx="0">
                  <c:v>60.509121951219377</c:v>
                </c:pt>
                <c:pt idx="1">
                  <c:v>51.464000000000013</c:v>
                </c:pt>
                <c:pt idx="2">
                  <c:v>77.350463414634149</c:v>
                </c:pt>
                <c:pt idx="3">
                  <c:v>69.949702431561747</c:v>
                </c:pt>
                <c:pt idx="4">
                  <c:v>76.957878048780302</c:v>
                </c:pt>
                <c:pt idx="5">
                  <c:v>76.012682926829072</c:v>
                </c:pt>
                <c:pt idx="6">
                  <c:v>74.437219512195199</c:v>
                </c:pt>
                <c:pt idx="7">
                  <c:v>75.665317073170542</c:v>
                </c:pt>
                <c:pt idx="8">
                  <c:v>82.095121951219525</c:v>
                </c:pt>
                <c:pt idx="9">
                  <c:v>80.936585365853674</c:v>
                </c:pt>
                <c:pt idx="10">
                  <c:v>70.624951219512212</c:v>
                </c:pt>
                <c:pt idx="11">
                  <c:v>53.628756097560981</c:v>
                </c:pt>
                <c:pt idx="12">
                  <c:v>80.385365853658143</c:v>
                </c:pt>
                <c:pt idx="13">
                  <c:v>59.119487804878062</c:v>
                </c:pt>
                <c:pt idx="14">
                  <c:v>55.862024390243903</c:v>
                </c:pt>
                <c:pt idx="15">
                  <c:v>70.294853658536596</c:v>
                </c:pt>
                <c:pt idx="16">
                  <c:v>74.314634146341476</c:v>
                </c:pt>
                <c:pt idx="17">
                  <c:v>76.536195121951209</c:v>
                </c:pt>
                <c:pt idx="18">
                  <c:v>74.914463414634199</c:v>
                </c:pt>
                <c:pt idx="19">
                  <c:v>76.121146341463216</c:v>
                </c:pt>
                <c:pt idx="20">
                  <c:v>72.063414634146355</c:v>
                </c:pt>
                <c:pt idx="21">
                  <c:v>73.699146341463376</c:v>
                </c:pt>
                <c:pt idx="22">
                  <c:v>66.926634146341485</c:v>
                </c:pt>
                <c:pt idx="23">
                  <c:v>73.617878048780284</c:v>
                </c:pt>
                <c:pt idx="24">
                  <c:v>75.132024390243899</c:v>
                </c:pt>
                <c:pt idx="25">
                  <c:v>78.373463414634045</c:v>
                </c:pt>
                <c:pt idx="26">
                  <c:v>67.889268292682729</c:v>
                </c:pt>
                <c:pt idx="27">
                  <c:v>46.990707317073173</c:v>
                </c:pt>
                <c:pt idx="28">
                  <c:v>49.475390243902453</c:v>
                </c:pt>
                <c:pt idx="29">
                  <c:v>81.238048780487645</c:v>
                </c:pt>
                <c:pt idx="30">
                  <c:v>82.697560975609761</c:v>
                </c:pt>
                <c:pt idx="31">
                  <c:v>79.572658536584896</c:v>
                </c:pt>
                <c:pt idx="32">
                  <c:v>75.199512195121756</c:v>
                </c:pt>
                <c:pt idx="33">
                  <c:v>50.401731707316941</c:v>
                </c:pt>
                <c:pt idx="34">
                  <c:v>54.58751219512196</c:v>
                </c:pt>
                <c:pt idx="35">
                  <c:v>58.296560975609758</c:v>
                </c:pt>
                <c:pt idx="36">
                  <c:v>73.777073170731512</c:v>
                </c:pt>
                <c:pt idx="37">
                  <c:v>60.644000000000013</c:v>
                </c:pt>
                <c:pt idx="38">
                  <c:v>74.543731707317093</c:v>
                </c:pt>
                <c:pt idx="39">
                  <c:v>79.705024390243921</c:v>
                </c:pt>
                <c:pt idx="40">
                  <c:v>79.067024390243915</c:v>
                </c:pt>
                <c:pt idx="41">
                  <c:v>79.637121951219527</c:v>
                </c:pt>
                <c:pt idx="42">
                  <c:v>78.075609756097549</c:v>
                </c:pt>
                <c:pt idx="43">
                  <c:v>80.892682926829025</c:v>
                </c:pt>
                <c:pt idx="44">
                  <c:v>61.303975609756087</c:v>
                </c:pt>
                <c:pt idx="45">
                  <c:v>80.051219512195132</c:v>
                </c:pt>
                <c:pt idx="46">
                  <c:v>73.23297560975611</c:v>
                </c:pt>
                <c:pt idx="47">
                  <c:v>70.882170731707276</c:v>
                </c:pt>
                <c:pt idx="48">
                  <c:v>73.822044136421169</c:v>
                </c:pt>
                <c:pt idx="49">
                  <c:v>74.732654439514846</c:v>
                </c:pt>
                <c:pt idx="50">
                  <c:v>72.273112625277506</c:v>
                </c:pt>
                <c:pt idx="51">
                  <c:v>76.698969388644812</c:v>
                </c:pt>
                <c:pt idx="52">
                  <c:v>76.192560975609751</c:v>
                </c:pt>
                <c:pt idx="53">
                  <c:v>70.907243902439035</c:v>
                </c:pt>
                <c:pt idx="54">
                  <c:v>81.614435340723048</c:v>
                </c:pt>
                <c:pt idx="55">
                  <c:v>62.234780487804883</c:v>
                </c:pt>
                <c:pt idx="56">
                  <c:v>82.378048780487461</c:v>
                </c:pt>
                <c:pt idx="57">
                  <c:v>76.426829268292707</c:v>
                </c:pt>
                <c:pt idx="58">
                  <c:v>62.965951219512199</c:v>
                </c:pt>
                <c:pt idx="59">
                  <c:v>80.544315950357699</c:v>
                </c:pt>
                <c:pt idx="60">
                  <c:v>80.626829268292695</c:v>
                </c:pt>
                <c:pt idx="61">
                  <c:v>69.744731707317101</c:v>
                </c:pt>
                <c:pt idx="62">
                  <c:v>82.565853658536582</c:v>
                </c:pt>
                <c:pt idx="63">
                  <c:v>68.850219512195139</c:v>
                </c:pt>
                <c:pt idx="64">
                  <c:v>63.073926829268302</c:v>
                </c:pt>
                <c:pt idx="65">
                  <c:v>81.5</c:v>
                </c:pt>
                <c:pt idx="66">
                  <c:v>73.94487804878051</c:v>
                </c:pt>
                <c:pt idx="67">
                  <c:v>60.947121951219337</c:v>
                </c:pt>
                <c:pt idx="68">
                  <c:v>55.844658536585371</c:v>
                </c:pt>
                <c:pt idx="69">
                  <c:v>58.607073170731709</c:v>
                </c:pt>
                <c:pt idx="70">
                  <c:v>54.03363414634147</c:v>
                </c:pt>
                <c:pt idx="71">
                  <c:v>52.612902439024403</c:v>
                </c:pt>
                <c:pt idx="72">
                  <c:v>80.634146341463406</c:v>
                </c:pt>
                <c:pt idx="73">
                  <c:v>72.610341463414443</c:v>
                </c:pt>
                <c:pt idx="74">
                  <c:v>71.663853658536581</c:v>
                </c:pt>
                <c:pt idx="75">
                  <c:v>78.618560975609753</c:v>
                </c:pt>
                <c:pt idx="76">
                  <c:v>66.046268292682939</c:v>
                </c:pt>
                <c:pt idx="77">
                  <c:v>79.292730089078361</c:v>
                </c:pt>
                <c:pt idx="78">
                  <c:v>73.493439024390256</c:v>
                </c:pt>
                <c:pt idx="79">
                  <c:v>58.240852343692403</c:v>
                </c:pt>
                <c:pt idx="80">
                  <c:v>76.924390243902437</c:v>
                </c:pt>
                <c:pt idx="81">
                  <c:v>62.702658536585382</c:v>
                </c:pt>
                <c:pt idx="82">
                  <c:v>75.063414634146355</c:v>
                </c:pt>
                <c:pt idx="83">
                  <c:v>70.607243902439038</c:v>
                </c:pt>
                <c:pt idx="84">
                  <c:v>66.210853658536607</c:v>
                </c:pt>
                <c:pt idx="85">
                  <c:v>80.895121951219522</c:v>
                </c:pt>
                <c:pt idx="86">
                  <c:v>73.762731707317073</c:v>
                </c:pt>
                <c:pt idx="87">
                  <c:v>69.241926829268394</c:v>
                </c:pt>
                <c:pt idx="88">
                  <c:v>82.917073170731712</c:v>
                </c:pt>
                <c:pt idx="89">
                  <c:v>81.704878048780301</c:v>
                </c:pt>
                <c:pt idx="90">
                  <c:v>82.936585365853674</c:v>
                </c:pt>
                <c:pt idx="91">
                  <c:v>73.282487804877945</c:v>
                </c:pt>
                <c:pt idx="92">
                  <c:v>73.747390243902501</c:v>
                </c:pt>
                <c:pt idx="93">
                  <c:v>83.096097560975622</c:v>
                </c:pt>
                <c:pt idx="94">
                  <c:v>69.61</c:v>
                </c:pt>
                <c:pt idx="95">
                  <c:v>61.083170731707327</c:v>
                </c:pt>
                <c:pt idx="96">
                  <c:v>70.002439024390242</c:v>
                </c:pt>
                <c:pt idx="97">
                  <c:v>71.408829268292706</c:v>
                </c:pt>
                <c:pt idx="98">
                  <c:v>68.53234146341444</c:v>
                </c:pt>
                <c:pt idx="99">
                  <c:v>81.368292682926807</c:v>
                </c:pt>
                <c:pt idx="100">
                  <c:v>74.359000000000009</c:v>
                </c:pt>
                <c:pt idx="101">
                  <c:v>67.805926829268302</c:v>
                </c:pt>
                <c:pt idx="102">
                  <c:v>79.846365853658341</c:v>
                </c:pt>
                <c:pt idx="103">
                  <c:v>60.206390243902447</c:v>
                </c:pt>
                <c:pt idx="104">
                  <c:v>75.176048780487491</c:v>
                </c:pt>
                <c:pt idx="105">
                  <c:v>74.674170731707306</c:v>
                </c:pt>
                <c:pt idx="106">
                  <c:v>61.584948399885739</c:v>
                </c:pt>
                <c:pt idx="107">
                  <c:v>74.068048780487601</c:v>
                </c:pt>
                <c:pt idx="108">
                  <c:v>66.250559145021128</c:v>
                </c:pt>
                <c:pt idx="109">
                  <c:v>68.853625313580721</c:v>
                </c:pt>
                <c:pt idx="110">
                  <c:v>48.836000000000013</c:v>
                </c:pt>
                <c:pt idx="111">
                  <c:v>73.863414634146366</c:v>
                </c:pt>
                <c:pt idx="112">
                  <c:v>81.392682926829025</c:v>
                </c:pt>
                <c:pt idx="113">
                  <c:v>73.778048780487538</c:v>
                </c:pt>
                <c:pt idx="114">
                  <c:v>70.643121951219527</c:v>
                </c:pt>
                <c:pt idx="115">
                  <c:v>68.693414634146365</c:v>
                </c:pt>
                <c:pt idx="116">
                  <c:v>64.248634146341473</c:v>
                </c:pt>
                <c:pt idx="117">
                  <c:v>77.573829268292698</c:v>
                </c:pt>
                <c:pt idx="118">
                  <c:v>72.187302859887538</c:v>
                </c:pt>
                <c:pt idx="119">
                  <c:v>77.135073170731332</c:v>
                </c:pt>
                <c:pt idx="120">
                  <c:v>70.109970258264454</c:v>
                </c:pt>
                <c:pt idx="121">
                  <c:v>75.031268292682938</c:v>
                </c:pt>
                <c:pt idx="122">
                  <c:v>54.603926829268303</c:v>
                </c:pt>
                <c:pt idx="123">
                  <c:v>80.746341463414609</c:v>
                </c:pt>
                <c:pt idx="124">
                  <c:v>64.932463414634157</c:v>
                </c:pt>
                <c:pt idx="125">
                  <c:v>71.431471996153007</c:v>
                </c:pt>
                <c:pt idx="126">
                  <c:v>74.649878048780238</c:v>
                </c:pt>
                <c:pt idx="127">
                  <c:v>67.339439024390245</c:v>
                </c:pt>
                <c:pt idx="128">
                  <c:v>49.836268292682917</c:v>
                </c:pt>
                <c:pt idx="129">
                  <c:v>61.350609756097327</c:v>
                </c:pt>
                <c:pt idx="130">
                  <c:v>73.566341463414545</c:v>
                </c:pt>
                <c:pt idx="131">
                  <c:v>54.723780487804902</c:v>
                </c:pt>
                <c:pt idx="132">
                  <c:v>74.842292682926839</c:v>
                </c:pt>
                <c:pt idx="133">
                  <c:v>63.881146341463342</c:v>
                </c:pt>
                <c:pt idx="134">
                  <c:v>57.966170731707322</c:v>
                </c:pt>
                <c:pt idx="135">
                  <c:v>52.109024390243903</c:v>
                </c:pt>
                <c:pt idx="136">
                  <c:v>74.465390243902434</c:v>
                </c:pt>
                <c:pt idx="137">
                  <c:v>81.104878048780151</c:v>
                </c:pt>
                <c:pt idx="138">
                  <c:v>73.438903156108211</c:v>
                </c:pt>
                <c:pt idx="139">
                  <c:v>81.451219512195166</c:v>
                </c:pt>
                <c:pt idx="140">
                  <c:v>67.982707317072851</c:v>
                </c:pt>
                <c:pt idx="141">
                  <c:v>81.15609756097561</c:v>
                </c:pt>
                <c:pt idx="142">
                  <c:v>80.684995819778408</c:v>
                </c:pt>
                <c:pt idx="143">
                  <c:v>79.95501479986963</c:v>
                </c:pt>
                <c:pt idx="144">
                  <c:v>76.59104878048781</c:v>
                </c:pt>
                <c:pt idx="145">
                  <c:v>59.558099580066092</c:v>
                </c:pt>
                <c:pt idx="146">
                  <c:v>66.435878048780253</c:v>
                </c:pt>
                <c:pt idx="147">
                  <c:v>77.368097560975613</c:v>
                </c:pt>
                <c:pt idx="148">
                  <c:v>74.515536585365865</c:v>
                </c:pt>
                <c:pt idx="149">
                  <c:v>68.553731707317084</c:v>
                </c:pt>
                <c:pt idx="150">
                  <c:v>62.298926829268297</c:v>
                </c:pt>
                <c:pt idx="151">
                  <c:v>76.797560975609798</c:v>
                </c:pt>
                <c:pt idx="152">
                  <c:v>80.373170731707276</c:v>
                </c:pt>
                <c:pt idx="153">
                  <c:v>72.193731707317085</c:v>
                </c:pt>
                <c:pt idx="154">
                  <c:v>69.683390613789285</c:v>
                </c:pt>
                <c:pt idx="155">
                  <c:v>78.453804878048786</c:v>
                </c:pt>
                <c:pt idx="156">
                  <c:v>74.563414634146355</c:v>
                </c:pt>
                <c:pt idx="157">
                  <c:v>70.460975609756105</c:v>
                </c:pt>
                <c:pt idx="158">
                  <c:v>63.492853658536568</c:v>
                </c:pt>
                <c:pt idx="159">
                  <c:v>66.644706907911342</c:v>
                </c:pt>
                <c:pt idx="160">
                  <c:v>75.496902439024382</c:v>
                </c:pt>
                <c:pt idx="161">
                  <c:v>61.863951219512202</c:v>
                </c:pt>
                <c:pt idx="162">
                  <c:v>63.202170731707341</c:v>
                </c:pt>
                <c:pt idx="163">
                  <c:v>82.143902439024245</c:v>
                </c:pt>
                <c:pt idx="164">
                  <c:v>67.507073170731516</c:v>
                </c:pt>
                <c:pt idx="165">
                  <c:v>45.329048780487817</c:v>
                </c:pt>
                <c:pt idx="166">
                  <c:v>72.104536585365864</c:v>
                </c:pt>
                <c:pt idx="167">
                  <c:v>75.234146341463429</c:v>
                </c:pt>
                <c:pt idx="168">
                  <c:v>56.442003930629639</c:v>
                </c:pt>
                <c:pt idx="169">
                  <c:v>54.642951219512199</c:v>
                </c:pt>
                <c:pt idx="170">
                  <c:v>56.438913255270563</c:v>
                </c:pt>
                <c:pt idx="171">
                  <c:v>63.211255177476971</c:v>
                </c:pt>
                <c:pt idx="172">
                  <c:v>66.134878048780195</c:v>
                </c:pt>
                <c:pt idx="173">
                  <c:v>70.811390243902423</c:v>
                </c:pt>
                <c:pt idx="174">
                  <c:v>76.109756097560663</c:v>
                </c:pt>
                <c:pt idx="175">
                  <c:v>80.12439024390244</c:v>
                </c:pt>
                <c:pt idx="176">
                  <c:v>81.704878048780301</c:v>
                </c:pt>
                <c:pt idx="177">
                  <c:v>48.850634146341328</c:v>
                </c:pt>
                <c:pt idx="178">
                  <c:v>72.724390243902462</c:v>
                </c:pt>
                <c:pt idx="179">
                  <c:v>74.710707317072973</c:v>
                </c:pt>
                <c:pt idx="180">
                  <c:v>50.700585365853662</c:v>
                </c:pt>
                <c:pt idx="181">
                  <c:v>56.150341463414406</c:v>
                </c:pt>
                <c:pt idx="182">
                  <c:v>74.187975609756108</c:v>
                </c:pt>
                <c:pt idx="183">
                  <c:v>67.257170731707333</c:v>
                </c:pt>
                <c:pt idx="184">
                  <c:v>65.313585365853669</c:v>
                </c:pt>
                <c:pt idx="185">
                  <c:v>67.020585365853648</c:v>
                </c:pt>
                <c:pt idx="186">
                  <c:v>72.489000000000033</c:v>
                </c:pt>
                <c:pt idx="187">
                  <c:v>69.817146341463413</c:v>
                </c:pt>
                <c:pt idx="188">
                  <c:v>75.099999999999994</c:v>
                </c:pt>
                <c:pt idx="189">
                  <c:v>74.862439024390255</c:v>
                </c:pt>
                <c:pt idx="190">
                  <c:v>60.846439024390243</c:v>
                </c:pt>
                <c:pt idx="191">
                  <c:v>58.647975609756102</c:v>
                </c:pt>
                <c:pt idx="192">
                  <c:v>70.944146341463423</c:v>
                </c:pt>
                <c:pt idx="193">
                  <c:v>74.157638979071805</c:v>
                </c:pt>
                <c:pt idx="194">
                  <c:v>76.907829268292701</c:v>
                </c:pt>
                <c:pt idx="195">
                  <c:v>78.741463414634154</c:v>
                </c:pt>
                <c:pt idx="196">
                  <c:v>68.104000000000013</c:v>
                </c:pt>
                <c:pt idx="197">
                  <c:v>72.401219512195155</c:v>
                </c:pt>
                <c:pt idx="198">
                  <c:v>74.487512195121951</c:v>
                </c:pt>
                <c:pt idx="199">
                  <c:v>75.606682926828967</c:v>
                </c:pt>
                <c:pt idx="200">
                  <c:v>71.410682926829281</c:v>
                </c:pt>
                <c:pt idx="201">
                  <c:v>70.779234550075472</c:v>
                </c:pt>
                <c:pt idx="202">
                  <c:v>72.982048780487617</c:v>
                </c:pt>
                <c:pt idx="203">
                  <c:v>62.905780487804883</c:v>
                </c:pt>
                <c:pt idx="204">
                  <c:v>56.098317073170762</c:v>
                </c:pt>
                <c:pt idx="205">
                  <c:v>49.62326829268293</c:v>
                </c:pt>
                <c:pt idx="206">
                  <c:v>57.022585365853658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2D-4277-B4E8-FB996C934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6023384"/>
        <c:axId val="706011232"/>
      </c:scatterChart>
      <c:valAx>
        <c:axId val="706023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DE" dirty="0" smtClean="0"/>
                  <a:t>Gesundheitsausgaben</a:t>
                </a:r>
                <a:r>
                  <a:rPr lang="de-DE" baseline="0" dirty="0" smtClean="0"/>
                  <a:t> pro Kopf pro Jahr</a:t>
                </a:r>
                <a:r>
                  <a:rPr lang="de-DE" dirty="0" smtClean="0"/>
                  <a:t> [</a:t>
                </a:r>
                <a:r>
                  <a:rPr lang="de-DE" dirty="0"/>
                  <a:t>US$]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706011232"/>
        <c:crosses val="autoZero"/>
        <c:crossBetween val="midCat"/>
      </c:valAx>
      <c:valAx>
        <c:axId val="706011232"/>
        <c:scaling>
          <c:orientation val="minMax"/>
          <c:max val="85"/>
          <c:min val="4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DE" dirty="0" err="1" smtClean="0"/>
                  <a:t>Lebenserartung</a:t>
                </a:r>
                <a:r>
                  <a:rPr lang="de-DE" dirty="0" smtClean="0"/>
                  <a:t> [Jahre]</a:t>
                </a:r>
                <a:endParaRPr lang="de-DE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de-DE"/>
          </a:p>
        </c:txPr>
        <c:crossAx val="706023384"/>
        <c:crosses val="autoZero"/>
        <c:crossBetween val="midCat"/>
      </c:valAx>
      <c:spPr>
        <a:solidFill>
          <a:srgbClr val="FFFFCC"/>
        </a:solidFill>
      </c:spPr>
    </c:plotArea>
    <c:plotVisOnly val="1"/>
    <c:dispBlanksAs val="gap"/>
    <c:showDLblsOverMax val="0"/>
  </c:chart>
  <c:spPr>
    <a:solidFill>
      <a:srgbClr val="FFFFCC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Data!$C$1</c:f>
              <c:strCache>
                <c:ptCount val="1"/>
                <c:pt idx="0">
                  <c:v>Life expectancy at birth (both)</c:v>
                </c:pt>
              </c:strCache>
            </c:strRef>
          </c:tx>
          <c:spPr>
            <a:ln w="28575">
              <a:noFill/>
            </a:ln>
          </c:spPr>
          <c:xVal>
            <c:numRef>
              <c:f>Data!$B$2:$B$208</c:f>
              <c:numCache>
                <c:formatCode>General</c:formatCode>
                <c:ptCount val="207"/>
                <c:pt idx="0">
                  <c:v>51.456022056522187</c:v>
                </c:pt>
                <c:pt idx="1">
                  <c:v>190.462322550529</c:v>
                </c:pt>
                <c:pt idx="2">
                  <c:v>227.51085411510601</c:v>
                </c:pt>
                <c:pt idx="3">
                  <c:v>300.01780125714743</c:v>
                </c:pt>
                <c:pt idx="4">
                  <c:v>1342.87157947334</c:v>
                </c:pt>
                <c:pt idx="5">
                  <c:v>995.17706470456699</c:v>
                </c:pt>
                <c:pt idx="6">
                  <c:v>150.325494486997</c:v>
                </c:pt>
                <c:pt idx="7">
                  <c:v>681.00170016092204</c:v>
                </c:pt>
                <c:pt idx="8">
                  <c:v>6140.0380957430853</c:v>
                </c:pt>
                <c:pt idx="9">
                  <c:v>5407.4607008070698</c:v>
                </c:pt>
                <c:pt idx="10">
                  <c:v>398.243148039549</c:v>
                </c:pt>
                <c:pt idx="11">
                  <c:v>19.9976887345276</c:v>
                </c:pt>
                <c:pt idx="12">
                  <c:v>4710.6328965806697</c:v>
                </c:pt>
                <c:pt idx="13">
                  <c:v>33.066920074427998</c:v>
                </c:pt>
                <c:pt idx="14">
                  <c:v>37.773749371851402</c:v>
                </c:pt>
                <c:pt idx="15">
                  <c:v>25.993790695906799</c:v>
                </c:pt>
                <c:pt idx="16">
                  <c:v>515.52889546044605</c:v>
                </c:pt>
                <c:pt idx="17">
                  <c:v>894.78343637452997</c:v>
                </c:pt>
                <c:pt idx="18">
                  <c:v>1646.5652230616199</c:v>
                </c:pt>
                <c:pt idx="19">
                  <c:v>446.62543587507099</c:v>
                </c:pt>
                <c:pt idx="20">
                  <c:v>338.75276588526401</c:v>
                </c:pt>
                <c:pt idx="21">
                  <c:v>259.45812503857161</c:v>
                </c:pt>
                <c:pt idx="22">
                  <c:v>148.74193298102301</c:v>
                </c:pt>
                <c:pt idx="23">
                  <c:v>1056.47410203959</c:v>
                </c:pt>
                <c:pt idx="24">
                  <c:v>937.72618586258</c:v>
                </c:pt>
                <c:pt idx="25">
                  <c:v>939.31934928042097</c:v>
                </c:pt>
                <c:pt idx="26">
                  <c:v>90.487919313433181</c:v>
                </c:pt>
                <c:pt idx="27">
                  <c:v>384.11699163885902</c:v>
                </c:pt>
                <c:pt idx="28">
                  <c:v>17.771665247976699</c:v>
                </c:pt>
                <c:pt idx="29">
                  <c:v>5740.6994327437596</c:v>
                </c:pt>
                <c:pt idx="30">
                  <c:v>8979.9658987794046</c:v>
                </c:pt>
                <c:pt idx="31">
                  <c:v>1103.3555825302601</c:v>
                </c:pt>
                <c:pt idx="32">
                  <c:v>321.68608556217362</c:v>
                </c:pt>
                <c:pt idx="33">
                  <c:v>87.874350689603105</c:v>
                </c:pt>
                <c:pt idx="34">
                  <c:v>59.076018771587101</c:v>
                </c:pt>
                <c:pt idx="35">
                  <c:v>99.791668443151906</c:v>
                </c:pt>
                <c:pt idx="36">
                  <c:v>529.82322084363307</c:v>
                </c:pt>
                <c:pt idx="37">
                  <c:v>37.680141290392093</c:v>
                </c:pt>
                <c:pt idx="38">
                  <c:v>144.16912194096599</c:v>
                </c:pt>
                <c:pt idx="39">
                  <c:v>950.84114709296682</c:v>
                </c:pt>
                <c:pt idx="40">
                  <c:v>558.24880932946303</c:v>
                </c:pt>
                <c:pt idx="41">
                  <c:v>1949.0252587988</c:v>
                </c:pt>
                <c:pt idx="42">
                  <c:v>1431.7689428451999</c:v>
                </c:pt>
                <c:pt idx="43">
                  <c:v>4683.1795604046401</c:v>
                </c:pt>
                <c:pt idx="44">
                  <c:v>129.182580000477</c:v>
                </c:pt>
                <c:pt idx="45">
                  <c:v>6303.7342587470084</c:v>
                </c:pt>
                <c:pt idx="46">
                  <c:v>310.35710734289688</c:v>
                </c:pt>
                <c:pt idx="47">
                  <c:v>278.60826311254698</c:v>
                </c:pt>
                <c:pt idx="48">
                  <c:v>260.36089559766651</c:v>
                </c:pt>
                <c:pt idx="49">
                  <c:v>629.5658166007878</c:v>
                </c:pt>
                <c:pt idx="50">
                  <c:v>428.16744862403471</c:v>
                </c:pt>
                <c:pt idx="51">
                  <c:v>2268.3093390214699</c:v>
                </c:pt>
                <c:pt idx="52">
                  <c:v>361.17048125967398</c:v>
                </c:pt>
                <c:pt idx="53">
                  <c:v>151.62910991749999</c:v>
                </c:pt>
                <c:pt idx="54">
                  <c:v>3884.1675562463402</c:v>
                </c:pt>
                <c:pt idx="55">
                  <c:v>14.699475515684099</c:v>
                </c:pt>
                <c:pt idx="56">
                  <c:v>2807.6575451414901</c:v>
                </c:pt>
                <c:pt idx="57">
                  <c:v>1010.14789791416</c:v>
                </c:pt>
                <c:pt idx="58">
                  <c:v>17.566422604345579</c:v>
                </c:pt>
                <c:pt idx="59">
                  <c:v>3340.1291683304698</c:v>
                </c:pt>
                <c:pt idx="60">
                  <c:v>4231.9119143726302</c:v>
                </c:pt>
                <c:pt idx="61">
                  <c:v>176.95011223063</c:v>
                </c:pt>
                <c:pt idx="62">
                  <c:v>4689.9867658386374</c:v>
                </c:pt>
                <c:pt idx="63">
                  <c:v>404.648961895551</c:v>
                </c:pt>
                <c:pt idx="64">
                  <c:v>396.68841275363792</c:v>
                </c:pt>
                <c:pt idx="65">
                  <c:v>3647.46728892999</c:v>
                </c:pt>
                <c:pt idx="66">
                  <c:v>333.347546488837</c:v>
                </c:pt>
                <c:pt idx="67">
                  <c:v>83.044292036591301</c:v>
                </c:pt>
                <c:pt idx="68">
                  <c:v>32.011792100956697</c:v>
                </c:pt>
                <c:pt idx="69">
                  <c:v>25.6786904696832</c:v>
                </c:pt>
                <c:pt idx="70">
                  <c:v>29.7584761491444</c:v>
                </c:pt>
                <c:pt idx="71">
                  <c:v>1138.23784462292</c:v>
                </c:pt>
                <c:pt idx="72">
                  <c:v>2044.2860191432101</c:v>
                </c:pt>
                <c:pt idx="73">
                  <c:v>477.67237482268001</c:v>
                </c:pt>
                <c:pt idx="74">
                  <c:v>225.765821744085</c:v>
                </c:pt>
                <c:pt idx="76">
                  <c:v>235.10449961601901</c:v>
                </c:pt>
                <c:pt idx="77">
                  <c:v>4634.545870689758</c:v>
                </c:pt>
                <c:pt idx="78">
                  <c:v>195.07374779651499</c:v>
                </c:pt>
                <c:pt idx="79">
                  <c:v>48.450959777758023</c:v>
                </c:pt>
                <c:pt idx="80">
                  <c:v>908.31304565667097</c:v>
                </c:pt>
                <c:pt idx="81">
                  <c:v>52.5461818161643</c:v>
                </c:pt>
                <c:pt idx="82">
                  <c:v>986.78859982378901</c:v>
                </c:pt>
                <c:pt idx="83">
                  <c:v>107.746206318815</c:v>
                </c:pt>
                <c:pt idx="84">
                  <c:v>61.358928151520701</c:v>
                </c:pt>
                <c:pt idx="85">
                  <c:v>3708.49862859005</c:v>
                </c:pt>
                <c:pt idx="86">
                  <c:v>490.18102394396197</c:v>
                </c:pt>
                <c:pt idx="87">
                  <c:v>226.37401169311701</c:v>
                </c:pt>
                <c:pt idx="88">
                  <c:v>3872.1797646299701</c:v>
                </c:pt>
                <c:pt idx="89">
                  <c:v>2288.6272870049302</c:v>
                </c:pt>
                <c:pt idx="90">
                  <c:v>3032.48773125558</c:v>
                </c:pt>
                <c:pt idx="91">
                  <c:v>318.47724299583808</c:v>
                </c:pt>
                <c:pt idx="92">
                  <c:v>387.85495212452298</c:v>
                </c:pt>
                <c:pt idx="93">
                  <c:v>4751.60843367895</c:v>
                </c:pt>
                <c:pt idx="94">
                  <c:v>521.05451068839898</c:v>
                </c:pt>
                <c:pt idx="95">
                  <c:v>44.581908083191998</c:v>
                </c:pt>
                <c:pt idx="96">
                  <c:v>84.311691829119795</c:v>
                </c:pt>
                <c:pt idx="97">
                  <c:v>51.319690927075399</c:v>
                </c:pt>
                <c:pt idx="98">
                  <c:v>186.793725388978</c:v>
                </c:pt>
                <c:pt idx="99">
                  <c:v>1702.58155777769</c:v>
                </c:pt>
                <c:pt idx="100">
                  <c:v>1428.06248714358</c:v>
                </c:pt>
                <c:pt idx="101">
                  <c:v>40.223414245052801</c:v>
                </c:pt>
                <c:pt idx="102">
                  <c:v>674.68438305355096</c:v>
                </c:pt>
                <c:pt idx="103">
                  <c:v>65.471534783555782</c:v>
                </c:pt>
                <c:pt idx="104">
                  <c:v>578.44648276836301</c:v>
                </c:pt>
                <c:pt idx="105">
                  <c:v>555.96577480449287</c:v>
                </c:pt>
                <c:pt idx="106">
                  <c:v>31.30991243623701</c:v>
                </c:pt>
                <c:pt idx="107">
                  <c:v>88.631625382761698</c:v>
                </c:pt>
                <c:pt idx="108">
                  <c:v>86.499327333761016</c:v>
                </c:pt>
                <c:pt idx="109">
                  <c:v>229.9961422216175</c:v>
                </c:pt>
                <c:pt idx="110">
                  <c:v>137.82385426335401</c:v>
                </c:pt>
                <c:pt idx="111">
                  <c:v>859.17630344504596</c:v>
                </c:pt>
                <c:pt idx="112">
                  <c:v>7452.0863799790704</c:v>
                </c:pt>
                <c:pt idx="113">
                  <c:v>792.49829222602398</c:v>
                </c:pt>
                <c:pt idx="114">
                  <c:v>190.290005215653</c:v>
                </c:pt>
                <c:pt idx="115">
                  <c:v>238.905059451238</c:v>
                </c:pt>
                <c:pt idx="116">
                  <c:v>18.228031906195</c:v>
                </c:pt>
                <c:pt idx="117">
                  <c:v>557.99843564155196</c:v>
                </c:pt>
                <c:pt idx="118">
                  <c:v>399.53654267488412</c:v>
                </c:pt>
                <c:pt idx="119">
                  <c:v>618.26055464488195</c:v>
                </c:pt>
                <c:pt idx="120">
                  <c:v>262.40046012042899</c:v>
                </c:pt>
                <c:pt idx="121">
                  <c:v>327.27146698165888</c:v>
                </c:pt>
                <c:pt idx="122">
                  <c:v>42.141012575029798</c:v>
                </c:pt>
                <c:pt idx="123">
                  <c:v>1834.68328178865</c:v>
                </c:pt>
                <c:pt idx="124">
                  <c:v>19.792173144616001</c:v>
                </c:pt>
                <c:pt idx="125">
                  <c:v>269.2344510809163</c:v>
                </c:pt>
                <c:pt idx="126">
                  <c:v>493.13174041800602</c:v>
                </c:pt>
                <c:pt idx="127">
                  <c:v>231.943033351374</c:v>
                </c:pt>
                <c:pt idx="128">
                  <c:v>37.174532637264001</c:v>
                </c:pt>
                <c:pt idx="129">
                  <c:v>51.695153367273299</c:v>
                </c:pt>
                <c:pt idx="130">
                  <c:v>444.35913418821701</c:v>
                </c:pt>
                <c:pt idx="131">
                  <c:v>24.548533524858499</c:v>
                </c:pt>
                <c:pt idx="132">
                  <c:v>409.53327334946403</c:v>
                </c:pt>
                <c:pt idx="133">
                  <c:v>473.19101161194601</c:v>
                </c:pt>
                <c:pt idx="134">
                  <c:v>25.4719830560033</c:v>
                </c:pt>
                <c:pt idx="135">
                  <c:v>94.336414217721568</c:v>
                </c:pt>
                <c:pt idx="136">
                  <c:v>144.403382073779</c:v>
                </c:pt>
                <c:pt idx="137">
                  <c:v>5736.9753972055232</c:v>
                </c:pt>
                <c:pt idx="138">
                  <c:v>967.0679106295803</c:v>
                </c:pt>
                <c:pt idx="139">
                  <c:v>9055.3514442385695</c:v>
                </c:pt>
                <c:pt idx="140">
                  <c:v>35.852779480246262</c:v>
                </c:pt>
                <c:pt idx="141">
                  <c:v>3291.7477460476798</c:v>
                </c:pt>
                <c:pt idx="142">
                  <c:v>5382.1162770642404</c:v>
                </c:pt>
                <c:pt idx="143">
                  <c:v>4610.069415230897</c:v>
                </c:pt>
                <c:pt idx="144">
                  <c:v>690.13701951245787</c:v>
                </c:pt>
                <c:pt idx="145">
                  <c:v>275.82032693930171</c:v>
                </c:pt>
                <c:pt idx="146">
                  <c:v>39.389918537933703</c:v>
                </c:pt>
                <c:pt idx="147">
                  <c:v>723.250260370094</c:v>
                </c:pt>
                <c:pt idx="148">
                  <c:v>337.29211232896301</c:v>
                </c:pt>
                <c:pt idx="149">
                  <c:v>118.789319223834</c:v>
                </c:pt>
                <c:pt idx="150">
                  <c:v>113.642901789094</c:v>
                </c:pt>
                <c:pt idx="151">
                  <c:v>854.06266287459175</c:v>
                </c:pt>
                <c:pt idx="152">
                  <c:v>1904.78246314587</c:v>
                </c:pt>
                <c:pt idx="153">
                  <c:v>392.05733541577689</c:v>
                </c:pt>
                <c:pt idx="154">
                  <c:v>201.23454939572579</c:v>
                </c:pt>
                <c:pt idx="155">
                  <c:v>2028.81716748999</c:v>
                </c:pt>
                <c:pt idx="156">
                  <c:v>419.73100460043702</c:v>
                </c:pt>
                <c:pt idx="157">
                  <c:v>886.88443001014605</c:v>
                </c:pt>
                <c:pt idx="158">
                  <c:v>66.071702488188279</c:v>
                </c:pt>
                <c:pt idx="159">
                  <c:v>55.502435637998957</c:v>
                </c:pt>
                <c:pt idx="160">
                  <c:v>795.06705343955537</c:v>
                </c:pt>
                <c:pt idx="161">
                  <c:v>114.508984200269</c:v>
                </c:pt>
                <c:pt idx="162">
                  <c:v>51.2038868284763</c:v>
                </c:pt>
                <c:pt idx="163">
                  <c:v>2426.0651275909199</c:v>
                </c:pt>
                <c:pt idx="164">
                  <c:v>147.62055813691401</c:v>
                </c:pt>
                <c:pt idx="165">
                  <c:v>95.741975641405801</c:v>
                </c:pt>
                <c:pt idx="166">
                  <c:v>253.528440308699</c:v>
                </c:pt>
                <c:pt idx="167">
                  <c:v>561.14250319742769</c:v>
                </c:pt>
                <c:pt idx="168">
                  <c:v>95.373805768806449</c:v>
                </c:pt>
                <c:pt idx="169">
                  <c:v>27.403394891816799</c:v>
                </c:pt>
                <c:pt idx="170">
                  <c:v>96.238224087278795</c:v>
                </c:pt>
                <c:pt idx="171">
                  <c:v>338.3400519969187</c:v>
                </c:pt>
                <c:pt idx="172">
                  <c:v>109.232189090014</c:v>
                </c:pt>
                <c:pt idx="173">
                  <c:v>520.98037281559596</c:v>
                </c:pt>
                <c:pt idx="174">
                  <c:v>1325.81155338957</c:v>
                </c:pt>
                <c:pt idx="175">
                  <c:v>1941.9584594020801</c:v>
                </c:pt>
                <c:pt idx="176">
                  <c:v>5319.4270024324396</c:v>
                </c:pt>
                <c:pt idx="177">
                  <c:v>259.45706722299599</c:v>
                </c:pt>
                <c:pt idx="178">
                  <c:v>520.9828140290831</c:v>
                </c:pt>
                <c:pt idx="179">
                  <c:v>104.699364090163</c:v>
                </c:pt>
                <c:pt idx="180">
                  <c:v>24.844687233634591</c:v>
                </c:pt>
                <c:pt idx="181">
                  <c:v>40.802635661392387</c:v>
                </c:pt>
                <c:pt idx="182">
                  <c:v>215.100424935815</c:v>
                </c:pt>
                <c:pt idx="183">
                  <c:v>54.876736884006498</c:v>
                </c:pt>
                <c:pt idx="184">
                  <c:v>128.800424619377</c:v>
                </c:pt>
                <c:pt idx="185">
                  <c:v>49.768566609819601</c:v>
                </c:pt>
                <c:pt idx="186">
                  <c:v>237.85316795786301</c:v>
                </c:pt>
                <c:pt idx="187">
                  <c:v>971.72415322828397</c:v>
                </c:pt>
                <c:pt idx="188">
                  <c:v>296.91180273035701</c:v>
                </c:pt>
                <c:pt idx="189">
                  <c:v>664.63506871468996</c:v>
                </c:pt>
                <c:pt idx="190">
                  <c:v>41.335397174178603</c:v>
                </c:pt>
                <c:pt idx="191">
                  <c:v>43.613849014903103</c:v>
                </c:pt>
                <c:pt idx="192">
                  <c:v>292.84473992258887</c:v>
                </c:pt>
                <c:pt idx="193">
                  <c:v>446.4391460093284</c:v>
                </c:pt>
                <c:pt idx="194">
                  <c:v>1307.95564714387</c:v>
                </c:pt>
                <c:pt idx="195">
                  <c:v>8895.1157584366592</c:v>
                </c:pt>
                <c:pt idx="196">
                  <c:v>105.474331960876</c:v>
                </c:pt>
                <c:pt idx="197">
                  <c:v>339.99437857899841</c:v>
                </c:pt>
                <c:pt idx="198">
                  <c:v>593.19735114813</c:v>
                </c:pt>
                <c:pt idx="199">
                  <c:v>102.49854343598599</c:v>
                </c:pt>
                <c:pt idx="200">
                  <c:v>115.650635262572</c:v>
                </c:pt>
                <c:pt idx="201">
                  <c:v>1030.3831022282211</c:v>
                </c:pt>
                <c:pt idx="202">
                  <c:v>245.431456129439</c:v>
                </c:pt>
                <c:pt idx="203">
                  <c:v>70.995880546504154</c:v>
                </c:pt>
                <c:pt idx="204">
                  <c:v>644.62061768519538</c:v>
                </c:pt>
                <c:pt idx="205">
                  <c:v>15.1931799055962</c:v>
                </c:pt>
                <c:pt idx="206">
                  <c:v>96.105240160352977</c:v>
                </c:pt>
              </c:numCache>
            </c:numRef>
          </c:xVal>
          <c:yVal>
            <c:numRef>
              <c:f>Data!$C$2:$C$208</c:f>
              <c:numCache>
                <c:formatCode>General</c:formatCode>
                <c:ptCount val="207"/>
                <c:pt idx="0">
                  <c:v>60.509121951219377</c:v>
                </c:pt>
                <c:pt idx="1">
                  <c:v>51.464000000000013</c:v>
                </c:pt>
                <c:pt idx="2">
                  <c:v>77.350463414634149</c:v>
                </c:pt>
                <c:pt idx="3">
                  <c:v>69.949702431561747</c:v>
                </c:pt>
                <c:pt idx="4">
                  <c:v>76.957878048780302</c:v>
                </c:pt>
                <c:pt idx="5">
                  <c:v>76.012682926829072</c:v>
                </c:pt>
                <c:pt idx="6">
                  <c:v>74.437219512195199</c:v>
                </c:pt>
                <c:pt idx="7">
                  <c:v>75.665317073170542</c:v>
                </c:pt>
                <c:pt idx="8">
                  <c:v>82.095121951219525</c:v>
                </c:pt>
                <c:pt idx="9">
                  <c:v>80.936585365853674</c:v>
                </c:pt>
                <c:pt idx="10">
                  <c:v>70.624951219512212</c:v>
                </c:pt>
                <c:pt idx="11">
                  <c:v>53.628756097560981</c:v>
                </c:pt>
                <c:pt idx="12">
                  <c:v>80.385365853658143</c:v>
                </c:pt>
                <c:pt idx="13">
                  <c:v>59.119487804878062</c:v>
                </c:pt>
                <c:pt idx="14">
                  <c:v>55.862024390243903</c:v>
                </c:pt>
                <c:pt idx="15">
                  <c:v>70.294853658536596</c:v>
                </c:pt>
                <c:pt idx="16">
                  <c:v>74.314634146341476</c:v>
                </c:pt>
                <c:pt idx="17">
                  <c:v>76.536195121951209</c:v>
                </c:pt>
                <c:pt idx="18">
                  <c:v>74.914463414634199</c:v>
                </c:pt>
                <c:pt idx="19">
                  <c:v>76.121146341463216</c:v>
                </c:pt>
                <c:pt idx="20">
                  <c:v>72.063414634146355</c:v>
                </c:pt>
                <c:pt idx="21">
                  <c:v>73.699146341463376</c:v>
                </c:pt>
                <c:pt idx="22">
                  <c:v>66.926634146341485</c:v>
                </c:pt>
                <c:pt idx="23">
                  <c:v>73.617878048780284</c:v>
                </c:pt>
                <c:pt idx="24">
                  <c:v>75.132024390243899</c:v>
                </c:pt>
                <c:pt idx="25">
                  <c:v>78.373463414634045</c:v>
                </c:pt>
                <c:pt idx="26">
                  <c:v>67.889268292682729</c:v>
                </c:pt>
                <c:pt idx="27">
                  <c:v>46.990707317073173</c:v>
                </c:pt>
                <c:pt idx="28">
                  <c:v>49.475390243902453</c:v>
                </c:pt>
                <c:pt idx="29">
                  <c:v>81.238048780487645</c:v>
                </c:pt>
                <c:pt idx="30">
                  <c:v>82.697560975609761</c:v>
                </c:pt>
                <c:pt idx="31">
                  <c:v>79.572658536584896</c:v>
                </c:pt>
                <c:pt idx="32">
                  <c:v>75.199512195121756</c:v>
                </c:pt>
                <c:pt idx="33">
                  <c:v>50.401731707316941</c:v>
                </c:pt>
                <c:pt idx="34">
                  <c:v>54.58751219512196</c:v>
                </c:pt>
                <c:pt idx="35">
                  <c:v>58.296560975609758</c:v>
                </c:pt>
                <c:pt idx="36">
                  <c:v>73.777073170731512</c:v>
                </c:pt>
                <c:pt idx="37">
                  <c:v>60.644000000000013</c:v>
                </c:pt>
                <c:pt idx="38">
                  <c:v>74.543731707317093</c:v>
                </c:pt>
                <c:pt idx="39">
                  <c:v>79.705024390243921</c:v>
                </c:pt>
                <c:pt idx="40">
                  <c:v>79.067024390243915</c:v>
                </c:pt>
                <c:pt idx="41">
                  <c:v>79.637121951219527</c:v>
                </c:pt>
                <c:pt idx="42">
                  <c:v>78.075609756097549</c:v>
                </c:pt>
                <c:pt idx="43">
                  <c:v>80.892682926829025</c:v>
                </c:pt>
                <c:pt idx="44">
                  <c:v>61.303975609756087</c:v>
                </c:pt>
                <c:pt idx="45">
                  <c:v>80.051219512195132</c:v>
                </c:pt>
                <c:pt idx="46">
                  <c:v>73.23297560975611</c:v>
                </c:pt>
                <c:pt idx="47">
                  <c:v>70.882170731707276</c:v>
                </c:pt>
                <c:pt idx="48">
                  <c:v>73.822044136421169</c:v>
                </c:pt>
                <c:pt idx="49">
                  <c:v>74.732654439514846</c:v>
                </c:pt>
                <c:pt idx="50">
                  <c:v>72.273112625277506</c:v>
                </c:pt>
                <c:pt idx="51">
                  <c:v>76.698969388644812</c:v>
                </c:pt>
                <c:pt idx="52">
                  <c:v>76.192560975609751</c:v>
                </c:pt>
                <c:pt idx="53">
                  <c:v>70.907243902439035</c:v>
                </c:pt>
                <c:pt idx="54">
                  <c:v>81.614435340723048</c:v>
                </c:pt>
                <c:pt idx="55">
                  <c:v>62.234780487804883</c:v>
                </c:pt>
                <c:pt idx="56">
                  <c:v>82.378048780487461</c:v>
                </c:pt>
                <c:pt idx="57">
                  <c:v>76.426829268292707</c:v>
                </c:pt>
                <c:pt idx="58">
                  <c:v>62.965951219512199</c:v>
                </c:pt>
                <c:pt idx="59">
                  <c:v>80.544315950357699</c:v>
                </c:pt>
                <c:pt idx="60">
                  <c:v>80.626829268292695</c:v>
                </c:pt>
                <c:pt idx="61">
                  <c:v>69.744731707317101</c:v>
                </c:pt>
                <c:pt idx="62">
                  <c:v>82.565853658536582</c:v>
                </c:pt>
                <c:pt idx="63">
                  <c:v>68.850219512195139</c:v>
                </c:pt>
                <c:pt idx="64">
                  <c:v>63.073926829268302</c:v>
                </c:pt>
                <c:pt idx="65">
                  <c:v>81.5</c:v>
                </c:pt>
                <c:pt idx="66">
                  <c:v>73.94487804878051</c:v>
                </c:pt>
                <c:pt idx="67">
                  <c:v>60.947121951219337</c:v>
                </c:pt>
                <c:pt idx="68">
                  <c:v>55.844658536585371</c:v>
                </c:pt>
                <c:pt idx="69">
                  <c:v>58.607073170731709</c:v>
                </c:pt>
                <c:pt idx="70">
                  <c:v>54.03363414634147</c:v>
                </c:pt>
                <c:pt idx="71">
                  <c:v>52.612902439024403</c:v>
                </c:pt>
                <c:pt idx="72">
                  <c:v>80.634146341463406</c:v>
                </c:pt>
                <c:pt idx="73">
                  <c:v>72.610341463414443</c:v>
                </c:pt>
                <c:pt idx="74">
                  <c:v>71.663853658536581</c:v>
                </c:pt>
                <c:pt idx="75">
                  <c:v>78.618560975609753</c:v>
                </c:pt>
                <c:pt idx="76">
                  <c:v>66.046268292682939</c:v>
                </c:pt>
                <c:pt idx="77">
                  <c:v>79.292730089078361</c:v>
                </c:pt>
                <c:pt idx="78">
                  <c:v>73.493439024390256</c:v>
                </c:pt>
                <c:pt idx="79">
                  <c:v>58.240852343692403</c:v>
                </c:pt>
                <c:pt idx="80">
                  <c:v>76.924390243902437</c:v>
                </c:pt>
                <c:pt idx="81">
                  <c:v>62.702658536585382</c:v>
                </c:pt>
                <c:pt idx="82">
                  <c:v>75.063414634146355</c:v>
                </c:pt>
                <c:pt idx="83">
                  <c:v>70.607243902439038</c:v>
                </c:pt>
                <c:pt idx="84">
                  <c:v>66.210853658536607</c:v>
                </c:pt>
                <c:pt idx="85">
                  <c:v>80.895121951219522</c:v>
                </c:pt>
                <c:pt idx="86">
                  <c:v>73.762731707317073</c:v>
                </c:pt>
                <c:pt idx="87">
                  <c:v>69.241926829268394</c:v>
                </c:pt>
                <c:pt idx="88">
                  <c:v>82.917073170731712</c:v>
                </c:pt>
                <c:pt idx="89">
                  <c:v>81.704878048780301</c:v>
                </c:pt>
                <c:pt idx="90">
                  <c:v>82.936585365853674</c:v>
                </c:pt>
                <c:pt idx="91">
                  <c:v>73.282487804877945</c:v>
                </c:pt>
                <c:pt idx="92">
                  <c:v>73.747390243902501</c:v>
                </c:pt>
                <c:pt idx="93">
                  <c:v>83.096097560975622</c:v>
                </c:pt>
                <c:pt idx="94">
                  <c:v>69.61</c:v>
                </c:pt>
                <c:pt idx="95">
                  <c:v>61.083170731707327</c:v>
                </c:pt>
                <c:pt idx="96">
                  <c:v>70.002439024390242</c:v>
                </c:pt>
                <c:pt idx="97">
                  <c:v>71.408829268292706</c:v>
                </c:pt>
                <c:pt idx="98">
                  <c:v>68.53234146341444</c:v>
                </c:pt>
                <c:pt idx="99">
                  <c:v>81.368292682926807</c:v>
                </c:pt>
                <c:pt idx="100">
                  <c:v>74.359000000000009</c:v>
                </c:pt>
                <c:pt idx="101">
                  <c:v>67.805926829268302</c:v>
                </c:pt>
                <c:pt idx="102">
                  <c:v>79.846365853658341</c:v>
                </c:pt>
                <c:pt idx="103">
                  <c:v>60.206390243902447</c:v>
                </c:pt>
                <c:pt idx="104">
                  <c:v>75.176048780487491</c:v>
                </c:pt>
                <c:pt idx="105">
                  <c:v>74.674170731707306</c:v>
                </c:pt>
                <c:pt idx="106">
                  <c:v>61.584948399885739</c:v>
                </c:pt>
                <c:pt idx="107">
                  <c:v>74.068048780487601</c:v>
                </c:pt>
                <c:pt idx="108">
                  <c:v>66.250559145021128</c:v>
                </c:pt>
                <c:pt idx="109">
                  <c:v>68.853625313580721</c:v>
                </c:pt>
                <c:pt idx="110">
                  <c:v>48.836000000000013</c:v>
                </c:pt>
                <c:pt idx="111">
                  <c:v>73.863414634146366</c:v>
                </c:pt>
                <c:pt idx="112">
                  <c:v>81.392682926829025</c:v>
                </c:pt>
                <c:pt idx="113">
                  <c:v>73.778048780487538</c:v>
                </c:pt>
                <c:pt idx="114">
                  <c:v>70.643121951219527</c:v>
                </c:pt>
                <c:pt idx="115">
                  <c:v>68.693414634146365</c:v>
                </c:pt>
                <c:pt idx="116">
                  <c:v>64.248634146341473</c:v>
                </c:pt>
                <c:pt idx="117">
                  <c:v>77.573829268292698</c:v>
                </c:pt>
                <c:pt idx="118">
                  <c:v>72.187302859887538</c:v>
                </c:pt>
                <c:pt idx="119">
                  <c:v>77.135073170731332</c:v>
                </c:pt>
                <c:pt idx="120">
                  <c:v>70.109970258264454</c:v>
                </c:pt>
                <c:pt idx="121">
                  <c:v>75.031268292682938</c:v>
                </c:pt>
                <c:pt idx="122">
                  <c:v>54.603926829268303</c:v>
                </c:pt>
                <c:pt idx="123">
                  <c:v>80.746341463414609</c:v>
                </c:pt>
                <c:pt idx="124">
                  <c:v>64.932463414634157</c:v>
                </c:pt>
                <c:pt idx="125">
                  <c:v>71.431471996153007</c:v>
                </c:pt>
                <c:pt idx="126">
                  <c:v>74.649878048780238</c:v>
                </c:pt>
                <c:pt idx="127">
                  <c:v>67.339439024390245</c:v>
                </c:pt>
                <c:pt idx="128">
                  <c:v>49.836268292682917</c:v>
                </c:pt>
                <c:pt idx="129">
                  <c:v>61.350609756097327</c:v>
                </c:pt>
                <c:pt idx="130">
                  <c:v>73.566341463414545</c:v>
                </c:pt>
                <c:pt idx="131">
                  <c:v>54.723780487804902</c:v>
                </c:pt>
                <c:pt idx="132">
                  <c:v>74.842292682926839</c:v>
                </c:pt>
                <c:pt idx="133">
                  <c:v>63.881146341463342</c:v>
                </c:pt>
                <c:pt idx="134">
                  <c:v>57.966170731707322</c:v>
                </c:pt>
                <c:pt idx="135">
                  <c:v>52.109024390243903</c:v>
                </c:pt>
                <c:pt idx="136">
                  <c:v>74.465390243902434</c:v>
                </c:pt>
                <c:pt idx="137">
                  <c:v>81.104878048780151</c:v>
                </c:pt>
                <c:pt idx="138">
                  <c:v>73.438903156108211</c:v>
                </c:pt>
                <c:pt idx="139">
                  <c:v>81.451219512195166</c:v>
                </c:pt>
                <c:pt idx="140">
                  <c:v>67.982707317072851</c:v>
                </c:pt>
                <c:pt idx="141">
                  <c:v>81.15609756097561</c:v>
                </c:pt>
                <c:pt idx="142">
                  <c:v>80.684995819778408</c:v>
                </c:pt>
                <c:pt idx="143">
                  <c:v>79.95501479986963</c:v>
                </c:pt>
                <c:pt idx="144">
                  <c:v>76.59104878048781</c:v>
                </c:pt>
                <c:pt idx="145">
                  <c:v>59.558099580066092</c:v>
                </c:pt>
                <c:pt idx="146">
                  <c:v>66.435878048780253</c:v>
                </c:pt>
                <c:pt idx="147">
                  <c:v>77.368097560975613</c:v>
                </c:pt>
                <c:pt idx="148">
                  <c:v>74.515536585365865</c:v>
                </c:pt>
                <c:pt idx="149">
                  <c:v>68.553731707317084</c:v>
                </c:pt>
                <c:pt idx="150">
                  <c:v>62.298926829268297</c:v>
                </c:pt>
                <c:pt idx="151">
                  <c:v>76.797560975609798</c:v>
                </c:pt>
                <c:pt idx="152">
                  <c:v>80.373170731707276</c:v>
                </c:pt>
                <c:pt idx="153">
                  <c:v>72.193731707317085</c:v>
                </c:pt>
                <c:pt idx="154">
                  <c:v>69.683390613789285</c:v>
                </c:pt>
                <c:pt idx="155">
                  <c:v>78.453804878048786</c:v>
                </c:pt>
                <c:pt idx="156">
                  <c:v>74.563414634146355</c:v>
                </c:pt>
                <c:pt idx="157">
                  <c:v>70.460975609756105</c:v>
                </c:pt>
                <c:pt idx="158">
                  <c:v>63.492853658536568</c:v>
                </c:pt>
                <c:pt idx="159">
                  <c:v>66.644706907911342</c:v>
                </c:pt>
                <c:pt idx="160">
                  <c:v>75.496902439024382</c:v>
                </c:pt>
                <c:pt idx="161">
                  <c:v>61.863951219512202</c:v>
                </c:pt>
                <c:pt idx="162">
                  <c:v>63.202170731707341</c:v>
                </c:pt>
                <c:pt idx="163">
                  <c:v>82.143902439024245</c:v>
                </c:pt>
                <c:pt idx="164">
                  <c:v>67.507073170731516</c:v>
                </c:pt>
                <c:pt idx="165">
                  <c:v>45.329048780487817</c:v>
                </c:pt>
                <c:pt idx="166">
                  <c:v>72.104536585365864</c:v>
                </c:pt>
                <c:pt idx="167">
                  <c:v>75.234146341463429</c:v>
                </c:pt>
                <c:pt idx="168">
                  <c:v>56.442003930629639</c:v>
                </c:pt>
                <c:pt idx="169">
                  <c:v>54.642951219512199</c:v>
                </c:pt>
                <c:pt idx="170">
                  <c:v>56.438913255270563</c:v>
                </c:pt>
                <c:pt idx="171">
                  <c:v>63.211255177476971</c:v>
                </c:pt>
                <c:pt idx="172">
                  <c:v>66.134878048780195</c:v>
                </c:pt>
                <c:pt idx="173">
                  <c:v>70.811390243902423</c:v>
                </c:pt>
                <c:pt idx="174">
                  <c:v>76.109756097560663</c:v>
                </c:pt>
                <c:pt idx="175">
                  <c:v>80.12439024390244</c:v>
                </c:pt>
                <c:pt idx="176">
                  <c:v>81.704878048780301</c:v>
                </c:pt>
                <c:pt idx="177">
                  <c:v>48.850634146341328</c:v>
                </c:pt>
                <c:pt idx="178">
                  <c:v>72.724390243902462</c:v>
                </c:pt>
                <c:pt idx="179">
                  <c:v>74.710707317072973</c:v>
                </c:pt>
                <c:pt idx="180">
                  <c:v>50.700585365853662</c:v>
                </c:pt>
                <c:pt idx="181">
                  <c:v>56.150341463414406</c:v>
                </c:pt>
                <c:pt idx="182">
                  <c:v>74.187975609756108</c:v>
                </c:pt>
                <c:pt idx="183">
                  <c:v>67.257170731707333</c:v>
                </c:pt>
                <c:pt idx="184">
                  <c:v>65.313585365853669</c:v>
                </c:pt>
                <c:pt idx="185">
                  <c:v>67.020585365853648</c:v>
                </c:pt>
                <c:pt idx="186">
                  <c:v>72.489000000000033</c:v>
                </c:pt>
                <c:pt idx="187">
                  <c:v>69.817146341463413</c:v>
                </c:pt>
                <c:pt idx="188">
                  <c:v>75.099999999999994</c:v>
                </c:pt>
                <c:pt idx="189">
                  <c:v>74.862439024390255</c:v>
                </c:pt>
                <c:pt idx="190">
                  <c:v>60.846439024390243</c:v>
                </c:pt>
                <c:pt idx="191">
                  <c:v>58.647975609756102</c:v>
                </c:pt>
                <c:pt idx="192">
                  <c:v>70.944146341463423</c:v>
                </c:pt>
                <c:pt idx="193">
                  <c:v>74.157638979071805</c:v>
                </c:pt>
                <c:pt idx="194">
                  <c:v>76.907829268292701</c:v>
                </c:pt>
                <c:pt idx="195">
                  <c:v>78.741463414634154</c:v>
                </c:pt>
                <c:pt idx="196">
                  <c:v>68.104000000000013</c:v>
                </c:pt>
                <c:pt idx="197">
                  <c:v>72.401219512195155</c:v>
                </c:pt>
                <c:pt idx="198">
                  <c:v>74.487512195121951</c:v>
                </c:pt>
                <c:pt idx="199">
                  <c:v>75.606682926828967</c:v>
                </c:pt>
                <c:pt idx="200">
                  <c:v>71.410682926829281</c:v>
                </c:pt>
                <c:pt idx="201">
                  <c:v>70.779234550075472</c:v>
                </c:pt>
                <c:pt idx="202">
                  <c:v>72.982048780487617</c:v>
                </c:pt>
                <c:pt idx="203">
                  <c:v>62.905780487804883</c:v>
                </c:pt>
                <c:pt idx="204">
                  <c:v>56.098317073170762</c:v>
                </c:pt>
                <c:pt idx="205">
                  <c:v>49.62326829268293</c:v>
                </c:pt>
                <c:pt idx="206">
                  <c:v>57.022585365853658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D1-45EC-A932-5F0334A0C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6011624"/>
        <c:axId val="706015152"/>
      </c:scatterChart>
      <c:valAx>
        <c:axId val="706011624"/>
        <c:scaling>
          <c:orientation val="minMax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DE" sz="1800" b="1" i="0" baseline="0" dirty="0" smtClean="0">
                    <a:effectLst/>
                  </a:rPr>
                  <a:t>Gesundheitsausgaben pro Kopf pro Jahr [US$]</a:t>
                </a:r>
                <a:endParaRPr lang="de-DE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706015152"/>
        <c:crosses val="autoZero"/>
        <c:crossBetween val="midCat"/>
      </c:valAx>
      <c:valAx>
        <c:axId val="706015152"/>
        <c:scaling>
          <c:orientation val="minMax"/>
          <c:max val="85"/>
          <c:min val="7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DE" sz="1800" b="1" i="0" baseline="0" dirty="0" err="1" smtClean="0">
                    <a:effectLst/>
                  </a:rPr>
                  <a:t>Lebenserartung</a:t>
                </a:r>
                <a:r>
                  <a:rPr lang="de-DE" sz="1800" b="1" i="0" baseline="0" dirty="0" smtClean="0">
                    <a:effectLst/>
                  </a:rPr>
                  <a:t> [Jahre]</a:t>
                </a:r>
                <a:endParaRPr lang="de-DE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de-DE"/>
          </a:p>
        </c:txPr>
        <c:crossAx val="706011624"/>
        <c:crosses val="autoZero"/>
        <c:crossBetween val="midCat"/>
      </c:valAx>
    </c:plotArea>
    <c:plotVisOnly val="1"/>
    <c:dispBlanksAs val="gap"/>
    <c:showDLblsOverMax val="0"/>
  </c:chart>
  <c:spPr>
    <a:solidFill>
      <a:srgbClr val="FFFFCC"/>
    </a:solidFill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0.39839</cdr:x>
      <cdr:y>0.0817</cdr:y>
    </cdr:from>
    <cdr:to>
      <cdr:x>0.50673</cdr:x>
      <cdr:y>0.35736</cdr:y>
    </cdr:to>
    <cdr:cxnSp macro="">
      <cdr:nvCxnSpPr>
        <cdr:cNvPr id="5" name="Gerade Verbindung mit Pfeil 4">
          <a:extLst xmlns:a="http://schemas.openxmlformats.org/drawingml/2006/main">
            <a:ext uri="{FF2B5EF4-FFF2-40B4-BE49-F238E27FC236}">
              <a16:creationId xmlns:a16="http://schemas.microsoft.com/office/drawing/2014/main" id="{7603D8F6-812F-4AC3-80C6-0D8CA403A9BB}"/>
            </a:ext>
          </a:extLst>
        </cdr:cNvPr>
        <cdr:cNvCxnSpPr/>
      </cdr:nvCxnSpPr>
      <cdr:spPr>
        <a:xfrm xmlns:a="http://schemas.openxmlformats.org/drawingml/2006/main" flipH="1">
          <a:off x="3707087" y="490845"/>
          <a:ext cx="1008112" cy="165618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0.13283</cdr:x>
      <cdr:y>0.39241</cdr:y>
    </cdr:from>
    <cdr:to>
      <cdr:x>0.21267</cdr:x>
      <cdr:y>0.52515</cdr:y>
    </cdr:to>
    <cdr:cxnSp macro="">
      <cdr:nvCxnSpPr>
        <cdr:cNvPr id="8" name="Gerade Verbindung mit Pfeil 7">
          <a:extLst xmlns:a="http://schemas.openxmlformats.org/drawingml/2006/main">
            <a:ext uri="{FF2B5EF4-FFF2-40B4-BE49-F238E27FC236}">
              <a16:creationId xmlns:a16="http://schemas.microsoft.com/office/drawing/2014/main" id="{0032C3F1-7228-4950-9849-716E0B3CACAA}"/>
            </a:ext>
          </a:extLst>
        </cdr:cNvPr>
        <cdr:cNvCxnSpPr/>
      </cdr:nvCxnSpPr>
      <cdr:spPr>
        <a:xfrm xmlns:a="http://schemas.openxmlformats.org/drawingml/2006/main" flipH="1" flipV="1">
          <a:off x="1146209" y="2232248"/>
          <a:ext cx="688946" cy="75513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0.80079</cdr:x>
      <cdr:y>0.54912</cdr:y>
    </cdr:from>
    <cdr:to>
      <cdr:x>0.83174</cdr:x>
      <cdr:y>0.59706</cdr:y>
    </cdr:to>
    <cdr:cxnSp macro="">
      <cdr:nvCxnSpPr>
        <cdr:cNvPr id="12" name="Gerade Verbindung mit Pfeil 11">
          <a:extLst xmlns:a="http://schemas.openxmlformats.org/drawingml/2006/main">
            <a:ext uri="{FF2B5EF4-FFF2-40B4-BE49-F238E27FC236}">
              <a16:creationId xmlns:a16="http://schemas.microsoft.com/office/drawing/2014/main" id="{61029CCE-79FC-465D-9B0B-B22689405855}"/>
            </a:ext>
          </a:extLst>
        </cdr:cNvPr>
        <cdr:cNvCxnSpPr/>
      </cdr:nvCxnSpPr>
      <cdr:spPr>
        <a:xfrm xmlns:a="http://schemas.openxmlformats.org/drawingml/2006/main" flipV="1">
          <a:off x="7451503" y="3299157"/>
          <a:ext cx="288032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0.17397</cdr:x>
      <cdr:y>0.51316</cdr:y>
    </cdr:from>
    <cdr:to>
      <cdr:x>0.57029</cdr:x>
      <cdr:y>0.76926</cdr:y>
    </cdr:to>
    <cdr:sp macro="" textlink="">
      <cdr:nvSpPr>
        <cdr:cNvPr id="15" name="Textfeld 1"/>
        <cdr:cNvSpPr txBox="1"/>
      </cdr:nvSpPr>
      <cdr:spPr>
        <a:xfrm xmlns:a="http://schemas.openxmlformats.org/drawingml/2006/main">
          <a:off x="1618855" y="3083133"/>
          <a:ext cx="3687834" cy="1538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2800" dirty="0" smtClean="0"/>
            <a:t>Griechenland:</a:t>
          </a:r>
          <a:r>
            <a:rPr lang="de-DE" sz="2800" baseline="0" dirty="0" smtClean="0"/>
            <a:t> </a:t>
          </a:r>
          <a:r>
            <a:rPr lang="de-DE" sz="2800" baseline="0" dirty="0"/>
            <a:t>(</a:t>
          </a:r>
          <a:r>
            <a:rPr lang="de-DE" sz="2800" baseline="0" dirty="0" smtClean="0"/>
            <a:t>2044; </a:t>
          </a:r>
          <a:r>
            <a:rPr lang="de-DE" sz="2800" baseline="0" dirty="0"/>
            <a:t>80,6)</a:t>
          </a:r>
        </a:p>
      </cdr:txBody>
    </cdr:sp>
  </cdr:relSizeAnchor>
  <cdr:relSizeAnchor xmlns:cdr="http://schemas.openxmlformats.org/drawingml/2006/chartDrawing">
    <cdr:from>
      <cdr:x>0.49899</cdr:x>
      <cdr:y>0.02177</cdr:y>
    </cdr:from>
    <cdr:to>
      <cdr:x>0.89365</cdr:x>
      <cdr:y>0.12964</cdr:y>
    </cdr:to>
    <cdr:sp macro="" textlink="">
      <cdr:nvSpPr>
        <cdr:cNvPr id="16" name="Textfeld 1"/>
        <cdr:cNvSpPr txBox="1"/>
      </cdr:nvSpPr>
      <cdr:spPr>
        <a:xfrm xmlns:a="http://schemas.openxmlformats.org/drawingml/2006/main">
          <a:off x="4643191" y="130805"/>
          <a:ext cx="367240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2800" dirty="0" smtClean="0"/>
            <a:t>Deutschland: </a:t>
          </a:r>
          <a:r>
            <a:rPr lang="de-DE" sz="2800" dirty="0"/>
            <a:t>(4683; 80,9)</a:t>
          </a:r>
        </a:p>
      </cdr:txBody>
    </cdr:sp>
  </cdr:relSizeAnchor>
  <cdr:relSizeAnchor xmlns:cdr="http://schemas.openxmlformats.org/drawingml/2006/chartDrawing">
    <cdr:from>
      <cdr:x>0.74662</cdr:x>
      <cdr:y>0.57309</cdr:y>
    </cdr:from>
    <cdr:to>
      <cdr:x>0.98553</cdr:x>
      <cdr:y>0.82919</cdr:y>
    </cdr:to>
    <cdr:sp macro="" textlink="">
      <cdr:nvSpPr>
        <cdr:cNvPr id="17" name="Textfeld 1"/>
        <cdr:cNvSpPr txBox="1"/>
      </cdr:nvSpPr>
      <cdr:spPr>
        <a:xfrm xmlns:a="http://schemas.openxmlformats.org/drawingml/2006/main">
          <a:off x="6947448" y="3443173"/>
          <a:ext cx="2223082" cy="1538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2800" baseline="0" dirty="0"/>
            <a:t>USA: </a:t>
          </a:r>
        </a:p>
        <a:p xmlns:a="http://schemas.openxmlformats.org/drawingml/2006/main">
          <a:r>
            <a:rPr lang="de-DE" sz="2800" baseline="0" dirty="0"/>
            <a:t>(</a:t>
          </a:r>
          <a:r>
            <a:rPr lang="de-DE" sz="2800" baseline="0" dirty="0" smtClean="0"/>
            <a:t>8895; </a:t>
          </a:r>
          <a:r>
            <a:rPr lang="de-DE" sz="2800" baseline="0" dirty="0"/>
            <a:t>78,7)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A2C320A-02CD-4D77-8F96-7A8349CB0F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299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58BCB-CF39-4FCB-AA8E-D2C54D7D7E2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7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A836F-C232-4EE2-A745-8A03A00444E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82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DF0D5-7DE6-4CB8-B8D6-9B2D9967384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475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62EC6-356D-4E6B-BA21-9710DC98EB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69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38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1A093-AC10-4757-9DFF-89E9F3BD263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2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63917-1B21-41C2-A381-C55022EF170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8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2654F-0C41-414D-A446-F636937E174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6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9E206-A25F-4244-B3FF-D9ED15E2FCD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71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916A3-13C1-48E9-BFE2-6FB3BDC2103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42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EC72B-6798-4402-8B39-D6DAF481304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92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37C35-F2D4-4921-ADDA-EB2A0E00FB8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37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10421A-85F7-48B9-96EF-B8F2735D9F8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73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tatis.de/DE/Themen/Gesellschaft-Umwelt/Gesundheit/Gesundheitsausgaben/_inhalt.html" TargetMode="External"/><Relationship Id="rId2" Type="http://schemas.openxmlformats.org/officeDocument/2006/relationships/hyperlink" Target="http://www.destatis.de/jetspeed/portal/cms/Sites/destatis/Internet/DE/Navigation/Statistiken/Gesundheit/Gesundheitsausgaben/Tabellen.ps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/>
          <a:lstStyle/>
          <a:p>
            <a:pPr eaLnBrk="1" hangingPunct="1"/>
            <a:r>
              <a:rPr lang="de-DE" sz="4400" b="1" dirty="0">
                <a:cs typeface="Times New Roman" pitchFamily="18" charset="0"/>
              </a:rPr>
              <a:t>GESUNDHEITSMANAGEMENT I</a:t>
            </a:r>
            <a:br>
              <a:rPr lang="de-DE" sz="4400" b="1" dirty="0">
                <a:cs typeface="Times New Roman" pitchFamily="18" charset="0"/>
              </a:rPr>
            </a:br>
            <a:r>
              <a:rPr lang="de-DE" sz="4400" b="1" dirty="0">
                <a:cs typeface="Times New Roman" pitchFamily="18" charset="0"/>
              </a:rPr>
              <a:t>Teil </a:t>
            </a:r>
            <a:r>
              <a:rPr lang="de-DE" sz="4400" b="1" dirty="0" smtClean="0">
                <a:cs typeface="Times New Roman" pitchFamily="18" charset="0"/>
              </a:rPr>
              <a:t>2a-3</a:t>
            </a:r>
            <a:r>
              <a:rPr lang="de-DE" sz="4400" b="1" dirty="0">
                <a:cs typeface="Times New Roman" pitchFamily="18" charset="0"/>
              </a:rPr>
              <a:t/>
            </a:r>
            <a:br>
              <a:rPr lang="de-DE" sz="4400" b="1" dirty="0">
                <a:cs typeface="Times New Roman" pitchFamily="18" charset="0"/>
              </a:rPr>
            </a:br>
            <a:r>
              <a:rPr lang="de-DE" sz="4400" b="1" dirty="0">
                <a:cs typeface="Times New Roman" pitchFamily="18" charset="0"/>
              </a:rPr>
              <a:t/>
            </a:r>
            <a:br>
              <a:rPr lang="de-DE" sz="4400" b="1" dirty="0">
                <a:cs typeface="Times New Roman" pitchFamily="18" charset="0"/>
              </a:rPr>
            </a:br>
            <a:r>
              <a:rPr lang="de-DE" b="1" dirty="0">
                <a:cs typeface="Times New Roman" pitchFamily="18" charset="0"/>
              </a:rPr>
              <a:t/>
            </a:r>
            <a:br>
              <a:rPr lang="de-DE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Prof. Dr. Steffen Fleßa</a:t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Lst. für Allgemeine Betriebswirtschaftslehre und Gesundheitsmanagement</a:t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Universität Greifswald</a:t>
            </a:r>
            <a:r>
              <a:rPr lang="de-DE" b="1" dirty="0">
                <a:cs typeface="Times New Roman" pitchFamily="18" charset="0"/>
              </a:rPr>
              <a:t/>
            </a:r>
            <a:br>
              <a:rPr lang="de-DE" b="1" dirty="0">
                <a:cs typeface="Times New Roman" pitchFamily="18" charset="0"/>
              </a:rPr>
            </a:b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58BCB-CF39-4FCB-AA8E-D2C54D7D7E2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101300"/>
              </p:ext>
            </p:extLst>
          </p:nvPr>
        </p:nvGraphicFramePr>
        <p:xfrm>
          <a:off x="123553" y="136525"/>
          <a:ext cx="8840936" cy="646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80F6CD9-B30F-499E-85D1-72AE28AF1DBC}"/>
              </a:ext>
            </a:extLst>
          </p:cNvPr>
          <p:cNvSpPr txBox="1"/>
          <p:nvPr/>
        </p:nvSpPr>
        <p:spPr>
          <a:xfrm>
            <a:off x="251520" y="6596390"/>
            <a:ext cx="7776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https://www.bundesaerztekammer.de/baek/ueber-uns/aerztestatistik/2022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Struktur der Ärzteschaft </a:t>
            </a:r>
            <a:r>
              <a:rPr lang="de-DE" dirty="0" smtClean="0"/>
              <a:t>2022</a:t>
            </a:r>
            <a:endParaRPr lang="de-DE" sz="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9E206-A25F-4244-B3FF-D9ED15E2FCD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3A2E282-A50E-46D8-98F2-C75B4E6F7CD4}"/>
              </a:ext>
            </a:extLst>
          </p:cNvPr>
          <p:cNvSpPr txBox="1"/>
          <p:nvPr/>
        </p:nvSpPr>
        <p:spPr>
          <a:xfrm>
            <a:off x="457200" y="6583362"/>
            <a:ext cx="705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https://www.bundesaerztekammer.de/baek/ueber-uns/aerztestatistik/2022</a:t>
            </a:r>
            <a:endParaRPr lang="de-DE" sz="1000" dirty="0"/>
          </a:p>
        </p:txBody>
      </p:sp>
      <p:pic>
        <p:nvPicPr>
          <p:cNvPr id="7" name="Grafik 6"/>
          <p:cNvPicPr/>
          <p:nvPr/>
        </p:nvPicPr>
        <p:blipFill rotWithShape="1">
          <a:blip r:embed="rId2"/>
          <a:srcRect l="17197" t="20576" r="18650" b="34157"/>
          <a:stretch/>
        </p:blipFill>
        <p:spPr bwMode="auto">
          <a:xfrm>
            <a:off x="257656" y="1611460"/>
            <a:ext cx="8886344" cy="3977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76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3730426"/>
          </a:xfrm>
        </p:spPr>
        <p:txBody>
          <a:bodyPr>
            <a:normAutofit fontScale="90000"/>
          </a:bodyPr>
          <a:lstStyle/>
          <a:p>
            <a:r>
              <a:rPr lang="de-DE" dirty="0"/>
              <a:t>Berufstätige Ärztinnen nach Arztgruppen zum 31.12.2022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9E206-A25F-4244-B3FF-D9ED15E2FCD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4" name="Grafik 3"/>
          <p:cNvPicPr/>
          <p:nvPr/>
        </p:nvPicPr>
        <p:blipFill rotWithShape="1">
          <a:blip r:embed="rId2"/>
          <a:srcRect l="34887" t="18519" r="36839" b="10053"/>
          <a:stretch/>
        </p:blipFill>
        <p:spPr bwMode="auto">
          <a:xfrm>
            <a:off x="3491880" y="0"/>
            <a:ext cx="5544616" cy="6597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3A2E282-A50E-46D8-98F2-C75B4E6F7CD4}"/>
              </a:ext>
            </a:extLst>
          </p:cNvPr>
          <p:cNvSpPr txBox="1"/>
          <p:nvPr/>
        </p:nvSpPr>
        <p:spPr>
          <a:xfrm>
            <a:off x="457200" y="6583362"/>
            <a:ext cx="705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https://www.bundesaerztekammer.de/baek/ueber-uns/aerztestatistik/2022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2232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53952" y="-17667"/>
            <a:ext cx="7632848" cy="60911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Professionelle Pflegekräfte pro 100.000 EW</a:t>
            </a:r>
            <a:endParaRPr lang="de-DE" sz="28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55576" y="1124744"/>
            <a:ext cx="1368152" cy="633285"/>
          </a:xfrm>
          <a:prstGeom prst="rect">
            <a:avLst/>
          </a:prstGeom>
        </p:spPr>
      </p:pic>
      <p:sp>
        <p:nvSpPr>
          <p:cNvPr id="8" name="Wolkenförmige Legende 7"/>
          <p:cNvSpPr/>
          <p:nvPr/>
        </p:nvSpPr>
        <p:spPr>
          <a:xfrm>
            <a:off x="539552" y="4509120"/>
            <a:ext cx="2448272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Letzte WHO-Daten von 2014!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b="1" dirty="0" smtClean="0"/>
              <a:t>c) </a:t>
            </a:r>
            <a:r>
              <a:rPr lang="de-DE" b="1" dirty="0" smtClean="0"/>
              <a:t>Entlassungen</a:t>
            </a:r>
            <a:endParaRPr lang="de-DE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0" y="126876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53952" y="964202"/>
            <a:ext cx="7632848" cy="60911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Entlassungen pro 100 EW in Akutkrankenhäusern</a:t>
            </a:r>
            <a:endParaRPr lang="de-DE" sz="28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20000" y="4221088"/>
            <a:ext cx="1368152" cy="63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640" y="-29290"/>
            <a:ext cx="7632848" cy="60911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Entlassungen pro 100 EW in Akutkrankenhäusern</a:t>
            </a:r>
            <a:endParaRPr lang="de-DE" sz="2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20000" y="4221088"/>
            <a:ext cx="1368152" cy="633285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>
          <a:xfrm>
            <a:off x="539552" y="4509120"/>
            <a:ext cx="2448272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Letzte WHO-Daten von 2014!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5576" y="0"/>
            <a:ext cx="7632848" cy="60911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Operationen pro Jahr pro 100.000 EW</a:t>
            </a:r>
            <a:endParaRPr lang="de-DE" sz="2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452320" y="908720"/>
            <a:ext cx="1368152" cy="633285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>
          <a:xfrm>
            <a:off x="683568" y="1225362"/>
            <a:ext cx="2448272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Letzte WHO-Daten von </a:t>
            </a:r>
            <a:r>
              <a:rPr lang="de-DE" dirty="0" smtClean="0"/>
              <a:t>2010!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b="1" dirty="0" smtClean="0"/>
              <a:t>d) Verweildauern</a:t>
            </a:r>
            <a:endParaRPr lang="de-DE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20000" y="4221088"/>
            <a:ext cx="1368152" cy="6332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71228" y="282851"/>
            <a:ext cx="7632848" cy="60911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Verweildauer Akutkrankenhäuser</a:t>
            </a:r>
            <a:endParaRPr lang="de-DE" sz="28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772400" y="4373488"/>
            <a:ext cx="1368152" cy="63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3568" y="0"/>
            <a:ext cx="7632848" cy="60911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Verweildauer Akutkrankenhäuser</a:t>
            </a:r>
            <a:endParaRPr lang="de-DE" sz="2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318648" y="1844824"/>
            <a:ext cx="1368152" cy="633285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>
          <a:xfrm>
            <a:off x="4211960" y="790819"/>
            <a:ext cx="2448272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Letzte WHO-Daten von 2014!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5576" y="0"/>
            <a:ext cx="7632848" cy="60911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Belegungsrate Akutkrankenhäuser</a:t>
            </a:r>
            <a:endParaRPr lang="de-DE" sz="2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20000" y="4221088"/>
            <a:ext cx="1368152" cy="633285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>
          <a:xfrm>
            <a:off x="1475656" y="4595816"/>
            <a:ext cx="2448272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Letzte WHO-Daten von 2014!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Kapitel 2: Gliederung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2 Struktur des Gesundheitswesens</a:t>
            </a:r>
          </a:p>
          <a:p>
            <a:pPr marL="990600" lvl="1" indent="-5334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2.1 Epidemiologische Grundlagen und </a:t>
            </a:r>
            <a:r>
              <a:rPr lang="de-DE" dirty="0" smtClean="0">
                <a:solidFill>
                  <a:srgbClr val="FF0000"/>
                </a:solidFill>
              </a:rPr>
              <a:t>Versorgungsstrukturen</a:t>
            </a:r>
          </a:p>
          <a:p>
            <a:pPr marL="1409700" lvl="2" indent="-609600">
              <a:buNone/>
            </a:pPr>
            <a:r>
              <a:rPr lang="de-DE" dirty="0"/>
              <a:t>2.1.1 Grundlegende Größen</a:t>
            </a:r>
          </a:p>
          <a:p>
            <a:pPr marL="1409700" lvl="2" indent="-609600">
              <a:buNone/>
            </a:pPr>
            <a:r>
              <a:rPr lang="de-DE" dirty="0"/>
              <a:t>2.2.2 Demographische Grundlagen </a:t>
            </a:r>
          </a:p>
          <a:p>
            <a:pPr marL="1409700" lvl="2" indent="-609600">
              <a:buNone/>
            </a:pPr>
            <a:r>
              <a:rPr lang="de-DE" dirty="0"/>
              <a:t>2.2.3 Gesundheitsstatistiken</a:t>
            </a:r>
          </a:p>
          <a:p>
            <a:pPr marL="1409700" lvl="2" indent="-609600">
              <a:buNone/>
            </a:pPr>
            <a:r>
              <a:rPr lang="de-DE" dirty="0">
                <a:solidFill>
                  <a:srgbClr val="FF0000"/>
                </a:solidFill>
              </a:rPr>
              <a:t>2.2.4 Versorgung</a:t>
            </a:r>
          </a:p>
          <a:p>
            <a:pPr marL="1409700" lvl="2" indent="-609600">
              <a:buNone/>
            </a:pPr>
            <a:r>
              <a:rPr lang="de-DE" dirty="0">
                <a:solidFill>
                  <a:srgbClr val="FF0000"/>
                </a:solidFill>
              </a:rPr>
              <a:t>2.2.5 Korrelationen</a:t>
            </a:r>
          </a:p>
          <a:p>
            <a:pPr marL="990600" lvl="1" indent="-533400" eaLnBrk="1" hangingPunct="1">
              <a:buFontTx/>
              <a:buNone/>
            </a:pPr>
            <a:r>
              <a:rPr lang="de-DE" dirty="0" smtClean="0"/>
              <a:t>2.2 </a:t>
            </a:r>
            <a:r>
              <a:rPr lang="de-DE" dirty="0"/>
              <a:t>Struktur des deutschen Krankenhauswesens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/>
              <a:t>2.2.1 Einrichtungen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/>
              <a:t>2.2.2 Institutionen und Organisationen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/>
              <a:t>2.2.3 Entwicklungen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711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5576" y="24287"/>
            <a:ext cx="7632848" cy="60911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Kontakte pro Jahr ambulante Patienten</a:t>
            </a:r>
            <a:endParaRPr lang="de-DE" sz="2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20000" y="5517232"/>
            <a:ext cx="1368152" cy="633285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>
          <a:xfrm>
            <a:off x="899592" y="1196752"/>
            <a:ext cx="2448272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Letzte WHO-Daten von 2014!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b="1" dirty="0" smtClean="0"/>
              <a:t>e) Gesundheitsausgaben</a:t>
            </a:r>
            <a:endParaRPr lang="de-DE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5576" y="964202"/>
            <a:ext cx="7632848" cy="60911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Gesundheitsausgaben im Verhältnis zum BIP (%)</a:t>
            </a:r>
            <a:endParaRPr lang="de-DE" sz="28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20000" y="4221088"/>
            <a:ext cx="1368152" cy="63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560" y="0"/>
            <a:ext cx="7632848" cy="60911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Gesundheitsausgaben im Verhältnis zum BIP (%)</a:t>
            </a:r>
            <a:endParaRPr lang="de-DE" sz="2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20000" y="4221088"/>
            <a:ext cx="1368152" cy="63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7584" y="5216"/>
            <a:ext cx="7632848" cy="60911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Öffentliche Gesundheitsausgaben im Verhältnis zu Gesamtgesundheitsausgaben (%, WHO-Schätzung)</a:t>
            </a:r>
            <a:endParaRPr lang="de-DE" sz="28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20000" y="4221088"/>
            <a:ext cx="1368152" cy="633285"/>
          </a:xfrm>
          <a:prstGeom prst="rect">
            <a:avLst/>
          </a:prstGeom>
        </p:spPr>
      </p:pic>
      <p:sp>
        <p:nvSpPr>
          <p:cNvPr id="8" name="Wolkenförmige Legende 7"/>
          <p:cNvSpPr/>
          <p:nvPr/>
        </p:nvSpPr>
        <p:spPr>
          <a:xfrm>
            <a:off x="4073143" y="3853654"/>
            <a:ext cx="2448272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Letzte WHO-Daten von 2014!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EDD9AB-AB24-472C-8E6B-6804750B4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3" y="454360"/>
            <a:ext cx="7932373" cy="594928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5982" y="404664"/>
            <a:ext cx="7632848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Krankenhauskosten im Verhältnis zu Gesamtgesundheitsausgaben</a:t>
            </a:r>
            <a:endParaRPr lang="de-DE" sz="2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20000" y="4221088"/>
            <a:ext cx="1368152" cy="633285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>
          <a:xfrm>
            <a:off x="1664635" y="2996952"/>
            <a:ext cx="2448272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Letzte WHO-Daten von </a:t>
            </a:r>
            <a:r>
              <a:rPr lang="de-DE" dirty="0" smtClean="0"/>
              <a:t>2015!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6959F7-B310-480D-979C-9F84D67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64896" cy="604867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5982" y="404664"/>
            <a:ext cx="7632848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Medikamentenkosten im Verhältnis zu Gesamtgesundheitsausgaben</a:t>
            </a:r>
            <a:endParaRPr lang="de-DE" sz="2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20000" y="4221088"/>
            <a:ext cx="1368152" cy="633285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>
          <a:xfrm>
            <a:off x="6706348" y="874716"/>
            <a:ext cx="2448272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Letzte WHO-Daten von </a:t>
            </a:r>
            <a:r>
              <a:rPr lang="de-DE" dirty="0" smtClean="0"/>
              <a:t>2015!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6B7C17-733E-41F4-90B2-CAC488381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4" y="598376"/>
            <a:ext cx="7548331" cy="566124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560" y="260648"/>
            <a:ext cx="7632848" cy="14401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Investitionskosten im Gesundheitswesen im Verhältnis zu Gesamtgesundheitsausgaben</a:t>
            </a:r>
            <a:endParaRPr lang="de-DE" sz="2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380312" y="5711943"/>
            <a:ext cx="1368152" cy="63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f) </a:t>
            </a:r>
            <a:r>
              <a:rPr lang="en-US" dirty="0" err="1" smtClean="0"/>
              <a:t>Statistische</a:t>
            </a:r>
            <a:r>
              <a:rPr lang="en-US" dirty="0" smtClean="0"/>
              <a:t> </a:t>
            </a:r>
            <a:r>
              <a:rPr lang="en-US" dirty="0" err="1"/>
              <a:t>Grundlagen</a:t>
            </a:r>
            <a:r>
              <a:rPr lang="en-US" dirty="0"/>
              <a:t> Deutschland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Quelle</a:t>
            </a:r>
            <a:r>
              <a:rPr lang="en-US" dirty="0"/>
              <a:t>: </a:t>
            </a:r>
            <a:r>
              <a:rPr lang="en-US" dirty="0" err="1"/>
              <a:t>Statistisches</a:t>
            </a:r>
            <a:r>
              <a:rPr lang="en-US" dirty="0"/>
              <a:t> </a:t>
            </a:r>
            <a:r>
              <a:rPr lang="en-US" dirty="0" err="1"/>
              <a:t>Bundesamt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destatis.de)</a:t>
            </a:r>
            <a:endParaRPr lang="en-US" dirty="0"/>
          </a:p>
          <a:p>
            <a:r>
              <a:rPr lang="en-US" dirty="0">
                <a:hlinkClick r:id="rId3"/>
              </a:rPr>
              <a:t>https://www.destatis.de/DE/Themen/Gesellschaft-Umwelt/Gesundheit/Gesundheitsausgaben/_</a:t>
            </a:r>
            <a:r>
              <a:rPr lang="en-US" dirty="0" smtClean="0">
                <a:hlinkClick r:id="rId3"/>
              </a:rPr>
              <a:t>inhalt.html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Gesundheitsausgaben (abs.)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3"/>
            <a:ext cx="9045145" cy="5299890"/>
          </a:xfrm>
        </p:spPr>
      </p:pic>
      <p:sp>
        <p:nvSpPr>
          <p:cNvPr id="10" name="Legende: mit Pfeil nach unten 9">
            <a:extLst>
              <a:ext uri="{FF2B5EF4-FFF2-40B4-BE49-F238E27FC236}">
                <a16:creationId xmlns:a16="http://schemas.microsoft.com/office/drawing/2014/main" id="{E57F01AF-2ED9-4072-8AFD-A028D357D174}"/>
              </a:ext>
            </a:extLst>
          </p:cNvPr>
          <p:cNvSpPr/>
          <p:nvPr/>
        </p:nvSpPr>
        <p:spPr>
          <a:xfrm>
            <a:off x="6505044" y="1772816"/>
            <a:ext cx="2664296" cy="1080120"/>
          </a:xfrm>
          <a:prstGeom prst="downArrowCallout">
            <a:avLst>
              <a:gd name="adj1" fmla="val 27101"/>
              <a:gd name="adj2" fmla="val 24370"/>
              <a:gd name="adj3" fmla="val 25000"/>
              <a:gd name="adj4" fmla="val 45251"/>
            </a:avLst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474,1 </a:t>
            </a:r>
            <a:r>
              <a:rPr lang="de-DE" dirty="0"/>
              <a:t>Mrd. Euro</a:t>
            </a:r>
          </a:p>
        </p:txBody>
      </p:sp>
      <p:sp>
        <p:nvSpPr>
          <p:cNvPr id="6" name="Rechteck 5"/>
          <p:cNvSpPr/>
          <p:nvPr/>
        </p:nvSpPr>
        <p:spPr>
          <a:xfrm>
            <a:off x="3563888" y="6641239"/>
            <a:ext cx="685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https://www.destatis.de/DE/Themen/Gesellschaft-Umwelt/Gesundheit/Gesundheitsausgaben/_inhalt.html#sprg229148</a:t>
            </a:r>
          </a:p>
        </p:txBody>
      </p:sp>
    </p:spTree>
    <p:extLst>
      <p:ext uri="{BB962C8B-B14F-4D97-AF65-F5344CB8AC3E}">
        <p14:creationId xmlns:p14="http://schemas.microsoft.com/office/powerpoint/2010/main" val="23401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870"/>
            <a:ext cx="9144000" cy="53578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2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Gesundheitsausgaben pro Einwohner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10" name="Legende: mit Pfeil nach unten 9">
            <a:extLst>
              <a:ext uri="{FF2B5EF4-FFF2-40B4-BE49-F238E27FC236}">
                <a16:creationId xmlns:a16="http://schemas.microsoft.com/office/drawing/2014/main" id="{707B4EFE-F43A-423D-85F8-531A9210A234}"/>
              </a:ext>
            </a:extLst>
          </p:cNvPr>
          <p:cNvSpPr/>
          <p:nvPr/>
        </p:nvSpPr>
        <p:spPr>
          <a:xfrm>
            <a:off x="6497706" y="1173253"/>
            <a:ext cx="2244588" cy="1022483"/>
          </a:xfrm>
          <a:prstGeom prst="downArrowCallout">
            <a:avLst>
              <a:gd name="adj1" fmla="val 27101"/>
              <a:gd name="adj2" fmla="val 24370"/>
              <a:gd name="adj3" fmla="val 25000"/>
              <a:gd name="adj4" fmla="val 45251"/>
            </a:avLst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5699 Euro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563888" y="6641239"/>
            <a:ext cx="685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https://www.destatis.de/DE/Themen/Gesellschaft-Umwelt/Gesundheit/Gesundheitsausgaben/_inhalt.html#sprg229148</a:t>
            </a:r>
          </a:p>
        </p:txBody>
      </p:sp>
    </p:spTree>
    <p:extLst>
      <p:ext uri="{BB962C8B-B14F-4D97-AF65-F5344CB8AC3E}">
        <p14:creationId xmlns:p14="http://schemas.microsoft.com/office/powerpoint/2010/main" val="12603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2800" b="1" dirty="0"/>
              <a:t>2.2.4 Versorgung</a:t>
            </a:r>
            <a:br>
              <a:rPr lang="de-DE" sz="2800" b="1" dirty="0"/>
            </a:br>
            <a:r>
              <a:rPr lang="de-DE" sz="2800" b="1" dirty="0" smtClean="0"/>
              <a:t>a) Krankenhäuser </a:t>
            </a:r>
            <a:r>
              <a:rPr lang="de-DE" sz="2800" b="1" dirty="0"/>
              <a:t>und -betten</a:t>
            </a:r>
            <a:r>
              <a:rPr lang="de-DE" sz="2800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67" y="1064948"/>
            <a:ext cx="9144000" cy="6858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20000" y="4221088"/>
            <a:ext cx="1368152" cy="63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9757" y="164381"/>
            <a:ext cx="7417246" cy="1048668"/>
          </a:xfrm>
        </p:spPr>
        <p:txBody>
          <a:bodyPr>
            <a:normAutofit fontScale="90000"/>
          </a:bodyPr>
          <a:lstStyle/>
          <a:p>
            <a:r>
              <a:rPr lang="de-DE" dirty="0"/>
              <a:t>Gesundheitsausgaben, Anteil am Bruttoinlandsprodukt [%]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87"/>
            <a:ext cx="9144000" cy="535781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563888" y="6641239"/>
            <a:ext cx="685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https://www.destatis.de/DE/Themen/Gesellschaft-Umwelt/Gesundheit/Gesundheitsausgaben/_inhalt.html#sprg229148</a:t>
            </a:r>
          </a:p>
        </p:txBody>
      </p:sp>
      <p:sp>
        <p:nvSpPr>
          <p:cNvPr id="9" name="Legende: mit Pfeil nach unten 8">
            <a:extLst>
              <a:ext uri="{FF2B5EF4-FFF2-40B4-BE49-F238E27FC236}">
                <a16:creationId xmlns:a16="http://schemas.microsoft.com/office/drawing/2014/main" id="{738CF687-2FA7-40CF-AF83-18B48F1C68B6}"/>
              </a:ext>
            </a:extLst>
          </p:cNvPr>
          <p:cNvSpPr/>
          <p:nvPr/>
        </p:nvSpPr>
        <p:spPr>
          <a:xfrm>
            <a:off x="7019319" y="1772816"/>
            <a:ext cx="2088232" cy="1008112"/>
          </a:xfrm>
          <a:prstGeom prst="downArrowCallout">
            <a:avLst>
              <a:gd name="adj1" fmla="val 27101"/>
              <a:gd name="adj2" fmla="val 24370"/>
              <a:gd name="adj3" fmla="val 25000"/>
              <a:gd name="adj4" fmla="val 45251"/>
            </a:avLst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13,2 </a:t>
            </a:r>
            <a:r>
              <a:rPr lang="de-DE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1893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634082"/>
          </a:xfrm>
        </p:spPr>
        <p:txBody>
          <a:bodyPr>
            <a:normAutofit/>
          </a:bodyPr>
          <a:lstStyle/>
          <a:p>
            <a:r>
              <a:rPr lang="de-DE" sz="2400" b="1" dirty="0"/>
              <a:t>Ausgaben pro Kopf und Jahr nach </a:t>
            </a:r>
            <a:r>
              <a:rPr lang="de-DE" sz="2400" b="1" dirty="0" smtClean="0"/>
              <a:t>Einrichtungen 2021 </a:t>
            </a:r>
            <a:r>
              <a:rPr lang="de-DE" sz="2400" b="1" dirty="0"/>
              <a:t>[</a:t>
            </a:r>
            <a:r>
              <a:rPr lang="de-DE" sz="2400" b="1" dirty="0" smtClean="0"/>
              <a:t>€, %] 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6" name="chart"/>
          <p:cNvPicPr>
            <a:picLocks noChangeAspect="1"/>
          </p:cNvPicPr>
          <p:nvPr/>
        </p:nvPicPr>
        <p:blipFill rotWithShape="1">
          <a:blip r:embed="rId2"/>
          <a:srcRect l="21282" t="25644" r="21381" b="16779"/>
          <a:stretch/>
        </p:blipFill>
        <p:spPr>
          <a:xfrm>
            <a:off x="0" y="770607"/>
            <a:ext cx="9080020" cy="608190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436096" y="606612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https://www.sozialpolitik-aktuell.de/files/sozialpolitik-aktuell/_Politikfelder/Gesundheitswesen/Datensammlung/PDF-Dateien/abbVI17.pdf</a:t>
            </a:r>
            <a:endParaRPr lang="de-DE" sz="800" dirty="0"/>
          </a:p>
        </p:txBody>
      </p:sp>
      <p:pic>
        <p:nvPicPr>
          <p:cNvPr id="13" name="chart"/>
          <p:cNvPicPr/>
          <p:nvPr/>
        </p:nvPicPr>
        <p:blipFill rotWithShape="1">
          <a:blip r:embed="rId2"/>
          <a:srcRect l="67420" t="80562" r="20682" b="13362"/>
          <a:stretch/>
        </p:blipFill>
        <p:spPr bwMode="auto">
          <a:xfrm>
            <a:off x="7308304" y="6351062"/>
            <a:ext cx="1835696" cy="531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94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" y="892333"/>
            <a:ext cx="9144000" cy="595163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51520" y="6093296"/>
            <a:ext cx="84969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https://www.destatis.de/DE/Presse/Pressemitteilungen/2022/07/PD22_316_236.html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260648"/>
            <a:ext cx="7848872" cy="158417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Krankheitskosten nach Geschlecht und Krankheitskapiteln 2020 (%)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0669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51520" y="6093296"/>
            <a:ext cx="84969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https://www.destatis.de/DE/Themen/Gesellschaft-Umwelt/Gesundheit/_Grafik/_Interaktiv/krankheitskosten-geschlecht.html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260648"/>
            <a:ext cx="7848872" cy="158417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Krankheitskosten nach Geschlecht und Alter 2020 (%)</a:t>
            </a:r>
            <a:endParaRPr lang="de-D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1048668"/>
          </a:xfrm>
        </p:spPr>
        <p:txBody>
          <a:bodyPr/>
          <a:lstStyle/>
          <a:p>
            <a:r>
              <a:rPr lang="de-DE" sz="3200" dirty="0">
                <a:effectLst/>
              </a:rPr>
              <a:t>Behandlungskosten in </a:t>
            </a:r>
            <a:r>
              <a:rPr lang="de-DE" sz="3200" u="sng" dirty="0">
                <a:effectLst/>
              </a:rPr>
              <a:t>Krankenhäusern</a:t>
            </a:r>
            <a:r>
              <a:rPr lang="de-DE" sz="3200" dirty="0">
                <a:effectLst/>
              </a:rPr>
              <a:t> </a:t>
            </a:r>
            <a:r>
              <a:rPr lang="de-DE" sz="2000" dirty="0">
                <a:effectLst/>
              </a:rPr>
              <a:t>(Euro je Krankenhausbehandlung)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46157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Palliativmedizin: Eine Ressource?</a:t>
            </a:r>
          </a:p>
        </p:txBody>
      </p:sp>
      <p:pic>
        <p:nvPicPr>
          <p:cNvPr id="5" name="Grafik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7286" y="1520788"/>
            <a:ext cx="6329427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5576" y="6165304"/>
            <a:ext cx="8183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latin typeface="+mn-lt"/>
              </a:rPr>
              <a:t>Quelle: Nöthen, Manuela. "Hohe Kosten im Gesundheitswesen: Eine Frage des Alters." </a:t>
            </a:r>
            <a:r>
              <a:rPr lang="de-DE" sz="1000" i="1" dirty="0">
                <a:solidFill>
                  <a:schemeClr val="tx1"/>
                </a:solidFill>
                <a:latin typeface="+mn-lt"/>
              </a:rPr>
              <a:t>Statistisches Bundesamt, Wirtschaft und Statistik (Juli 2011)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 (2011).</a:t>
            </a:r>
          </a:p>
        </p:txBody>
      </p:sp>
    </p:spTree>
    <p:extLst>
      <p:ext uri="{BB962C8B-B14F-4D97-AF65-F5344CB8AC3E}">
        <p14:creationId xmlns:p14="http://schemas.microsoft.com/office/powerpoint/2010/main" val="39671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1048668"/>
          </a:xfrm>
        </p:spPr>
        <p:txBody>
          <a:bodyPr/>
          <a:lstStyle/>
          <a:p>
            <a:r>
              <a:rPr lang="de-DE" sz="3200" dirty="0">
                <a:effectLst/>
              </a:rPr>
              <a:t>Behandlungskosten in Krankenhäusern </a:t>
            </a:r>
            <a:r>
              <a:rPr lang="de-DE" sz="2800" dirty="0">
                <a:effectLst/>
              </a:rPr>
              <a:t>(Euro je Behandlungs</a:t>
            </a:r>
            <a:r>
              <a:rPr lang="de-DE" sz="2800" u="sng" dirty="0">
                <a:effectLst/>
              </a:rPr>
              <a:t>fall</a:t>
            </a:r>
            <a:r>
              <a:rPr lang="de-DE" sz="2800" dirty="0">
                <a:effectLst/>
              </a:rPr>
              <a:t>)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Palliativmedizin: Eine Ressource?</a:t>
            </a:r>
            <a:endParaRPr lang="de-DE" dirty="0"/>
          </a:p>
        </p:txBody>
      </p:sp>
      <p:pic>
        <p:nvPicPr>
          <p:cNvPr id="8" name="Grafik 7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7921" y="1231518"/>
            <a:ext cx="6264696" cy="4593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DBCAB0-D0EE-4771-B1FC-FB7D5FEDACC5}"/>
              </a:ext>
            </a:extLst>
          </p:cNvPr>
          <p:cNvSpPr txBox="1"/>
          <p:nvPr/>
        </p:nvSpPr>
        <p:spPr>
          <a:xfrm>
            <a:off x="755576" y="6165304"/>
            <a:ext cx="8183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latin typeface="+mn-lt"/>
              </a:rPr>
              <a:t>Quelle: Nöthen, Manuela. "Hohe Kosten im Gesundheitswesen: Eine Frage des Alters." </a:t>
            </a:r>
            <a:r>
              <a:rPr lang="de-DE" sz="1000" i="1" dirty="0">
                <a:solidFill>
                  <a:schemeClr val="tx1"/>
                </a:solidFill>
                <a:latin typeface="+mn-lt"/>
              </a:rPr>
              <a:t>Statistisches Bundesamt, Wirtschaft und Statistik (Juli 2011)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 (2011).</a:t>
            </a:r>
          </a:p>
        </p:txBody>
      </p:sp>
    </p:spTree>
    <p:extLst>
      <p:ext uri="{BB962C8B-B14F-4D97-AF65-F5344CB8AC3E}">
        <p14:creationId xmlns:p14="http://schemas.microsoft.com/office/powerpoint/2010/main" val="19545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r>
              <a:rPr lang="de-DE" sz="3200" dirty="0">
                <a:effectLst/>
              </a:rPr>
              <a:t>Behandlungskosten in Krankenhäusern </a:t>
            </a:r>
            <a:r>
              <a:rPr lang="de-DE" sz="2800" dirty="0">
                <a:effectLst/>
              </a:rPr>
              <a:t>(Euro je Behandlungs</a:t>
            </a:r>
            <a:r>
              <a:rPr lang="de-DE" sz="2800" u="sng" dirty="0">
                <a:effectLst/>
              </a:rPr>
              <a:t>tag</a:t>
            </a:r>
            <a:r>
              <a:rPr lang="de-DE" sz="2800" dirty="0">
                <a:effectLst/>
              </a:rPr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Palliativmedizin: Eine Ressource?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55576" y="6165304"/>
            <a:ext cx="782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>
                <a:solidFill>
                  <a:schemeClr val="tx1"/>
                </a:solidFill>
              </a:rPr>
              <a:t>Nöthen</a:t>
            </a:r>
            <a:r>
              <a:rPr lang="de-DE" sz="800" dirty="0">
                <a:solidFill>
                  <a:schemeClr val="tx1"/>
                </a:solidFill>
              </a:rPr>
              <a:t>, Manuela. "Hohe Kosten im Gesundheitswesen: Eine Frage des Alters." </a:t>
            </a:r>
            <a:r>
              <a:rPr lang="de-DE" sz="800" i="1" dirty="0">
                <a:solidFill>
                  <a:schemeClr val="tx1"/>
                </a:solidFill>
              </a:rPr>
              <a:t>Statistisches Bundesamt, Wirtschaft und Statistik (Juli 2011)</a:t>
            </a:r>
            <a:r>
              <a:rPr lang="de-DE" sz="800" dirty="0">
                <a:solidFill>
                  <a:schemeClr val="tx1"/>
                </a:solidFill>
              </a:rPr>
              <a:t> (2011).</a:t>
            </a:r>
          </a:p>
        </p:txBody>
      </p:sp>
      <p:pic>
        <p:nvPicPr>
          <p:cNvPr id="8" name="Grafik 7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1916832"/>
            <a:ext cx="5760640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84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090729" cy="60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b="1" dirty="0"/>
              <a:t>2.2.5 </a:t>
            </a:r>
            <a:r>
              <a:rPr lang="de-DE" sz="2800" b="1" dirty="0" smtClean="0"/>
              <a:t>Korrelationen</a:t>
            </a:r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800" b="1" dirty="0" smtClean="0"/>
              <a:t>BSP </a:t>
            </a:r>
            <a:r>
              <a:rPr lang="de-DE" sz="2800" b="1" dirty="0"/>
              <a:t>(X) und Lebenserwartung (Y</a:t>
            </a:r>
            <a:r>
              <a:rPr lang="de-DE" sz="2800" b="1" dirty="0" smtClean="0"/>
              <a:t>) </a:t>
            </a:r>
            <a:r>
              <a:rPr lang="de-DE" sz="2800" b="1" u="sng" dirty="0" smtClean="0"/>
              <a:t>in Europa</a:t>
            </a:r>
            <a:endParaRPr lang="de-DE" sz="2800" b="1" u="sng" dirty="0"/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2771775" y="4530081"/>
            <a:ext cx="4032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DE" sz="2400" b="1" dirty="0" err="1"/>
              <a:t>Cor</a:t>
            </a:r>
            <a:r>
              <a:rPr lang="de-DE" sz="2400" b="1" dirty="0"/>
              <a:t>=0,803; [0,069...0,878</a:t>
            </a:r>
            <a:r>
              <a:rPr lang="de-DE" sz="2400" dirty="0"/>
              <a:t>]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/>
              <a:t>Gesundheitsausgaben </a:t>
            </a:r>
            <a:r>
              <a:rPr lang="de-DE" sz="3600" b="1" dirty="0"/>
              <a:t>(X) und Lebenserwartung (Y) </a:t>
            </a:r>
            <a:r>
              <a:rPr lang="de-DE" sz="3600" b="1" u="sng" dirty="0" smtClean="0"/>
              <a:t>weltweit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58022"/>
              </p:ext>
            </p:extLst>
          </p:nvPr>
        </p:nvGraphicFramePr>
        <p:xfrm>
          <a:off x="179512" y="836712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F4F9ACC6-A1CF-4B30-9DC0-203520DBC759}"/>
              </a:ext>
            </a:extLst>
          </p:cNvPr>
          <p:cNvSpPr txBox="1"/>
          <p:nvPr/>
        </p:nvSpPr>
        <p:spPr>
          <a:xfrm>
            <a:off x="323528" y="6647308"/>
            <a:ext cx="836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/>
              <a:t>https://databank.worldbank.org/source/world-development-indicators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3268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04451"/>
              </p:ext>
            </p:extLst>
          </p:nvPr>
        </p:nvGraphicFramePr>
        <p:xfrm>
          <a:off x="257439" y="836712"/>
          <a:ext cx="862912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en-US" sz="3600" dirty="0" err="1"/>
              <a:t>Gesundheitsausgaben</a:t>
            </a:r>
            <a:r>
              <a:rPr lang="en-US" sz="3600" dirty="0"/>
              <a:t> </a:t>
            </a:r>
            <a:r>
              <a:rPr lang="en-US" sz="3600" dirty="0" smtClean="0"/>
              <a:t>(&gt; </a:t>
            </a:r>
            <a:r>
              <a:rPr lang="en-US" sz="3600" dirty="0"/>
              <a:t>2000 US$)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D6ED35C-C7E2-455D-98D0-E10BD0796C1E}"/>
              </a:ext>
            </a:extLst>
          </p:cNvPr>
          <p:cNvSpPr txBox="1"/>
          <p:nvPr/>
        </p:nvSpPr>
        <p:spPr>
          <a:xfrm>
            <a:off x="263358" y="659639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/>
              <a:t>https://databank.worldbank.org/source/world-development-indicators</a:t>
            </a:r>
            <a:endParaRPr lang="de-DE" sz="1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7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51720" y="1"/>
            <a:ext cx="6336704" cy="6926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Akutkrankenhausbetten pro 100.000 EW</a:t>
            </a:r>
            <a:endParaRPr lang="de-DE" sz="28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95736" y="-1"/>
            <a:ext cx="6336704" cy="6926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Akutkrankenhäuser pro 100.000 EW</a:t>
            </a:r>
            <a:endParaRPr lang="de-DE" sz="28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68344" y="967333"/>
            <a:ext cx="1368152" cy="633285"/>
          </a:xfrm>
          <a:prstGeom prst="rect">
            <a:avLst/>
          </a:prstGeom>
        </p:spPr>
      </p:pic>
      <p:sp>
        <p:nvSpPr>
          <p:cNvPr id="8" name="Wolkenförmige Legende 7"/>
          <p:cNvSpPr/>
          <p:nvPr/>
        </p:nvSpPr>
        <p:spPr>
          <a:xfrm>
            <a:off x="539552" y="4509120"/>
            <a:ext cx="2448272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Letzte WHO-Daten von 2014!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Anmerkung zu 2.2.5.1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/>
              <a:t>Strukturbruch?</a:t>
            </a:r>
          </a:p>
          <a:p>
            <a:pPr lvl="1" eaLnBrk="1" hangingPunct="1"/>
            <a:r>
              <a:rPr lang="de-DE"/>
              <a:t>Starke Korrelation für arme Länder</a:t>
            </a:r>
          </a:p>
          <a:p>
            <a:pPr lvl="1" eaLnBrk="1" hangingPunct="1"/>
            <a:r>
              <a:rPr lang="de-DE"/>
              <a:t>Geringe Korrelation für reiche Länder?</a:t>
            </a:r>
          </a:p>
          <a:p>
            <a:pPr lvl="1" eaLnBrk="1" hangingPunct="1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79438"/>
            <a:ext cx="8422503" cy="631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622"/>
            <a:ext cx="8229600" cy="706090"/>
          </a:xfrm>
        </p:spPr>
        <p:txBody>
          <a:bodyPr/>
          <a:lstStyle/>
          <a:p>
            <a:pPr eaLnBrk="1" hangingPunct="1"/>
            <a:r>
              <a:rPr lang="de-DE" sz="2800" b="1" dirty="0" smtClean="0"/>
              <a:t>Bettendichte </a:t>
            </a:r>
            <a:r>
              <a:rPr lang="de-DE" sz="2800" b="1" dirty="0"/>
              <a:t>(X) und Verweildauer (Y)</a:t>
            </a:r>
          </a:p>
        </p:txBody>
      </p:sp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3491881" y="4911551"/>
            <a:ext cx="4032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de-DE" sz="2400" b="1" dirty="0" err="1"/>
              <a:t>Cor</a:t>
            </a:r>
            <a:r>
              <a:rPr lang="de-DE" sz="2400" b="1" dirty="0"/>
              <a:t> = 0,762; [0,623...0,855</a:t>
            </a:r>
            <a:r>
              <a:rPr lang="de-DE" b="1" dirty="0"/>
              <a:t>]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79438"/>
            <a:ext cx="8374910" cy="627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622"/>
            <a:ext cx="8229600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800" b="1" dirty="0"/>
              <a:t> 2.2.5.3 Bettendichte (Y) und </a:t>
            </a:r>
            <a:r>
              <a:rPr lang="de-DE" sz="2800" b="1" dirty="0" err="1"/>
              <a:t>Lebenserw</a:t>
            </a:r>
            <a:r>
              <a:rPr lang="de-DE" sz="2800" b="1" dirty="0"/>
              <a:t>. (X)</a:t>
            </a: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1453026" y="2309971"/>
            <a:ext cx="44871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de-DE" sz="2400" b="1" dirty="0" err="1"/>
              <a:t>Cor</a:t>
            </a:r>
            <a:r>
              <a:rPr lang="de-DE" sz="2400" b="1" dirty="0"/>
              <a:t> = -0,242 [-0,469...0,0151]: </a:t>
            </a:r>
          </a:p>
          <a:p>
            <a:r>
              <a:rPr lang="de-DE" sz="2400" b="1" dirty="0"/>
              <a:t>nicht signifikant [p=0,05]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Kapitel 2: Gliederung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2 Struktur des Gesundheitswesens</a:t>
            </a:r>
          </a:p>
          <a:p>
            <a:pPr marL="990600" lvl="1" indent="-5334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2.1 Epidemiologische Grundlagen und </a:t>
            </a:r>
            <a:r>
              <a:rPr lang="de-DE" dirty="0" smtClean="0">
                <a:solidFill>
                  <a:srgbClr val="FF0000"/>
                </a:solidFill>
              </a:rPr>
              <a:t>Versorgungsstrukturen</a:t>
            </a:r>
          </a:p>
          <a:p>
            <a:pPr marL="1409700" lvl="2" indent="-609600">
              <a:buNone/>
            </a:pPr>
            <a:r>
              <a:rPr lang="de-DE" dirty="0"/>
              <a:t>2.1.1 Grundlegende Größen</a:t>
            </a:r>
          </a:p>
          <a:p>
            <a:pPr marL="1409700" lvl="2" indent="-609600">
              <a:buNone/>
            </a:pPr>
            <a:r>
              <a:rPr lang="de-DE" dirty="0"/>
              <a:t>2.2.2 Demographische Grundlagen </a:t>
            </a:r>
          </a:p>
          <a:p>
            <a:pPr marL="1409700" lvl="2" indent="-609600">
              <a:buNone/>
            </a:pPr>
            <a:r>
              <a:rPr lang="de-DE" dirty="0"/>
              <a:t>2.2.3 Gesundheitsstatistiken</a:t>
            </a:r>
          </a:p>
          <a:p>
            <a:pPr marL="1409700" lvl="2" indent="-609600">
              <a:buNone/>
            </a:pPr>
            <a:r>
              <a:rPr lang="de-DE" dirty="0">
                <a:solidFill>
                  <a:srgbClr val="FF0000"/>
                </a:solidFill>
              </a:rPr>
              <a:t>2.2.4 Versorgung</a:t>
            </a:r>
          </a:p>
          <a:p>
            <a:pPr marL="1409700" lvl="2" indent="-609600">
              <a:buNone/>
            </a:pPr>
            <a:r>
              <a:rPr lang="de-DE" dirty="0">
                <a:solidFill>
                  <a:srgbClr val="FF0000"/>
                </a:solidFill>
              </a:rPr>
              <a:t>2.2.5 Korrelationen</a:t>
            </a:r>
          </a:p>
          <a:p>
            <a:pPr marL="990600" lvl="1" indent="-533400" eaLnBrk="1" hangingPunct="1">
              <a:buFontTx/>
              <a:buNone/>
            </a:pPr>
            <a:r>
              <a:rPr lang="de-DE" dirty="0" smtClean="0"/>
              <a:t>2.2 </a:t>
            </a:r>
            <a:r>
              <a:rPr lang="de-DE" dirty="0"/>
              <a:t>Struktur des deutschen Krankenhauswesens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/>
              <a:t>2.2.1 Einrichtungen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/>
              <a:t>2.2.2 Institutionen und Organisationen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/>
              <a:t>2.2.3 Entwicklungen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87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" y="106779"/>
            <a:ext cx="9001627" cy="6751221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51720" y="1"/>
            <a:ext cx="6336704" cy="6926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Akutkrankenhausbetten pro 100.000 EW</a:t>
            </a:r>
            <a:endParaRPr lang="de-DE" sz="2800" b="1" dirty="0"/>
          </a:p>
        </p:txBody>
      </p:sp>
      <p:sp>
        <p:nvSpPr>
          <p:cNvPr id="7" name="Wolkenförmige Legende 6"/>
          <p:cNvSpPr/>
          <p:nvPr/>
        </p:nvSpPr>
        <p:spPr>
          <a:xfrm>
            <a:off x="755576" y="4221088"/>
            <a:ext cx="2448272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Letzte WHO-Daten von 2014!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68344" y="967333"/>
            <a:ext cx="1368152" cy="63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3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313E87-F20A-4C17-BEFD-E5AAC5678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4" y="375506"/>
            <a:ext cx="8142651" cy="610698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5576" y="0"/>
            <a:ext cx="7632848" cy="119675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Betten in Pflegeeinrichtungen pro 100.000 EW</a:t>
            </a:r>
            <a:endParaRPr lang="de-DE" sz="28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68344" y="967333"/>
            <a:ext cx="1368152" cy="633285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>
          <a:xfrm>
            <a:off x="1475656" y="3284984"/>
            <a:ext cx="2448272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Letzte WHO-Daten von 2014!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53952" y="11573"/>
            <a:ext cx="7632848" cy="60911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Psychiatriebetten pro 100.000 EW</a:t>
            </a:r>
            <a:endParaRPr lang="de-DE" sz="2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5004048" y="836712"/>
            <a:ext cx="1368152" cy="633285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>
          <a:xfrm>
            <a:off x="539552" y="4509120"/>
            <a:ext cx="2448272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Letzte WHO-Daten von 2014!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2800" b="1" dirty="0" smtClean="0"/>
              <a:t>b) Professionsdichte</a:t>
            </a:r>
            <a:endParaRPr lang="de-DE" sz="28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53952" y="822756"/>
            <a:ext cx="7632848" cy="60911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Ärzte pro 100.000 EW</a:t>
            </a:r>
            <a:endParaRPr lang="de-DE" sz="28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20000" y="4221088"/>
            <a:ext cx="1368152" cy="63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62EC6-356D-4E6B-BA21-9710DC98EBA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53952" y="-17667"/>
            <a:ext cx="7632848" cy="60911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1" dirty="0" smtClean="0"/>
              <a:t>Ärzte pro 100.000 EW</a:t>
            </a:r>
            <a:endParaRPr lang="de-DE" sz="2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4" t="90299" r="684" b="467"/>
          <a:stretch/>
        </p:blipFill>
        <p:spPr>
          <a:xfrm>
            <a:off x="7620000" y="4221088"/>
            <a:ext cx="1368152" cy="633285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>
          <a:xfrm>
            <a:off x="4572000" y="4530332"/>
            <a:ext cx="2448272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Letzte WHO-Daten von 2014!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729</Words>
  <Application>Microsoft Office PowerPoint</Application>
  <PresentationFormat>Bildschirmpräsentation (4:3)</PresentationFormat>
  <Paragraphs>161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Larissa</vt:lpstr>
      <vt:lpstr>GESUNDHEITSMANAGEMENT I Teil 2a-3   Prof. Dr. Steffen Fleßa Lst. für Allgemeine Betriebswirtschaftslehre und Gesundheitsmanagement Universität Greifswald </vt:lpstr>
      <vt:lpstr>Kapitel 2: Gliederung</vt:lpstr>
      <vt:lpstr>2.2.4 Versorgung a) Krankenhäuser und -betten </vt:lpstr>
      <vt:lpstr>PowerPoint-Präsentation</vt:lpstr>
      <vt:lpstr>PowerPoint-Präsentation</vt:lpstr>
      <vt:lpstr>PowerPoint-Präsentation</vt:lpstr>
      <vt:lpstr>PowerPoint-Präsentation</vt:lpstr>
      <vt:lpstr>b) Professionsdichte</vt:lpstr>
      <vt:lpstr>PowerPoint-Präsentation</vt:lpstr>
      <vt:lpstr>PowerPoint-Präsentation</vt:lpstr>
      <vt:lpstr>Struktur der Ärzteschaft 2022</vt:lpstr>
      <vt:lpstr>Berufstätige Ärztinnen nach Arztgruppen zum 31.12.2022</vt:lpstr>
      <vt:lpstr>PowerPoint-Präsentation</vt:lpstr>
      <vt:lpstr>c) Entlassungen</vt:lpstr>
      <vt:lpstr>PowerPoint-Präsentation</vt:lpstr>
      <vt:lpstr>PowerPoint-Präsentation</vt:lpstr>
      <vt:lpstr>d) Verweildauern</vt:lpstr>
      <vt:lpstr>PowerPoint-Präsentation</vt:lpstr>
      <vt:lpstr>PowerPoint-Präsentation</vt:lpstr>
      <vt:lpstr>PowerPoint-Präsentation</vt:lpstr>
      <vt:lpstr>e) Gesundheitsausgaben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f) Statistische Grundlagen Deutschland</vt:lpstr>
      <vt:lpstr>Gesundheitsausgaben (abs.)</vt:lpstr>
      <vt:lpstr>Gesundheitsausgaben pro Einwohner</vt:lpstr>
      <vt:lpstr>Gesundheitsausgaben, Anteil am Bruttoinlandsprodukt [%]</vt:lpstr>
      <vt:lpstr>Ausgaben pro Kopf und Jahr nach Einrichtungen 2021 [€, %] </vt:lpstr>
      <vt:lpstr>PowerPoint-Präsentation</vt:lpstr>
      <vt:lpstr>PowerPoint-Präsentation</vt:lpstr>
      <vt:lpstr>Behandlungskosten in Krankenhäusern (Euro je Krankenhausbehandlung)</vt:lpstr>
      <vt:lpstr>Behandlungskosten in Krankenhäusern (Euro je Behandlungsfall)</vt:lpstr>
      <vt:lpstr>Behandlungskosten in Krankenhäusern (Euro je Behandlungstag)</vt:lpstr>
      <vt:lpstr>2.2.5 Korrelationen BSP (X) und Lebenserwartung (Y) in Europa</vt:lpstr>
      <vt:lpstr>Gesundheitsausgaben (X) und Lebenserwartung (Y) weltweit</vt:lpstr>
      <vt:lpstr>Gesundheitsausgaben (&gt; 2000 US$)</vt:lpstr>
      <vt:lpstr>Anmerkung zu 2.2.5.1</vt:lpstr>
      <vt:lpstr>Bettendichte (X) und Verweildauer (Y)</vt:lpstr>
      <vt:lpstr> 2.2.5.3 Bettendichte (Y) und Lebenserw. (X)</vt:lpstr>
      <vt:lpstr>Kapitel 2: Gliederung</vt:lpstr>
    </vt:vector>
  </TitlesOfParts>
  <Company>Uni Heidelberg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Gesundheitsmanagement I Teil 2: Statistiken</dc:title>
  <dc:creator>SteffenF</dc:creator>
  <cp:lastModifiedBy>Steffen Flessa</cp:lastModifiedBy>
  <cp:revision>284</cp:revision>
  <cp:lastPrinted>2013-11-08T08:04:47Z</cp:lastPrinted>
  <dcterms:created xsi:type="dcterms:W3CDTF">2004-10-26T06:37:20Z</dcterms:created>
  <dcterms:modified xsi:type="dcterms:W3CDTF">2023-08-01T12:44:24Z</dcterms:modified>
</cp:coreProperties>
</file>