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720" r:id="rId1"/>
  </p:sldMasterIdLst>
  <p:notesMasterIdLst>
    <p:notesMasterId r:id="rId33"/>
  </p:notesMasterIdLst>
  <p:handoutMasterIdLst>
    <p:handoutMasterId r:id="rId34"/>
  </p:handoutMasterIdLst>
  <p:sldIdLst>
    <p:sldId id="423" r:id="rId2"/>
    <p:sldId id="831" r:id="rId3"/>
    <p:sldId id="532" r:id="rId4"/>
    <p:sldId id="533" r:id="rId5"/>
    <p:sldId id="839" r:id="rId6"/>
    <p:sldId id="840" r:id="rId7"/>
    <p:sldId id="1013" r:id="rId8"/>
    <p:sldId id="841" r:id="rId9"/>
    <p:sldId id="842" r:id="rId10"/>
    <p:sldId id="535" r:id="rId11"/>
    <p:sldId id="536" r:id="rId12"/>
    <p:sldId id="843" r:id="rId13"/>
    <p:sldId id="844" r:id="rId14"/>
    <p:sldId id="538" r:id="rId15"/>
    <p:sldId id="845" r:id="rId16"/>
    <p:sldId id="847" r:id="rId17"/>
    <p:sldId id="539" r:id="rId18"/>
    <p:sldId id="864" r:id="rId19"/>
    <p:sldId id="865" r:id="rId20"/>
    <p:sldId id="541" r:id="rId21"/>
    <p:sldId id="866" r:id="rId22"/>
    <p:sldId id="542" r:id="rId23"/>
    <p:sldId id="873" r:id="rId24"/>
    <p:sldId id="874" r:id="rId25"/>
    <p:sldId id="875" r:id="rId26"/>
    <p:sldId id="876" r:id="rId27"/>
    <p:sldId id="877" r:id="rId28"/>
    <p:sldId id="878" r:id="rId29"/>
    <p:sldId id="879" r:id="rId30"/>
    <p:sldId id="543" r:id="rId31"/>
    <p:sldId id="1014" r:id="rId32"/>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467388" initials="m" lastIdx="7" clrIdx="0">
    <p:extLst>
      <p:ext uri="{19B8F6BF-5375-455C-9EA6-DF929625EA0E}">
        <p15:presenceInfo xmlns:p15="http://schemas.microsoft.com/office/powerpoint/2012/main" userId="S-1-5-21-657725530-4063554323-3344754233-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a:srgbClr val="000000"/>
    <a:srgbClr val="00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59" autoAdjust="0"/>
    <p:restoredTop sz="91480" autoAdjust="0"/>
  </p:normalViewPr>
  <p:slideViewPr>
    <p:cSldViewPr>
      <p:cViewPr varScale="1">
        <p:scale>
          <a:sx n="87" d="100"/>
          <a:sy n="87" d="100"/>
        </p:scale>
        <p:origin x="845" y="67"/>
      </p:cViewPr>
      <p:guideLst>
        <p:guide orient="horz" pos="2160"/>
        <p:guide pos="2544"/>
      </p:guideLst>
    </p:cSldViewPr>
  </p:slideViewPr>
  <p:outlineViewPr>
    <p:cViewPr>
      <p:scale>
        <a:sx n="25" d="100"/>
        <a:sy n="25"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66" d="100"/>
        <a:sy n="66" d="100"/>
      </p:scale>
      <p:origin x="0" y="380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12.xml"/><Relationship Id="rId7" Type="http://schemas.openxmlformats.org/officeDocument/2006/relationships/slide" Target="slides/slide22.xml"/><Relationship Id="rId2" Type="http://schemas.openxmlformats.org/officeDocument/2006/relationships/slide" Target="slides/slide10.xml"/><Relationship Id="rId1" Type="http://schemas.openxmlformats.org/officeDocument/2006/relationships/slide" Target="slides/slide1.xml"/><Relationship Id="rId6" Type="http://schemas.openxmlformats.org/officeDocument/2006/relationships/slide" Target="slides/slide15.xml"/><Relationship Id="rId5" Type="http://schemas.openxmlformats.org/officeDocument/2006/relationships/slide" Target="slides/slide14.xml"/><Relationship Id="rId4" Type="http://schemas.openxmlformats.org/officeDocument/2006/relationships/slide" Target="slides/slide13.xml"/><Relationship Id="rId9" Type="http://schemas.openxmlformats.org/officeDocument/2006/relationships/slide" Target="slides/slide2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PC-Benutzer\AppData\Local\Microsoft\Windows\Temporary%20Internet%20Files\Content.Outlook\ZOJ9ILB8\Abbildung%207_Masterarbeit_Oelschl&#228;g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029999529996424"/>
          <c:y val="3.4426409222630967E-2"/>
          <c:w val="0.76695411206886832"/>
          <c:h val="0.804731293479511"/>
        </c:manualLayout>
      </c:layout>
      <c:areaChart>
        <c:grouping val="standard"/>
        <c:varyColors val="0"/>
        <c:ser>
          <c:idx val="0"/>
          <c:order val="0"/>
          <c:spPr>
            <a:solidFill>
              <a:srgbClr val="FF0000"/>
            </a:solidFill>
          </c:spPr>
          <c:cat>
            <c:numRef>
              <c:f>'[Abbildung 7_Masterarbeit_Oelschläger.xlsx]GesamtKosten_Erlöse_nach_VWD'!$A$3:$A$24</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cat>
          <c:val>
            <c:numRef>
              <c:f>'[Abbildung 7_Masterarbeit_Oelschläger.xlsx]GesamtKosten_Erlöse_nach_VWD'!$B$3:$B$24</c:f>
              <c:numCache>
                <c:formatCode>General</c:formatCode>
                <c:ptCount val="22"/>
                <c:pt idx="0">
                  <c:v>86326.330000000045</c:v>
                </c:pt>
                <c:pt idx="1">
                  <c:v>143982.01999999996</c:v>
                </c:pt>
                <c:pt idx="2">
                  <c:v>242451.15000000014</c:v>
                </c:pt>
                <c:pt idx="3">
                  <c:v>361746.93000000011</c:v>
                </c:pt>
                <c:pt idx="4">
                  <c:v>408422.02000000008</c:v>
                </c:pt>
                <c:pt idx="5">
                  <c:v>498995.25000000012</c:v>
                </c:pt>
                <c:pt idx="6">
                  <c:v>524621.55000000005</c:v>
                </c:pt>
                <c:pt idx="7">
                  <c:v>485563.26999999996</c:v>
                </c:pt>
                <c:pt idx="8">
                  <c:v>371307.97</c:v>
                </c:pt>
                <c:pt idx="9">
                  <c:v>377395.73</c:v>
                </c:pt>
                <c:pt idx="10">
                  <c:v>352469.96</c:v>
                </c:pt>
                <c:pt idx="11">
                  <c:v>300013.71000000008</c:v>
                </c:pt>
                <c:pt idx="12">
                  <c:v>263708.78999999998</c:v>
                </c:pt>
                <c:pt idx="13">
                  <c:v>186148.87000000002</c:v>
                </c:pt>
                <c:pt idx="14">
                  <c:v>209719.93000000005</c:v>
                </c:pt>
                <c:pt idx="15">
                  <c:v>157043.64000000004</c:v>
                </c:pt>
                <c:pt idx="16">
                  <c:v>164136.44</c:v>
                </c:pt>
                <c:pt idx="17">
                  <c:v>86210.75</c:v>
                </c:pt>
                <c:pt idx="18">
                  <c:v>124888.92</c:v>
                </c:pt>
                <c:pt idx="19">
                  <c:v>104078.57</c:v>
                </c:pt>
                <c:pt idx="20">
                  <c:v>87342.05</c:v>
                </c:pt>
                <c:pt idx="21" formatCode="#,##0.00\ &quot;€&quot;">
                  <c:v>64365.259999999995</c:v>
                </c:pt>
              </c:numCache>
            </c:numRef>
          </c:val>
          <c:extLst xmlns:c16r2="http://schemas.microsoft.com/office/drawing/2015/06/chart">
            <c:ext xmlns:c16="http://schemas.microsoft.com/office/drawing/2014/chart" uri="{C3380CC4-5D6E-409C-BE32-E72D297353CC}">
              <c16:uniqueId val="{00000000-7994-43AD-AB18-3DF5C04678C3}"/>
            </c:ext>
          </c:extLst>
        </c:ser>
        <c:dLbls>
          <c:showLegendKey val="0"/>
          <c:showVal val="0"/>
          <c:showCatName val="0"/>
          <c:showSerName val="0"/>
          <c:showPercent val="0"/>
          <c:showBubbleSize val="0"/>
        </c:dLbls>
        <c:axId val="509927408"/>
        <c:axId val="509929368"/>
      </c:areaChart>
      <c:catAx>
        <c:axId val="509927408"/>
        <c:scaling>
          <c:orientation val="minMax"/>
        </c:scaling>
        <c:delete val="0"/>
        <c:axPos val="b"/>
        <c:title>
          <c:tx>
            <c:rich>
              <a:bodyPr/>
              <a:lstStyle/>
              <a:p>
                <a:pPr>
                  <a:defRPr sz="1800"/>
                </a:pPr>
                <a:r>
                  <a:rPr lang="en-US" sz="1800"/>
                  <a:t>Verweildauer in Tagen</a:t>
                </a:r>
              </a:p>
            </c:rich>
          </c:tx>
          <c:layout>
            <c:manualLayout>
              <c:xMode val="edge"/>
              <c:yMode val="edge"/>
              <c:x val="0.46783489643412407"/>
              <c:y val="0.92303877848042992"/>
            </c:manualLayout>
          </c:layout>
          <c:overlay val="0"/>
        </c:title>
        <c:numFmt formatCode="General" sourceLinked="1"/>
        <c:majorTickMark val="out"/>
        <c:minorTickMark val="none"/>
        <c:tickLblPos val="nextTo"/>
        <c:txPr>
          <a:bodyPr/>
          <a:lstStyle/>
          <a:p>
            <a:pPr>
              <a:defRPr sz="1600"/>
            </a:pPr>
            <a:endParaRPr lang="de-DE"/>
          </a:p>
        </c:txPr>
        <c:crossAx val="509929368"/>
        <c:crosses val="autoZero"/>
        <c:auto val="1"/>
        <c:lblAlgn val="ctr"/>
        <c:lblOffset val="100"/>
        <c:noMultiLvlLbl val="0"/>
      </c:catAx>
      <c:valAx>
        <c:axId val="509929368"/>
        <c:scaling>
          <c:orientation val="minMax"/>
        </c:scaling>
        <c:delete val="0"/>
        <c:axPos val="l"/>
        <c:majorGridlines/>
        <c:title>
          <c:tx>
            <c:rich>
              <a:bodyPr rot="-5400000" vert="horz"/>
              <a:lstStyle/>
              <a:p>
                <a:pPr>
                  <a:defRPr sz="1800"/>
                </a:pPr>
                <a:r>
                  <a:rPr lang="en-US" sz="1800" dirty="0" err="1">
                    <a:solidFill>
                      <a:srgbClr val="FF0000"/>
                    </a:solidFill>
                  </a:rPr>
                  <a:t>Gesamtkosten</a:t>
                </a:r>
                <a:r>
                  <a:rPr lang="en-US" sz="1800" dirty="0">
                    <a:solidFill>
                      <a:srgbClr val="FF0000"/>
                    </a:solidFill>
                  </a:rPr>
                  <a:t> in Euro </a:t>
                </a:r>
              </a:p>
            </c:rich>
          </c:tx>
          <c:layout>
            <c:manualLayout>
              <c:xMode val="edge"/>
              <c:yMode val="edge"/>
              <c:x val="8.4788137971259347E-3"/>
              <c:y val="0.32944017771042838"/>
            </c:manualLayout>
          </c:layout>
          <c:overlay val="0"/>
        </c:title>
        <c:numFmt formatCode="General" sourceLinked="1"/>
        <c:majorTickMark val="out"/>
        <c:minorTickMark val="none"/>
        <c:tickLblPos val="nextTo"/>
        <c:txPr>
          <a:bodyPr/>
          <a:lstStyle/>
          <a:p>
            <a:pPr>
              <a:defRPr sz="1600"/>
            </a:pPr>
            <a:endParaRPr lang="de-DE"/>
          </a:p>
        </c:txPr>
        <c:crossAx val="509927408"/>
        <c:crosses val="autoZero"/>
        <c:crossBetween val="midCat"/>
      </c:valAx>
    </c:plotArea>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drawing1.xml><?xml version="1.0" encoding="utf-8"?>
<c:userShapes xmlns:c="http://schemas.openxmlformats.org/drawingml/2006/chart">
  <cdr:relSizeAnchor xmlns:cdr="http://schemas.openxmlformats.org/drawingml/2006/chartDrawing">
    <cdr:from>
      <cdr:x>0.71155</cdr:x>
      <cdr:y>0.14762</cdr:y>
    </cdr:from>
    <cdr:to>
      <cdr:x>0.83014</cdr:x>
      <cdr:y>0.84657</cdr:y>
    </cdr:to>
    <cdr:grpSp>
      <cdr:nvGrpSpPr>
        <cdr:cNvPr id="2" name="Gruppieren 1">
          <a:extLst xmlns:a="http://schemas.openxmlformats.org/drawingml/2006/main">
            <a:ext uri="{FF2B5EF4-FFF2-40B4-BE49-F238E27FC236}">
              <a16:creationId xmlns:a16="http://schemas.microsoft.com/office/drawing/2014/main" xmlns="" id="{FD3ECB81-01B5-4886-B964-C24057150581}"/>
            </a:ext>
          </a:extLst>
        </cdr:cNvPr>
        <cdr:cNvGrpSpPr/>
      </cdr:nvGrpSpPr>
      <cdr:grpSpPr>
        <a:xfrm xmlns:a="http://schemas.openxmlformats.org/drawingml/2006/main">
          <a:off x="5616660" y="720097"/>
          <a:ext cx="936097" cy="3409512"/>
          <a:chOff x="5978771" y="747512"/>
          <a:chExt cx="996109" cy="2423309"/>
        </a:xfrm>
      </cdr:grpSpPr>
      <cdr:sp macro="" textlink="">
        <cdr:nvSpPr>
          <cdr:cNvPr id="3" name="Textfeld 1"/>
          <cdr:cNvSpPr txBox="1"/>
        </cdr:nvSpPr>
        <cdr:spPr>
          <a:xfrm xmlns:a="http://schemas.openxmlformats.org/drawingml/2006/main">
            <a:off x="5978771" y="747512"/>
            <a:ext cx="996109" cy="3190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de-DE" sz="2000" dirty="0" err="1"/>
              <a:t>oGvD</a:t>
            </a:r>
            <a:endParaRPr lang="de-DE" sz="1100" dirty="0"/>
          </a:p>
        </cdr:txBody>
      </cdr:sp>
      <cdr:sp macro="" textlink="">
        <cdr:nvSpPr>
          <cdr:cNvPr id="4" name="Gerade Verbindung mit Pfeil 3"/>
          <cdr:cNvSpPr/>
        </cdr:nvSpPr>
        <cdr:spPr>
          <a:xfrm xmlns:a="http://schemas.openxmlformats.org/drawingml/2006/main" flipV="1">
            <a:off x="6373049" y="947831"/>
            <a:ext cx="0" cy="2222990"/>
          </a:xfrm>
          <a:prstGeom xmlns:a="http://schemas.openxmlformats.org/drawingml/2006/main" prst="straightConnector1">
            <a:avLst/>
          </a:prstGeom>
          <a:noFill xmlns:a="http://schemas.openxmlformats.org/drawingml/2006/main"/>
          <a:ln xmlns:a="http://schemas.openxmlformats.org/drawingml/2006/main" w="190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de-DE"/>
          </a:p>
        </cdr:txBody>
      </cdr:sp>
    </cdr:grpSp>
  </cdr:relSizeAnchor>
  <cdr:relSizeAnchor xmlns:cdr="http://schemas.openxmlformats.org/drawingml/2006/chartDrawing">
    <cdr:from>
      <cdr:x>0.41051</cdr:x>
      <cdr:y>0.07381</cdr:y>
    </cdr:from>
    <cdr:to>
      <cdr:x>0.54734</cdr:x>
      <cdr:y>0.84099</cdr:y>
    </cdr:to>
    <cdr:grpSp>
      <cdr:nvGrpSpPr>
        <cdr:cNvPr id="6" name="Gruppieren 5">
          <a:extLst xmlns:a="http://schemas.openxmlformats.org/drawingml/2006/main">
            <a:ext uri="{FF2B5EF4-FFF2-40B4-BE49-F238E27FC236}">
              <a16:creationId xmlns:a16="http://schemas.microsoft.com/office/drawing/2014/main" xmlns="" id="{C26A8145-FAE7-44E8-B7C2-393642F27B23}"/>
            </a:ext>
          </a:extLst>
        </cdr:cNvPr>
        <cdr:cNvGrpSpPr/>
      </cdr:nvGrpSpPr>
      <cdr:grpSpPr>
        <a:xfrm xmlns:a="http://schemas.openxmlformats.org/drawingml/2006/main">
          <a:off x="3240384" y="360049"/>
          <a:ext cx="1080075" cy="3742341"/>
          <a:chOff x="-116445" y="-280842"/>
          <a:chExt cx="1149540" cy="2659867"/>
        </a:xfrm>
      </cdr:grpSpPr>
      <cdr:sp macro="" textlink="">
        <cdr:nvSpPr>
          <cdr:cNvPr id="7" name="Textfeld 1"/>
          <cdr:cNvSpPr txBox="1"/>
        </cdr:nvSpPr>
        <cdr:spPr>
          <a:xfrm xmlns:a="http://schemas.openxmlformats.org/drawingml/2006/main">
            <a:off x="-116445" y="-280842"/>
            <a:ext cx="1149540" cy="5749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de-DE" sz="2000" dirty="0" err="1"/>
              <a:t>mVwD</a:t>
            </a:r>
            <a:endParaRPr lang="de-DE" sz="2000" dirty="0"/>
          </a:p>
        </cdr:txBody>
      </cdr:sp>
      <cdr:sp macro="" textlink="">
        <cdr:nvSpPr>
          <cdr:cNvPr id="8" name="Gerade Verbindung mit Pfeil 7"/>
          <cdr:cNvSpPr/>
        </cdr:nvSpPr>
        <cdr:spPr>
          <a:xfrm xmlns:a="http://schemas.openxmlformats.org/drawingml/2006/main" flipH="1" flipV="1">
            <a:off x="304708" y="-24943"/>
            <a:ext cx="48657" cy="2403968"/>
          </a:xfrm>
          <a:prstGeom xmlns:a="http://schemas.openxmlformats.org/drawingml/2006/main" prst="straightConnector1">
            <a:avLst/>
          </a:prstGeom>
          <a:noFill xmlns:a="http://schemas.openxmlformats.org/drawingml/2006/main"/>
          <a:ln xmlns:a="http://schemas.openxmlformats.org/drawingml/2006/main" w="190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de-DE"/>
          </a:p>
        </cdr:txBody>
      </cdr:sp>
    </cdr:grpSp>
  </cdr:relSizeAnchor>
  <cdr:relSizeAnchor xmlns:cdr="http://schemas.openxmlformats.org/drawingml/2006/chartDrawing">
    <cdr:from>
      <cdr:x>0.2463</cdr:x>
      <cdr:y>0.04428</cdr:y>
    </cdr:from>
    <cdr:to>
      <cdr:x>0.36008</cdr:x>
      <cdr:y>0.85385</cdr:y>
    </cdr:to>
    <cdr:grpSp>
      <cdr:nvGrpSpPr>
        <cdr:cNvPr id="9" name="Gruppieren 8">
          <a:extLst xmlns:a="http://schemas.openxmlformats.org/drawingml/2006/main">
            <a:ext uri="{FF2B5EF4-FFF2-40B4-BE49-F238E27FC236}">
              <a16:creationId xmlns:a16="http://schemas.microsoft.com/office/drawing/2014/main" xmlns="" id="{349ED433-6630-43F4-88CF-12AF5195396F}"/>
            </a:ext>
          </a:extLst>
        </cdr:cNvPr>
        <cdr:cNvGrpSpPr/>
      </cdr:nvGrpSpPr>
      <cdr:grpSpPr>
        <a:xfrm xmlns:a="http://schemas.openxmlformats.org/drawingml/2006/main">
          <a:off x="1944183" y="216000"/>
          <a:ext cx="898129" cy="3949121"/>
          <a:chOff x="-1" y="0"/>
          <a:chExt cx="955852" cy="2397359"/>
        </a:xfrm>
      </cdr:grpSpPr>
      <cdr:sp macro="" textlink="">
        <cdr:nvSpPr>
          <cdr:cNvPr id="10" name="Textfeld 1"/>
          <cdr:cNvSpPr txBox="1"/>
        </cdr:nvSpPr>
        <cdr:spPr>
          <a:xfrm xmlns:a="http://schemas.openxmlformats.org/drawingml/2006/main">
            <a:off x="-1" y="0"/>
            <a:ext cx="955852" cy="3190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2000" dirty="0" err="1"/>
              <a:t>uGvD</a:t>
            </a:r>
            <a:endParaRPr lang="de-DE" sz="2000" dirty="0"/>
          </a:p>
        </cdr:txBody>
      </cdr:sp>
      <cdr:sp macro="" textlink="">
        <cdr:nvSpPr>
          <cdr:cNvPr id="11" name="Gerade Verbindung mit Pfeil 10"/>
          <cdr:cNvSpPr/>
        </cdr:nvSpPr>
        <cdr:spPr>
          <a:xfrm xmlns:a="http://schemas.openxmlformats.org/drawingml/2006/main" flipV="1">
            <a:off x="295263" y="229090"/>
            <a:ext cx="0" cy="2168269"/>
          </a:xfrm>
          <a:prstGeom xmlns:a="http://schemas.openxmlformats.org/drawingml/2006/main" prst="straightConnector1">
            <a:avLst/>
          </a:prstGeom>
          <a:noFill xmlns:a="http://schemas.openxmlformats.org/drawingml/2006/main"/>
          <a:ln xmlns:a="http://schemas.openxmlformats.org/drawingml/2006/main" w="190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de-DE"/>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effectLst>
                  <a:outerShdw blurRad="38100" dist="38100" dir="2700000" algn="tl">
                    <a:srgbClr val="C0C0C0"/>
                  </a:outerShdw>
                </a:effectLst>
                <a:latin typeface="Tahoma" charset="0"/>
              </a:defRPr>
            </a:lvl1pPr>
          </a:lstStyle>
          <a:p>
            <a:pPr>
              <a:defRPr/>
            </a:pPr>
            <a:endParaRPr lang="de-DE"/>
          </a:p>
        </p:txBody>
      </p:sp>
      <p:sp>
        <p:nvSpPr>
          <p:cNvPr id="3747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effectLst>
                  <a:outerShdw blurRad="38100" dist="38100" dir="2700000" algn="tl">
                    <a:srgbClr val="C0C0C0"/>
                  </a:outerShdw>
                </a:effectLst>
                <a:latin typeface="Tahoma" charset="0"/>
              </a:defRPr>
            </a:lvl1pPr>
          </a:lstStyle>
          <a:p>
            <a:pPr>
              <a:defRPr/>
            </a:pPr>
            <a:endParaRPr lang="de-DE"/>
          </a:p>
        </p:txBody>
      </p:sp>
      <p:sp>
        <p:nvSpPr>
          <p:cNvPr id="3747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effectLst>
                  <a:outerShdw blurRad="38100" dist="38100" dir="2700000" algn="tl">
                    <a:srgbClr val="C0C0C0"/>
                  </a:outerShdw>
                </a:effectLst>
                <a:latin typeface="Tahoma" charset="0"/>
              </a:defRPr>
            </a:lvl1pPr>
          </a:lstStyle>
          <a:p>
            <a:pPr>
              <a:defRPr/>
            </a:pPr>
            <a:endParaRPr lang="de-DE"/>
          </a:p>
        </p:txBody>
      </p:sp>
      <p:sp>
        <p:nvSpPr>
          <p:cNvPr id="3747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effectLst>
                  <a:outerShdw blurRad="38100" dist="38100" dir="2700000" algn="tl">
                    <a:srgbClr val="C0C0C0"/>
                  </a:outerShdw>
                </a:effectLst>
                <a:latin typeface="Tahoma" charset="0"/>
              </a:defRPr>
            </a:lvl1pPr>
          </a:lstStyle>
          <a:p>
            <a:pPr>
              <a:defRPr/>
            </a:pPr>
            <a:fld id="{1514E2BC-F6E9-4C37-B869-0B64A17BA6F3}" type="slidenum">
              <a:rPr lang="de-DE"/>
              <a:pPr>
                <a:defRPr/>
              </a:pPr>
              <a:t>‹Nr.›</a:t>
            </a:fld>
            <a:endParaRPr lang="de-DE"/>
          </a:p>
        </p:txBody>
      </p:sp>
    </p:spTree>
    <p:extLst>
      <p:ext uri="{BB962C8B-B14F-4D97-AF65-F5344CB8AC3E}">
        <p14:creationId xmlns:p14="http://schemas.microsoft.com/office/powerpoint/2010/main" val="2238060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latin typeface="Tahoma" charset="0"/>
              </a:defRPr>
            </a:lvl1pPr>
          </a:lstStyle>
          <a:p>
            <a:pPr>
              <a:defRPr/>
            </a:pPr>
            <a:endParaRPr lang="de-DE"/>
          </a:p>
        </p:txBody>
      </p:sp>
      <p:sp>
        <p:nvSpPr>
          <p:cNvPr id="149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Tahoma" charset="0"/>
              </a:defRPr>
            </a:lvl1pPr>
          </a:lstStyle>
          <a:p>
            <a:pPr>
              <a:defRPr/>
            </a:pPr>
            <a:endParaRPr lang="de-DE"/>
          </a:p>
        </p:txBody>
      </p:sp>
      <p:sp>
        <p:nvSpPr>
          <p:cNvPr id="135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latin typeface="Tahoma" charset="0"/>
              </a:defRPr>
            </a:lvl1pPr>
          </a:lstStyle>
          <a:p>
            <a:pPr>
              <a:defRPr/>
            </a:pPr>
            <a:endParaRPr lang="de-DE"/>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Tahoma" charset="0"/>
              </a:defRPr>
            </a:lvl1pPr>
          </a:lstStyle>
          <a:p>
            <a:pPr>
              <a:defRPr/>
            </a:pPr>
            <a:fld id="{52176026-FC58-4906-9BF2-F61AAFB3E701}" type="slidenum">
              <a:rPr lang="de-DE"/>
              <a:pPr>
                <a:defRPr/>
              </a:pPr>
              <a:t>‹Nr.›</a:t>
            </a:fld>
            <a:endParaRPr lang="de-DE"/>
          </a:p>
        </p:txBody>
      </p:sp>
    </p:spTree>
    <p:extLst>
      <p:ext uri="{BB962C8B-B14F-4D97-AF65-F5344CB8AC3E}">
        <p14:creationId xmlns:p14="http://schemas.microsoft.com/office/powerpoint/2010/main" val="2844943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5B256B68-71DE-44BA-AF7E-CECA55E14A70}" type="slidenum">
              <a:rPr lang="de-DE" smtClean="0"/>
              <a:pPr>
                <a:defRPr/>
              </a:pPr>
              <a:t>‹Nr.›</a:t>
            </a:fld>
            <a:endParaRPr lang="de-DE"/>
          </a:p>
        </p:txBody>
      </p:sp>
    </p:spTree>
    <p:extLst>
      <p:ext uri="{BB962C8B-B14F-4D97-AF65-F5344CB8AC3E}">
        <p14:creationId xmlns:p14="http://schemas.microsoft.com/office/powerpoint/2010/main" val="140970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44582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935475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92100"/>
            <a:ext cx="8229600" cy="1384300"/>
          </a:xfrm>
        </p:spPr>
        <p:txBody>
          <a:bodyPr/>
          <a:lstStyle/>
          <a:p>
            <a:r>
              <a:rPr lang="de-DE"/>
              <a:t>Titelmasterformat durch Klicken bearbeiten</a:t>
            </a:r>
          </a:p>
        </p:txBody>
      </p:sp>
      <p:sp>
        <p:nvSpPr>
          <p:cNvPr id="3" name="Tabellenplatzhalter 2"/>
          <p:cNvSpPr>
            <a:spLocks noGrp="1"/>
          </p:cNvSpPr>
          <p:nvPr>
            <p:ph type="tbl" idx="1"/>
          </p:nvPr>
        </p:nvSpPr>
        <p:spPr>
          <a:xfrm>
            <a:off x="457200" y="1905000"/>
            <a:ext cx="8229600" cy="4114800"/>
          </a:xfrm>
        </p:spPr>
        <p:txBody>
          <a:bodyPr/>
          <a:lstStyle/>
          <a:p>
            <a:pPr lvl="0"/>
            <a:endParaRPr lang="de-DE" noProof="0"/>
          </a:p>
        </p:txBody>
      </p:sp>
      <p:sp>
        <p:nvSpPr>
          <p:cNvPr id="4" name="Rectangle 8"/>
          <p:cNvSpPr>
            <a:spLocks noGrp="1" noChangeArrowheads="1"/>
          </p:cNvSpPr>
          <p:nvPr>
            <p:ph type="ftr" sz="quarter" idx="10"/>
          </p:nvPr>
        </p:nvSpPr>
        <p:spPr>
          <a:ln/>
        </p:spPr>
        <p:txBody>
          <a:bodyPr/>
          <a:lstStyle>
            <a:lvl1pPr>
              <a:defRPr/>
            </a:lvl1pPr>
          </a:lstStyle>
          <a:p>
            <a:pPr>
              <a:defRPr/>
            </a:pPr>
            <a:endParaRPr lang="de-DE"/>
          </a:p>
        </p:txBody>
      </p:sp>
      <p:sp>
        <p:nvSpPr>
          <p:cNvPr id="5" name="Foliennummernplatzhalter 6"/>
          <p:cNvSpPr>
            <a:spLocks noGrp="1"/>
          </p:cNvSpPr>
          <p:nvPr>
            <p:ph type="sldNum" sz="quarter" idx="12"/>
          </p:nvPr>
        </p:nvSpPr>
        <p:spPr>
          <a:xfrm>
            <a:off x="6553200" y="6356350"/>
            <a:ext cx="2133600" cy="365125"/>
          </a:xfrm>
        </p:spPr>
        <p:txBody>
          <a:bodyPr/>
          <a:lstStyle/>
          <a:p>
            <a:fld id="{AE7C363F-717F-49C1-919C-37DE8BE88CB8}"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73638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90420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06028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endParaRPr lang="de-DE"/>
          </a:p>
        </p:txBody>
      </p:sp>
      <p:sp>
        <p:nvSpPr>
          <p:cNvPr id="8" name="Fußzeilenplatzhalter 7"/>
          <p:cNvSpPr>
            <a:spLocks noGrp="1"/>
          </p:cNvSpPr>
          <p:nvPr>
            <p:ph type="ftr" sz="quarter" idx="11"/>
          </p:nvPr>
        </p:nvSpPr>
        <p:spPr/>
        <p:txBody>
          <a:bodyPr/>
          <a:lstStyle/>
          <a:p>
            <a:pPr>
              <a:defRPr/>
            </a:pPr>
            <a:endParaRPr lang="de-DE"/>
          </a:p>
        </p:txBody>
      </p:sp>
      <p:sp>
        <p:nvSpPr>
          <p:cNvPr id="9" name="Foliennummernplatzhalter 8"/>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7056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72571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51342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69492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5353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C363F-717F-49C1-919C-37DE8BE88CB8}" type="slidenum">
              <a:rPr lang="de-DE" smtClean="0"/>
              <a:t>‹Nr.›</a:t>
            </a:fld>
            <a:endParaRPr lang="de-DE"/>
          </a:p>
        </p:txBody>
      </p:sp>
    </p:spTree>
    <p:extLst>
      <p:ext uri="{BB962C8B-B14F-4D97-AF65-F5344CB8AC3E}">
        <p14:creationId xmlns:p14="http://schemas.microsoft.com/office/powerpoint/2010/main" val="137473913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50"/>
            <a:ext cx="9144000" cy="5113338"/>
          </a:xfrm>
        </p:spPr>
        <p:txBody>
          <a:bodyPr>
            <a:normAutofit fontScale="90000"/>
          </a:bodyPr>
          <a:lstStyle/>
          <a:p>
            <a:pPr eaLnBrk="1" hangingPunct="1">
              <a:defRPr/>
            </a:pPr>
            <a:r>
              <a:rPr lang="de-DE" sz="4000" b="1" dirty="0">
                <a:cs typeface="Times New Roman" pitchFamily="18" charset="0"/>
              </a:rPr>
              <a:t>GESUNDHEITSMANAGEMENT I</a:t>
            </a:r>
            <a:br>
              <a:rPr lang="de-DE" sz="4000" b="1" dirty="0">
                <a:cs typeface="Times New Roman" pitchFamily="18" charset="0"/>
              </a:rPr>
            </a:br>
            <a:r>
              <a:rPr lang="de-DE" sz="4000" b="1" dirty="0">
                <a:cs typeface="Times New Roman" pitchFamily="18" charset="0"/>
              </a:rPr>
              <a:t>Teil 3a-4</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Tree>
  </p:cSld>
  <p:clrMapOvr>
    <a:masterClrMapping/>
  </p:clrMapOvr>
  <mc:AlternateContent xmlns:mc="http://schemas.openxmlformats.org/markup-compatibility/2006" xmlns:p14="http://schemas.microsoft.com/office/powerpoint/2010/main">
    <mc:Choice Requires="p14">
      <p:transition spd="slow" p14:dur="2000" advTm="6325"/>
    </mc:Choice>
    <mc:Fallback xmlns="">
      <p:transition spd="slow" advTm="632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20" name="Rectangle 8"/>
          <p:cNvSpPr>
            <a:spLocks noChangeArrowheads="1"/>
          </p:cNvSpPr>
          <p:nvPr/>
        </p:nvSpPr>
        <p:spPr bwMode="auto">
          <a:xfrm>
            <a:off x="228600" y="1844824"/>
            <a:ext cx="8304213" cy="3456384"/>
          </a:xfrm>
          <a:prstGeom prst="rect">
            <a:avLst/>
          </a:prstGeom>
          <a:noFill/>
          <a:ln w="9525">
            <a:noFill/>
            <a:miter lim="800000"/>
            <a:headEnd/>
            <a:tailEnd/>
          </a:ln>
          <a:effectLst/>
        </p:spPr>
        <p:txBody>
          <a:bodyPr/>
          <a:lstStyle/>
          <a:p>
            <a:pPr marL="292100" indent="-292100" algn="l">
              <a:spcBef>
                <a:spcPct val="20000"/>
              </a:spcBef>
              <a:buClr>
                <a:schemeClr val="tx1"/>
              </a:buClr>
              <a:buFontTx/>
              <a:buChar char="•"/>
              <a:defRPr/>
            </a:pPr>
            <a:r>
              <a:rPr lang="de-DE" sz="2400" dirty="0">
                <a:effectLst/>
              </a:rPr>
              <a:t>Tendenz zur Verweildauerverlängerung </a:t>
            </a:r>
          </a:p>
          <a:p>
            <a:pPr marL="292100" indent="-292100" algn="l">
              <a:spcBef>
                <a:spcPct val="20000"/>
              </a:spcBef>
              <a:buClr>
                <a:schemeClr val="tx1"/>
              </a:buClr>
              <a:buFontTx/>
              <a:buChar char="•"/>
              <a:defRPr/>
            </a:pPr>
            <a:r>
              <a:rPr lang="de-DE" sz="2400" dirty="0">
                <a:effectLst/>
              </a:rPr>
              <a:t>Fehlende Anreize zur Investition, soweit sie die Verweildauer verkürzen könnte</a:t>
            </a:r>
          </a:p>
          <a:p>
            <a:pPr marL="292100" indent="-292100" algn="l">
              <a:spcBef>
                <a:spcPct val="20000"/>
              </a:spcBef>
              <a:buClr>
                <a:schemeClr val="tx1"/>
              </a:buClr>
              <a:buFontTx/>
              <a:buChar char="•"/>
              <a:defRPr/>
            </a:pPr>
            <a:r>
              <a:rPr lang="de-DE" sz="2400" dirty="0">
                <a:effectLst/>
              </a:rPr>
              <a:t>Folge: Pauschale Entgelte</a:t>
            </a:r>
          </a:p>
          <a:p>
            <a:pPr marL="1295400" lvl="1" indent="-533400" algn="l">
              <a:spcBef>
                <a:spcPct val="20000"/>
              </a:spcBef>
              <a:buClr>
                <a:schemeClr val="tx1"/>
              </a:buClr>
              <a:buFontTx/>
              <a:buChar char="•"/>
              <a:defRPr/>
            </a:pPr>
            <a:r>
              <a:rPr lang="de-DE" sz="2400" dirty="0">
                <a:effectLst/>
              </a:rPr>
              <a:t>Sonderentgelte</a:t>
            </a:r>
          </a:p>
          <a:p>
            <a:pPr marL="1295400" lvl="1" indent="-533400" algn="l">
              <a:spcBef>
                <a:spcPct val="20000"/>
              </a:spcBef>
              <a:buClr>
                <a:schemeClr val="tx1"/>
              </a:buClr>
              <a:buFontTx/>
              <a:buChar char="•"/>
              <a:defRPr/>
            </a:pPr>
            <a:r>
              <a:rPr lang="de-DE" sz="2400" dirty="0">
                <a:effectLst/>
              </a:rPr>
              <a:t>Fallpauschalen </a:t>
            </a:r>
          </a:p>
        </p:txBody>
      </p:sp>
      <p:sp>
        <p:nvSpPr>
          <p:cNvPr id="422921" name="Rectangle 9"/>
          <p:cNvSpPr>
            <a:spLocks noChangeArrowheads="1"/>
          </p:cNvSpPr>
          <p:nvPr/>
        </p:nvSpPr>
        <p:spPr bwMode="auto">
          <a:xfrm>
            <a:off x="457200" y="292100"/>
            <a:ext cx="8229600" cy="1384300"/>
          </a:xfrm>
          <a:prstGeom prst="rect">
            <a:avLst/>
          </a:prstGeom>
          <a:noFill/>
          <a:ln w="9525">
            <a:noFill/>
            <a:miter lim="800000"/>
            <a:headEnd/>
            <a:tailEnd/>
          </a:ln>
          <a:effectLst/>
        </p:spPr>
        <p:txBody>
          <a:bodyPr anchor="ctr"/>
          <a:lstStyle/>
          <a:p>
            <a:pPr>
              <a:defRPr/>
            </a:pPr>
            <a:r>
              <a:rPr lang="de-DE" sz="4000" dirty="0">
                <a:effectLst/>
                <a:latin typeface="Tahoma" charset="0"/>
              </a:rPr>
              <a:t>Tagesgleiche Pflegesätze: Probleme</a:t>
            </a:r>
          </a:p>
        </p:txBody>
      </p:sp>
      <p:sp>
        <p:nvSpPr>
          <p:cNvPr id="2" name="Foliennummernplatzhalter 1"/>
          <p:cNvSpPr>
            <a:spLocks noGrp="1"/>
          </p:cNvSpPr>
          <p:nvPr>
            <p:ph type="sldNum" sz="quarter" idx="12"/>
          </p:nvPr>
        </p:nvSpPr>
        <p:spPr/>
        <p:txBody>
          <a:bodyPr/>
          <a:lstStyle/>
          <a:p>
            <a:fld id="{AE7C363F-717F-49C1-919C-37DE8BE88CB8}" type="slidenum">
              <a:rPr lang="de-DE" smtClean="0"/>
              <a:t>10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77660"/>
    </mc:Choice>
    <mc:Fallback xmlns="">
      <p:transition spd="slow" advTm="7766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pPr eaLnBrk="1" hangingPunct="1">
              <a:defRPr/>
            </a:pPr>
            <a:r>
              <a:rPr lang="de-DE">
                <a:cs typeface="Times New Roman" pitchFamily="18" charset="0"/>
              </a:rPr>
              <a:t>Sonderentgelte</a:t>
            </a:r>
            <a:r>
              <a:rPr lang="de-DE"/>
              <a:t> </a:t>
            </a:r>
          </a:p>
        </p:txBody>
      </p:sp>
      <p:sp>
        <p:nvSpPr>
          <p:cNvPr id="424963" name="Rectangle 3"/>
          <p:cNvSpPr>
            <a:spLocks noGrp="1" noChangeArrowheads="1"/>
          </p:cNvSpPr>
          <p:nvPr>
            <p:ph idx="1"/>
          </p:nvPr>
        </p:nvSpPr>
        <p:spPr>
          <a:xfrm>
            <a:off x="304800" y="1905000"/>
            <a:ext cx="8839200" cy="4724400"/>
          </a:xfrm>
        </p:spPr>
        <p:txBody>
          <a:bodyPr/>
          <a:lstStyle/>
          <a:p>
            <a:pPr marL="482600" indent="-482600" eaLnBrk="1" hangingPunct="1">
              <a:lnSpc>
                <a:spcPct val="90000"/>
              </a:lnSpc>
              <a:defRPr/>
            </a:pPr>
            <a:r>
              <a:rPr lang="de-DE">
                <a:cs typeface="Times New Roman" pitchFamily="18" charset="0"/>
              </a:rPr>
              <a:t>Bundespflegesatzverordnung 1986</a:t>
            </a:r>
            <a:r>
              <a:rPr lang="de-DE"/>
              <a:t> </a:t>
            </a:r>
          </a:p>
          <a:p>
            <a:pPr marL="952500" lvl="1" indent="-279400" eaLnBrk="1" hangingPunct="1">
              <a:lnSpc>
                <a:spcPct val="90000"/>
              </a:lnSpc>
              <a:buFont typeface="Tahoma" charset="0"/>
              <a:buChar char="–"/>
              <a:defRPr/>
            </a:pPr>
            <a:r>
              <a:rPr lang="de-DE">
                <a:cs typeface="Times New Roman" pitchFamily="18" charset="0"/>
              </a:rPr>
              <a:t>Flexibles Budget: Pflegesatz ist nicht mehr ent-scheidend. Neue, teure Mehrleistungen können nicht ex post durch Selbstkostenübernahme durchgesetzt werden</a:t>
            </a:r>
            <a:r>
              <a:rPr lang="de-DE"/>
              <a:t> </a:t>
            </a:r>
          </a:p>
          <a:p>
            <a:pPr marL="952500" lvl="1" indent="-279400" eaLnBrk="1" hangingPunct="1">
              <a:lnSpc>
                <a:spcPct val="90000"/>
              </a:lnSpc>
              <a:buFont typeface="Tahoma" charset="0"/>
              <a:buChar char="–"/>
              <a:defRPr/>
            </a:pPr>
            <a:r>
              <a:rPr lang="de-DE">
                <a:cs typeface="Times New Roman" pitchFamily="18" charset="0"/>
              </a:rPr>
              <a:t>Problem: Krankenhaus trägt hohe Risiken. Unvorhersehbare Veränderungen der Leistungsmengen (z. B. ein Bluter mehr) können die Kosten des Krankenhauses so stark verändern, dass damit die Budgetbindung für die Vertragsparteien nicht mehr tragbar ist</a:t>
            </a:r>
            <a:r>
              <a:rPr lang="de-DE"/>
              <a:t> </a:t>
            </a:r>
          </a:p>
        </p:txBody>
      </p:sp>
      <p:sp>
        <p:nvSpPr>
          <p:cNvPr id="2" name="Foliennummernplatzhalter 1"/>
          <p:cNvSpPr>
            <a:spLocks noGrp="1"/>
          </p:cNvSpPr>
          <p:nvPr>
            <p:ph type="sldNum" sz="quarter" idx="12"/>
          </p:nvPr>
        </p:nvSpPr>
        <p:spPr/>
        <p:txBody>
          <a:bodyPr/>
          <a:lstStyle/>
          <a:p>
            <a:fld id="{AE7C363F-717F-49C1-919C-37DE8BE88CB8}" type="slidenum">
              <a:rPr lang="de-DE" smtClean="0"/>
              <a:t>11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20278"/>
    </mc:Choice>
    <mc:Fallback xmlns="">
      <p:transition spd="slow" advTm="12027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9" name="Rectangle 5"/>
          <p:cNvSpPr>
            <a:spLocks noGrp="1" noChangeArrowheads="1"/>
          </p:cNvSpPr>
          <p:nvPr>
            <p:ph type="title"/>
          </p:nvPr>
        </p:nvSpPr>
        <p:spPr/>
        <p:txBody>
          <a:bodyPr/>
          <a:lstStyle/>
          <a:p>
            <a:pPr eaLnBrk="1" hangingPunct="1">
              <a:defRPr/>
            </a:pPr>
            <a:r>
              <a:rPr lang="de-DE"/>
              <a:t>Sonderentgelte </a:t>
            </a:r>
          </a:p>
        </p:txBody>
      </p:sp>
      <p:sp>
        <p:nvSpPr>
          <p:cNvPr id="825346" name="Rectangle 2"/>
          <p:cNvSpPr>
            <a:spLocks noGrp="1" noChangeArrowheads="1"/>
          </p:cNvSpPr>
          <p:nvPr>
            <p:ph idx="1"/>
          </p:nvPr>
        </p:nvSpPr>
        <p:spPr>
          <a:xfrm>
            <a:off x="468313" y="1844675"/>
            <a:ext cx="8229600" cy="4679950"/>
          </a:xfrm>
        </p:spPr>
        <p:txBody>
          <a:bodyPr/>
          <a:lstStyle/>
          <a:p>
            <a:pPr eaLnBrk="1" hangingPunct="1">
              <a:defRPr/>
            </a:pPr>
            <a:r>
              <a:rPr lang="de-DE">
                <a:cs typeface="Times New Roman" pitchFamily="18" charset="0"/>
              </a:rPr>
              <a:t>Bundespflegesatzverordnung 1986</a:t>
            </a:r>
            <a:r>
              <a:rPr lang="de-DE"/>
              <a:t>  (Forts.)</a:t>
            </a:r>
          </a:p>
          <a:p>
            <a:pPr lvl="1" eaLnBrk="1" hangingPunct="1">
              <a:buFont typeface="Tahoma" charset="0"/>
              <a:buChar char="–"/>
              <a:defRPr/>
            </a:pPr>
            <a:r>
              <a:rPr lang="de-DE">
                <a:cs typeface="Times New Roman" pitchFamily="18" charset="0"/>
              </a:rPr>
              <a:t>Folge: Vereinbarung für Sonderentgelte für besonders teuere Leistungen außerhalb des Budgets. Für sie gelten die Ausgleichsregelungen des Budgets nicht</a:t>
            </a:r>
          </a:p>
          <a:p>
            <a:pPr lvl="1" eaLnBrk="1" hangingPunct="1">
              <a:buFont typeface="Tahoma" charset="0"/>
              <a:buChar char="–"/>
              <a:defRPr/>
            </a:pPr>
            <a:r>
              <a:rPr lang="de-DE">
                <a:cs typeface="Times New Roman" pitchFamily="18" charset="0"/>
              </a:rPr>
              <a:t>Anwendung: Leistungskomplexe, z. B. Herzoperationen, Transplantationen, Implantationen von Gelenkendoprothesen, Behandlung von Gefäßverengungen, ... </a:t>
            </a:r>
          </a:p>
        </p:txBody>
      </p:sp>
      <p:sp>
        <p:nvSpPr>
          <p:cNvPr id="2" name="Foliennummernplatzhalter 1"/>
          <p:cNvSpPr>
            <a:spLocks noGrp="1"/>
          </p:cNvSpPr>
          <p:nvPr>
            <p:ph type="sldNum" sz="quarter" idx="12"/>
          </p:nvPr>
        </p:nvSpPr>
        <p:spPr/>
        <p:txBody>
          <a:bodyPr/>
          <a:lstStyle/>
          <a:p>
            <a:fld id="{AE7C363F-717F-49C1-919C-37DE8BE88CB8}" type="slidenum">
              <a:rPr lang="de-DE" smtClean="0"/>
              <a:t>12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5408"/>
    </mc:Choice>
    <mc:Fallback xmlns="">
      <p:transition spd="slow" advTm="10540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3" name="Rectangle 5"/>
          <p:cNvSpPr>
            <a:spLocks noGrp="1" noChangeArrowheads="1"/>
          </p:cNvSpPr>
          <p:nvPr>
            <p:ph type="title"/>
          </p:nvPr>
        </p:nvSpPr>
        <p:spPr/>
        <p:txBody>
          <a:bodyPr/>
          <a:lstStyle/>
          <a:p>
            <a:pPr eaLnBrk="1" hangingPunct="1">
              <a:defRPr/>
            </a:pPr>
            <a:r>
              <a:rPr lang="de-DE"/>
              <a:t>Sonderentgelte </a:t>
            </a:r>
          </a:p>
        </p:txBody>
      </p:sp>
      <p:sp>
        <p:nvSpPr>
          <p:cNvPr id="826370" name="Rectangle 2"/>
          <p:cNvSpPr>
            <a:spLocks noGrp="1" noChangeArrowheads="1"/>
          </p:cNvSpPr>
          <p:nvPr>
            <p:ph idx="1"/>
          </p:nvPr>
        </p:nvSpPr>
        <p:spPr>
          <a:xfrm>
            <a:off x="457200" y="1628775"/>
            <a:ext cx="8229600" cy="5000625"/>
          </a:xfrm>
        </p:spPr>
        <p:txBody>
          <a:bodyPr/>
          <a:lstStyle/>
          <a:p>
            <a:pPr eaLnBrk="1" hangingPunct="1">
              <a:defRPr/>
            </a:pPr>
            <a:r>
              <a:rPr lang="de-DE" dirty="0">
                <a:cs typeface="Times New Roman" pitchFamily="18" charset="0"/>
              </a:rPr>
              <a:t>Bundespflegesatzverordnung 1986</a:t>
            </a:r>
            <a:r>
              <a:rPr lang="de-DE" dirty="0"/>
              <a:t>  (Forts.)</a:t>
            </a:r>
          </a:p>
          <a:p>
            <a:pPr lvl="1" eaLnBrk="1" hangingPunct="1">
              <a:buFont typeface="Tahoma" charset="0"/>
              <a:buChar char="–"/>
              <a:defRPr/>
            </a:pPr>
            <a:r>
              <a:rPr lang="de-DE" dirty="0">
                <a:cs typeface="Times New Roman" pitchFamily="18" charset="0"/>
              </a:rPr>
              <a:t>Behandlung der Sonderentgelte bei der Selbstkostenberechnung: Abzug der Selbstkosten für die sonderentgeltpflichtigen Leistungen durch Kostenausgliederung im Rahmen des Kosten- und Leistungsnachweises (KLN) </a:t>
            </a:r>
          </a:p>
          <a:p>
            <a:pPr lvl="1" eaLnBrk="1" hangingPunct="1">
              <a:buFont typeface="Tahoma" charset="0"/>
              <a:buChar char="–"/>
              <a:defRPr/>
            </a:pPr>
            <a:r>
              <a:rPr lang="de-DE" dirty="0">
                <a:cs typeface="Times New Roman" pitchFamily="18" charset="0"/>
              </a:rPr>
              <a:t>Problem: Kostenträgerrechnung im KH kaum existent</a:t>
            </a:r>
          </a:p>
        </p:txBody>
      </p:sp>
      <p:sp>
        <p:nvSpPr>
          <p:cNvPr id="2" name="Foliennummernplatzhalter 1"/>
          <p:cNvSpPr>
            <a:spLocks noGrp="1"/>
          </p:cNvSpPr>
          <p:nvPr>
            <p:ph type="sldNum" sz="quarter" idx="12"/>
          </p:nvPr>
        </p:nvSpPr>
        <p:spPr/>
        <p:txBody>
          <a:bodyPr/>
          <a:lstStyle/>
          <a:p>
            <a:fld id="{AE7C363F-717F-49C1-919C-37DE8BE88CB8}" type="slidenum">
              <a:rPr lang="de-DE" smtClean="0"/>
              <a:t>13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5110"/>
    </mc:Choice>
    <mc:Fallback xmlns="">
      <p:transition spd="slow" advTm="10511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3" name="Rectangle 5"/>
          <p:cNvSpPr>
            <a:spLocks noGrp="1" noChangeArrowheads="1"/>
          </p:cNvSpPr>
          <p:nvPr>
            <p:ph type="title"/>
          </p:nvPr>
        </p:nvSpPr>
        <p:spPr/>
        <p:txBody>
          <a:bodyPr/>
          <a:lstStyle/>
          <a:p>
            <a:pPr eaLnBrk="1" hangingPunct="1">
              <a:defRPr/>
            </a:pPr>
            <a:r>
              <a:rPr lang="de-DE"/>
              <a:t>Sonderentgelte </a:t>
            </a:r>
          </a:p>
        </p:txBody>
      </p:sp>
      <p:sp>
        <p:nvSpPr>
          <p:cNvPr id="427011" name="Rectangle 3"/>
          <p:cNvSpPr>
            <a:spLocks noGrp="1" noChangeArrowheads="1"/>
          </p:cNvSpPr>
          <p:nvPr>
            <p:ph idx="1"/>
          </p:nvPr>
        </p:nvSpPr>
        <p:spPr>
          <a:xfrm>
            <a:off x="457200" y="1557338"/>
            <a:ext cx="8229600" cy="4995862"/>
          </a:xfrm>
        </p:spPr>
        <p:txBody>
          <a:bodyPr/>
          <a:lstStyle/>
          <a:p>
            <a:pPr eaLnBrk="1" hangingPunct="1">
              <a:defRPr/>
            </a:pPr>
            <a:r>
              <a:rPr lang="de-DE">
                <a:cs typeface="Times New Roman" pitchFamily="18" charset="0"/>
              </a:rPr>
              <a:t>Bundespflegesatzverordnung 1995</a:t>
            </a:r>
          </a:p>
          <a:p>
            <a:pPr lvl="1" eaLnBrk="1" hangingPunct="1">
              <a:buFont typeface="Tahoma" charset="0"/>
              <a:buChar char="–"/>
              <a:defRPr/>
            </a:pPr>
            <a:r>
              <a:rPr lang="de-DE">
                <a:cs typeface="Times New Roman" pitchFamily="18" charset="0"/>
              </a:rPr>
              <a:t>Ausweitung und Neudefinition des Sonderentgeltes</a:t>
            </a:r>
          </a:p>
          <a:p>
            <a:pPr lvl="1" eaLnBrk="1" hangingPunct="1">
              <a:buFont typeface="Tahoma" charset="0"/>
              <a:buChar char="–"/>
              <a:defRPr/>
            </a:pPr>
            <a:r>
              <a:rPr lang="de-DE">
                <a:cs typeface="Times New Roman" pitchFamily="18" charset="0"/>
              </a:rPr>
              <a:t>Definition: § 11 (2) BPflV (1995): Mit den Sonderentgelten wird ein Teil der allgemeinen Krankenhausleistungen für einen in den Entgeltkatalogen nach § 15 Abs. 1 Nr. 1 oder § 16 Abs. 2 bestimmten Leistungskomplex eines Behandlungsfalles vergütet</a:t>
            </a:r>
            <a:r>
              <a:rPr lang="de-DE"/>
              <a:t>.</a:t>
            </a:r>
            <a:endParaRPr lang="de-DE">
              <a:cs typeface="Times New Roman" pitchFamily="18" charset="0"/>
            </a:endParaRPr>
          </a:p>
        </p:txBody>
      </p:sp>
      <p:sp>
        <p:nvSpPr>
          <p:cNvPr id="2" name="Foliennummernplatzhalter 1"/>
          <p:cNvSpPr>
            <a:spLocks noGrp="1"/>
          </p:cNvSpPr>
          <p:nvPr>
            <p:ph type="sldNum" sz="quarter" idx="12"/>
          </p:nvPr>
        </p:nvSpPr>
        <p:spPr/>
        <p:txBody>
          <a:bodyPr/>
          <a:lstStyle/>
          <a:p>
            <a:fld id="{AE7C363F-717F-49C1-919C-37DE8BE88CB8}" type="slidenum">
              <a:rPr lang="de-DE" smtClean="0"/>
              <a:t>14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7211"/>
    </mc:Choice>
    <mc:Fallback xmlns="">
      <p:transition spd="slow" advTm="5721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5" name="Rectangle 3"/>
          <p:cNvSpPr>
            <a:spLocks noGrp="1" noChangeArrowheads="1"/>
          </p:cNvSpPr>
          <p:nvPr>
            <p:ph type="title"/>
          </p:nvPr>
        </p:nvSpPr>
        <p:spPr/>
        <p:txBody>
          <a:bodyPr/>
          <a:lstStyle/>
          <a:p>
            <a:pPr eaLnBrk="1" hangingPunct="1">
              <a:defRPr/>
            </a:pPr>
            <a:r>
              <a:rPr lang="de-DE"/>
              <a:t>Sonderentgelte </a:t>
            </a:r>
          </a:p>
        </p:txBody>
      </p:sp>
      <p:sp>
        <p:nvSpPr>
          <p:cNvPr id="827394" name="Rectangle 2"/>
          <p:cNvSpPr>
            <a:spLocks noGrp="1" noChangeArrowheads="1"/>
          </p:cNvSpPr>
          <p:nvPr>
            <p:ph idx="1"/>
          </p:nvPr>
        </p:nvSpPr>
        <p:spPr>
          <a:xfrm>
            <a:off x="457200" y="1557338"/>
            <a:ext cx="8229600" cy="4995862"/>
          </a:xfrm>
        </p:spPr>
        <p:txBody>
          <a:bodyPr/>
          <a:lstStyle/>
          <a:p>
            <a:pPr eaLnBrk="1" hangingPunct="1">
              <a:defRPr/>
            </a:pPr>
            <a:r>
              <a:rPr lang="de-DE" sz="2800" dirty="0">
                <a:cs typeface="Times New Roman" pitchFamily="18" charset="0"/>
              </a:rPr>
              <a:t>Bundespflegesatzverordnung 1995 (Forts.)</a:t>
            </a:r>
          </a:p>
          <a:p>
            <a:pPr lvl="1" eaLnBrk="1" hangingPunct="1">
              <a:buFont typeface="Tahoma" charset="0"/>
              <a:buChar char="–"/>
              <a:defRPr/>
            </a:pPr>
            <a:r>
              <a:rPr lang="de-DE" sz="2400" b="1" dirty="0"/>
              <a:t>Bundesweiter Sonderentgelt-Katalog für Krankenhäuser </a:t>
            </a:r>
            <a:r>
              <a:rPr lang="de-DE" sz="2400" dirty="0"/>
              <a:t>(Varianten: Versorgung durch Hauptabteilung, belegärztliche Versorgung)</a:t>
            </a:r>
            <a:endParaRPr lang="de-DE" sz="2400" b="1" dirty="0"/>
          </a:p>
          <a:p>
            <a:pPr lvl="1" eaLnBrk="1" hangingPunct="1">
              <a:buFont typeface="Tahoma" charset="0"/>
              <a:buChar char="–"/>
              <a:defRPr/>
            </a:pPr>
            <a:r>
              <a:rPr lang="de-DE" sz="2400" b="1" dirty="0"/>
              <a:t>Gewichtung der Punkte</a:t>
            </a:r>
            <a:r>
              <a:rPr lang="de-DE" sz="2400" dirty="0"/>
              <a:t>: Landesweit festgelegt, d.h. keine krankenhausindividuelle Entlohnung</a:t>
            </a:r>
            <a:endParaRPr lang="de-DE" sz="2400" b="1" dirty="0"/>
          </a:p>
          <a:p>
            <a:pPr lvl="1" eaLnBrk="1" hangingPunct="1">
              <a:buFont typeface="Tahoma" charset="0"/>
              <a:buChar char="–"/>
              <a:defRPr/>
            </a:pPr>
            <a:r>
              <a:rPr lang="de-DE" sz="2400" b="1" dirty="0"/>
              <a:t>Pflegesätze</a:t>
            </a:r>
            <a:r>
              <a:rPr lang="de-DE" sz="2400" dirty="0"/>
              <a:t>: Lediglich die Leistungskomplexe, die als Sonderentgelt definiert sind, werden über Sonderentgelt entgolten. Die restlichen Aufwendungen des Krankenhauses werden durch tagesgleiche Pflegesätze verrechnet. </a:t>
            </a:r>
          </a:p>
        </p:txBody>
      </p:sp>
      <p:sp>
        <p:nvSpPr>
          <p:cNvPr id="2" name="Foliennummernplatzhalter 1"/>
          <p:cNvSpPr>
            <a:spLocks noGrp="1"/>
          </p:cNvSpPr>
          <p:nvPr>
            <p:ph type="sldNum" sz="quarter" idx="12"/>
          </p:nvPr>
        </p:nvSpPr>
        <p:spPr/>
        <p:txBody>
          <a:bodyPr/>
          <a:lstStyle/>
          <a:p>
            <a:fld id="{AE7C363F-717F-49C1-919C-37DE8BE88CB8}" type="slidenum">
              <a:rPr lang="de-DE" smtClean="0"/>
              <a:t>15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8775"/>
    </mc:Choice>
    <mc:Fallback xmlns="">
      <p:transition spd="slow" advTm="10877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title"/>
          </p:nvPr>
        </p:nvSpPr>
        <p:spPr/>
        <p:txBody>
          <a:bodyPr/>
          <a:lstStyle/>
          <a:p>
            <a:pPr eaLnBrk="1" hangingPunct="1">
              <a:defRPr/>
            </a:pPr>
            <a:r>
              <a:rPr lang="de-DE" sz="2000" b="1" dirty="0"/>
              <a:t>Bundesweiter Sonderentgelt-Katalog für Krankenhäuser, Sonderentgelte bei Versorgung durch Hauptabteilungen</a:t>
            </a:r>
            <a:r>
              <a:rPr lang="de-DE" sz="2000" dirty="0"/>
              <a:t> </a:t>
            </a:r>
          </a:p>
        </p:txBody>
      </p:sp>
      <p:graphicFrame>
        <p:nvGraphicFramePr>
          <p:cNvPr id="830467" name="Group 3"/>
          <p:cNvGraphicFramePr>
            <a:graphicFrameLocks noGrp="1"/>
          </p:cNvGraphicFramePr>
          <p:nvPr>
            <p:ph type="tbl" idx="1"/>
            <p:extLst>
              <p:ext uri="{D42A27DB-BD31-4B8C-83A1-F6EECF244321}">
                <p14:modId xmlns:p14="http://schemas.microsoft.com/office/powerpoint/2010/main" val="3374677555"/>
              </p:ext>
            </p:extLst>
          </p:nvPr>
        </p:nvGraphicFramePr>
        <p:xfrm>
          <a:off x="457200" y="1905000"/>
          <a:ext cx="10091738" cy="3258503"/>
        </p:xfrm>
        <a:graphic>
          <a:graphicData uri="http://schemas.openxmlformats.org/drawingml/2006/table">
            <a:tbl>
              <a:tblPr/>
              <a:tblGrid>
                <a:gridCol w="885825">
                  <a:extLst>
                    <a:ext uri="{9D8B030D-6E8A-4147-A177-3AD203B41FA5}">
                      <a16:colId xmlns:a16="http://schemas.microsoft.com/office/drawing/2014/main" xmlns="" val="20000"/>
                    </a:ext>
                  </a:extLst>
                </a:gridCol>
                <a:gridCol w="2039938">
                  <a:extLst>
                    <a:ext uri="{9D8B030D-6E8A-4147-A177-3AD203B41FA5}">
                      <a16:colId xmlns:a16="http://schemas.microsoft.com/office/drawing/2014/main" xmlns="" val="20001"/>
                    </a:ext>
                  </a:extLst>
                </a:gridCol>
                <a:gridCol w="1236662">
                  <a:extLst>
                    <a:ext uri="{9D8B030D-6E8A-4147-A177-3AD203B41FA5}">
                      <a16:colId xmlns:a16="http://schemas.microsoft.com/office/drawing/2014/main" xmlns="" val="20002"/>
                    </a:ext>
                  </a:extLst>
                </a:gridCol>
                <a:gridCol w="1236663">
                  <a:extLst>
                    <a:ext uri="{9D8B030D-6E8A-4147-A177-3AD203B41FA5}">
                      <a16:colId xmlns:a16="http://schemas.microsoft.com/office/drawing/2014/main" xmlns="" val="20003"/>
                    </a:ext>
                  </a:extLst>
                </a:gridCol>
                <a:gridCol w="1146175">
                  <a:extLst>
                    <a:ext uri="{9D8B030D-6E8A-4147-A177-3AD203B41FA5}">
                      <a16:colId xmlns:a16="http://schemas.microsoft.com/office/drawing/2014/main" xmlns="" val="20004"/>
                    </a:ext>
                  </a:extLst>
                </a:gridCol>
                <a:gridCol w="1060450">
                  <a:extLst>
                    <a:ext uri="{9D8B030D-6E8A-4147-A177-3AD203B41FA5}">
                      <a16:colId xmlns:a16="http://schemas.microsoft.com/office/drawing/2014/main" xmlns="" val="20005"/>
                    </a:ext>
                  </a:extLst>
                </a:gridCol>
                <a:gridCol w="971550">
                  <a:extLst>
                    <a:ext uri="{9D8B030D-6E8A-4147-A177-3AD203B41FA5}">
                      <a16:colId xmlns:a16="http://schemas.microsoft.com/office/drawing/2014/main" xmlns="" val="20006"/>
                    </a:ext>
                  </a:extLst>
                </a:gridCol>
                <a:gridCol w="1514475">
                  <a:extLst>
                    <a:ext uri="{9D8B030D-6E8A-4147-A177-3AD203B41FA5}">
                      <a16:colId xmlns:a16="http://schemas.microsoft.com/office/drawing/2014/main" xmlns="" val="20007"/>
                    </a:ext>
                  </a:extLst>
                </a:gridCol>
              </a:tblGrid>
              <a:tr h="8985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Son-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der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Times New Roman" pitchFamily="18" charset="0"/>
                          <a:cs typeface="Times New Roman" pitchFamily="18" charset="0"/>
                        </a:rPr>
                        <a:t>ent</a:t>
                      </a: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Times New Roman" pitchFamily="18" charset="0"/>
                          <a:cs typeface="Times New Roman" pitchFamily="18" charset="0"/>
                        </a:rPr>
                        <a:t>gelt</a:t>
                      </a: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Times New Roman" pitchFamily="18" charset="0"/>
                          <a:cs typeface="Times New Roman" pitchFamily="18" charset="0"/>
                        </a:rPr>
                        <a:t>num</a:t>
                      </a: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Times New Roman" pitchFamily="18" charset="0"/>
                          <a:cs typeface="Times New Roman" pitchFamily="18" charset="0"/>
                        </a:rPr>
                        <a:t>mer</a:t>
                      </a:r>
                      <a:endParaRPr kumimoji="0" lang="en-US" sz="2000" b="1" i="0" u="none" strike="noStrike" cap="none" normalizeH="0" baseline="0" dirty="0">
                        <a:ln>
                          <a:noFill/>
                        </a:ln>
                        <a:solidFill>
                          <a:srgbClr val="000000"/>
                        </a:solidFill>
                        <a:effectLst/>
                        <a:latin typeface="Arial"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Sonderentgelt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definition</a:t>
                      </a:r>
                      <a:endParaRPr kumimoji="0" lang="en-US" sz="2000" b="1" i="0" u="none" strike="noStrike" cap="none" normalizeH="0" baseline="0" dirty="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ICD-xx</a:t>
                      </a:r>
                      <a:endParaRPr kumimoji="0" lang="en-US" sz="2000" b="1" i="0" u="none" strike="noStrike" cap="none" normalizeH="0" baseline="0" dirty="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OPS-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Times New Roman" pitchFamily="18" charset="0"/>
                          <a:cs typeface="Times New Roman" pitchFamily="18" charset="0"/>
                        </a:rPr>
                        <a:t>Yyy</a:t>
                      </a:r>
                      <a:endParaRPr kumimoji="0" lang="en-US" sz="2000" b="1"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Sonderentgelt</a:t>
                      </a:r>
                      <a:endParaRPr kumimoji="0" lang="en-US" sz="2000" b="1" i="0" u="none" strike="noStrike" cap="none" normalizeH="0" baseline="0" dirty="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de-DE"/>
                    </a:p>
                  </a:txBody>
                  <a:tcPr/>
                </a:tc>
                <a:tc hMerge="1">
                  <a:txBody>
                    <a:bodyPr/>
                    <a:lstStyle/>
                    <a:p>
                      <a:endParaRPr lang="de-DE"/>
                    </a:p>
                  </a:txBody>
                  <a:tcPr/>
                </a:tc>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a:ln>
                          <a:noFill/>
                        </a:ln>
                        <a:solidFill>
                          <a:srgbClr val="000000"/>
                        </a:solidFill>
                        <a:effectLst/>
                        <a:latin typeface="Arial" charset="0"/>
                      </a:endParaRPr>
                    </a:p>
                  </a:txBody>
                  <a:tcPr anchor="ctr" horzOverflow="overflow">
                    <a:lnL w="381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1201738">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Punkte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Personal</a:t>
                      </a:r>
                      <a:endParaRPr kumimoji="0" lang="en-US" sz="2000" b="1"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Punkte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Sach-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mittel</a:t>
                      </a:r>
                      <a:endParaRPr kumimoji="0" lang="en-US" sz="2000" b="1"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samt-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Times New Roman" pitchFamily="18" charset="0"/>
                          <a:cs typeface="Times New Roman" pitchFamily="18" charset="0"/>
                        </a:rPr>
                        <a:t>Punkte</a:t>
                      </a:r>
                      <a:endParaRPr kumimoji="0" lang="en-US" sz="2000" b="1"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de-DE"/>
                    </a:p>
                  </a:txBody>
                  <a:tcPr/>
                </a:tc>
                <a:extLst>
                  <a:ext uri="{0D108BD9-81ED-4DB2-BD59-A6C34878D82A}">
                    <a16:rowId xmlns:a16="http://schemas.microsoft.com/office/drawing/2014/main" xmlns="" val="10001"/>
                  </a:ext>
                </a:extLst>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Times New Roman" pitchFamily="18" charset="0"/>
                          <a:cs typeface="Times New Roman" pitchFamily="18" charset="0"/>
                        </a:rPr>
                        <a:t>1.01</a:t>
                      </a:r>
                      <a:endParaRPr kumimoji="0" lang="en-US" sz="2000" b="1" i="0" u="none" strike="noStrike" cap="none" normalizeH="0" baseline="0">
                        <a:ln>
                          <a:noFill/>
                        </a:ln>
                        <a:solidFill>
                          <a:srgbClr val="000000"/>
                        </a:solidFill>
                        <a:effectLst/>
                        <a:latin typeface="Arial"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imes New Roman" pitchFamily="18" charset="0"/>
                          <a:cs typeface="Times New Roman" pitchFamily="18" charset="0"/>
                        </a:rPr>
                        <a:t>Dekompression peripherer Nerven bei Carpaltunnelsyndrom, Ulnarisrinnensyndrom, ggf. mit Vorverlagerung</a:t>
                      </a:r>
                      <a:endParaRPr kumimoji="0" lang="en-US" sz="1400" b="1"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imes New Roman" pitchFamily="18" charset="0"/>
                          <a:cs typeface="Times New Roman" pitchFamily="18" charset="0"/>
                        </a:rPr>
                        <a:t>354.0,.2</a:t>
                      </a:r>
                      <a:endParaRPr kumimoji="0" lang="en-US" sz="1400" b="1"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imes New Roman" pitchFamily="18" charset="0"/>
                          <a:cs typeface="Times New Roman" pitchFamily="18" charset="0"/>
                        </a:rPr>
                        <a:t>5-056.3. .4;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imes New Roman" pitchFamily="18" charset="0"/>
                          <a:cs typeface="Times New Roman" pitchFamily="18" charset="0"/>
                        </a:rPr>
                        <a:t>5-057.3,.4</a:t>
                      </a:r>
                      <a:endParaRPr kumimoji="0" lang="en-US" sz="1400" b="1"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imes New Roman" pitchFamily="18" charset="0"/>
                          <a:cs typeface="Times New Roman" pitchFamily="18" charset="0"/>
                        </a:rPr>
                        <a:t>950</a:t>
                      </a:r>
                      <a:endParaRPr kumimoji="0" lang="en-US" sz="1400" b="1"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imes New Roman" pitchFamily="18" charset="0"/>
                          <a:cs typeface="Times New Roman" pitchFamily="18" charset="0"/>
                        </a:rPr>
                        <a:t>270</a:t>
                      </a:r>
                      <a:endParaRPr kumimoji="0" lang="en-US" sz="1400" b="1"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Times New Roman" pitchFamily="18" charset="0"/>
                          <a:cs typeface="Times New Roman" pitchFamily="18" charset="0"/>
                        </a:rPr>
                        <a:t>1220</a:t>
                      </a:r>
                      <a:endParaRPr kumimoji="0" lang="en-US" sz="1400" b="1"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de-DE"/>
                    </a:p>
                  </a:txBody>
                  <a:tcPr/>
                </a:tc>
                <a:extLst>
                  <a:ext uri="{0D108BD9-81ED-4DB2-BD59-A6C34878D82A}">
                    <a16:rowId xmlns:a16="http://schemas.microsoft.com/office/drawing/2014/main" xmlns="" val="10002"/>
                  </a:ext>
                </a:extLst>
              </a:tr>
            </a:tbl>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16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86201"/>
    </mc:Choice>
    <mc:Fallback xmlns="">
      <p:transition spd="slow" advTm="8620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pPr eaLnBrk="1" hangingPunct="1">
              <a:defRPr/>
            </a:pPr>
            <a:r>
              <a:rPr lang="de-DE">
                <a:cs typeface="Times New Roman" pitchFamily="18" charset="0"/>
              </a:rPr>
              <a:t>Fallpauschalen</a:t>
            </a:r>
            <a:r>
              <a:rPr lang="de-DE"/>
              <a:t> </a:t>
            </a:r>
          </a:p>
        </p:txBody>
      </p:sp>
      <p:sp>
        <p:nvSpPr>
          <p:cNvPr id="428035" name="Rectangle 3"/>
          <p:cNvSpPr>
            <a:spLocks noGrp="1" noChangeArrowheads="1"/>
          </p:cNvSpPr>
          <p:nvPr>
            <p:ph idx="1"/>
          </p:nvPr>
        </p:nvSpPr>
        <p:spPr>
          <a:xfrm>
            <a:off x="457200" y="1905000"/>
            <a:ext cx="8229600" cy="4953000"/>
          </a:xfrm>
        </p:spPr>
        <p:txBody>
          <a:bodyPr/>
          <a:lstStyle/>
          <a:p>
            <a:pPr eaLnBrk="1" hangingPunct="1">
              <a:defRPr/>
            </a:pPr>
            <a:r>
              <a:rPr lang="de-DE">
                <a:cs typeface="Times New Roman" pitchFamily="18" charset="0"/>
              </a:rPr>
              <a:t>Inhalt: Mit den Fallpauschalen werden die allgemeinen Krankenhausleistungen für einen Behandlungsfall vergütet, für den ein Entgelt in den Entgeltkatalogen nach § 15 Abs. 1 Nr. 1 oder § 16 Abs. 2 bestimmt ist (BPflV 1995, § 11, Abs. 1)</a:t>
            </a:r>
            <a:r>
              <a:rPr lang="de-DE"/>
              <a:t> </a:t>
            </a:r>
          </a:p>
          <a:p>
            <a:pPr eaLnBrk="1" hangingPunct="1">
              <a:defRPr/>
            </a:pPr>
            <a:r>
              <a:rPr lang="de-DE">
                <a:cs typeface="Times New Roman" pitchFamily="18" charset="0"/>
              </a:rPr>
              <a:t>Umfang: Deckung aller Kosten, nicht nur von Operationen oder größeren Komplexen</a:t>
            </a:r>
            <a:endParaRPr lang="de-DE">
              <a:solidFill>
                <a:srgbClr val="FF0000"/>
              </a:solidFill>
            </a:endParaRPr>
          </a:p>
        </p:txBody>
      </p:sp>
      <p:sp>
        <p:nvSpPr>
          <p:cNvPr id="2" name="Foliennummernplatzhalter 1"/>
          <p:cNvSpPr>
            <a:spLocks noGrp="1"/>
          </p:cNvSpPr>
          <p:nvPr>
            <p:ph type="sldNum" sz="quarter" idx="12"/>
          </p:nvPr>
        </p:nvSpPr>
        <p:spPr/>
        <p:txBody>
          <a:bodyPr/>
          <a:lstStyle/>
          <a:p>
            <a:fld id="{AE7C363F-717F-49C1-919C-37DE8BE88CB8}" type="slidenum">
              <a:rPr lang="de-DE" smtClean="0"/>
              <a:t>17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9857"/>
    </mc:Choice>
    <mc:Fallback xmlns="">
      <p:transition spd="slow" advTm="69857"/>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normAutofit/>
          </a:bodyPr>
          <a:lstStyle/>
          <a:p>
            <a:pPr eaLnBrk="1" hangingPunct="1">
              <a:defRPr/>
            </a:pPr>
            <a:r>
              <a:rPr lang="de-DE" dirty="0">
                <a:cs typeface="Times New Roman" pitchFamily="18" charset="0"/>
              </a:rPr>
              <a:t>Fallpauschalen</a:t>
            </a:r>
            <a:r>
              <a:rPr lang="de-DE" sz="4800" dirty="0"/>
              <a:t> </a:t>
            </a:r>
          </a:p>
        </p:txBody>
      </p:sp>
      <p:sp>
        <p:nvSpPr>
          <p:cNvPr id="847875" name="Rectangle 3"/>
          <p:cNvSpPr>
            <a:spLocks noGrp="1" noChangeArrowheads="1"/>
          </p:cNvSpPr>
          <p:nvPr>
            <p:ph idx="1"/>
          </p:nvPr>
        </p:nvSpPr>
        <p:spPr>
          <a:xfrm>
            <a:off x="457200" y="1905000"/>
            <a:ext cx="8229600" cy="4953000"/>
          </a:xfrm>
        </p:spPr>
        <p:txBody>
          <a:bodyPr/>
          <a:lstStyle/>
          <a:p>
            <a:pPr eaLnBrk="1" hangingPunct="1">
              <a:lnSpc>
                <a:spcPct val="90000"/>
              </a:lnSpc>
              <a:defRPr/>
            </a:pPr>
            <a:r>
              <a:rPr lang="de-DE" sz="2800" dirty="0">
                <a:cs typeface="Times New Roman" pitchFamily="18" charset="0"/>
              </a:rPr>
              <a:t>Fallgewinn und -verlust</a:t>
            </a:r>
            <a:r>
              <a:rPr lang="de-DE" sz="2800" dirty="0"/>
              <a:t> </a:t>
            </a:r>
          </a:p>
          <a:p>
            <a:pPr lvl="1" eaLnBrk="1" hangingPunct="1">
              <a:lnSpc>
                <a:spcPct val="90000"/>
              </a:lnSpc>
              <a:buFont typeface="Tahoma" charset="0"/>
              <a:buChar char="–"/>
              <a:defRPr/>
            </a:pPr>
            <a:r>
              <a:rPr lang="de-DE" sz="2400" dirty="0">
                <a:cs typeface="Times New Roman" pitchFamily="18" charset="0"/>
              </a:rPr>
              <a:t>Falls Fallkosten &lt; Fallpauschale: Gewinn</a:t>
            </a:r>
            <a:r>
              <a:rPr lang="de-DE" sz="2400" dirty="0"/>
              <a:t> </a:t>
            </a:r>
          </a:p>
          <a:p>
            <a:pPr lvl="1" eaLnBrk="1" hangingPunct="1">
              <a:lnSpc>
                <a:spcPct val="90000"/>
              </a:lnSpc>
              <a:buFont typeface="Tahoma" charset="0"/>
              <a:buChar char="–"/>
              <a:defRPr/>
            </a:pPr>
            <a:r>
              <a:rPr lang="de-DE" sz="2400" dirty="0">
                <a:cs typeface="Times New Roman" pitchFamily="18" charset="0"/>
              </a:rPr>
              <a:t>Falls Fallkosten &gt; Fallpauschale: Verlust</a:t>
            </a:r>
            <a:r>
              <a:rPr lang="de-DE" sz="2400" dirty="0"/>
              <a:t> </a:t>
            </a:r>
          </a:p>
          <a:p>
            <a:pPr lvl="1" eaLnBrk="1" hangingPunct="1">
              <a:lnSpc>
                <a:spcPct val="90000"/>
              </a:lnSpc>
              <a:buFont typeface="Tahoma" charset="0"/>
              <a:buChar char="–"/>
              <a:defRPr/>
            </a:pPr>
            <a:r>
              <a:rPr lang="de-DE" sz="2400" dirty="0">
                <a:cs typeface="Times New Roman" pitchFamily="18" charset="0"/>
              </a:rPr>
              <a:t>I.d.R. sind die Fallpauschalen so errechnet, dass ein durchschnittliches Krankenhaus bei einem Fall mit durchschnittlicher Verweildauer seine Kosten gerade deckt. Folge: Verweildauerverkürzung führt zu Gewinn</a:t>
            </a:r>
          </a:p>
          <a:p>
            <a:pPr eaLnBrk="1" hangingPunct="1">
              <a:lnSpc>
                <a:spcPct val="90000"/>
              </a:lnSpc>
              <a:defRPr/>
            </a:pPr>
            <a:r>
              <a:rPr lang="de-DE" sz="2800" dirty="0">
                <a:cs typeface="Times New Roman" pitchFamily="18" charset="0"/>
              </a:rPr>
              <a:t>Grenzverweildauer</a:t>
            </a:r>
            <a:r>
              <a:rPr lang="de-DE" sz="2800" dirty="0"/>
              <a:t>  </a:t>
            </a:r>
          </a:p>
          <a:p>
            <a:pPr lvl="1" eaLnBrk="1" hangingPunct="1">
              <a:lnSpc>
                <a:spcPct val="90000"/>
              </a:lnSpc>
              <a:buFont typeface="Tahoma" charset="0"/>
              <a:buChar char="–"/>
              <a:defRPr/>
            </a:pPr>
            <a:r>
              <a:rPr lang="de-DE" sz="2400" dirty="0">
                <a:cs typeface="Times New Roman" pitchFamily="18" charset="0"/>
              </a:rPr>
              <a:t>Definition: Erster zusätzlich abrechenbarer Tag bei Überschreitung der Gesamtverweildauer</a:t>
            </a:r>
            <a:r>
              <a:rPr lang="de-DE" sz="2400" dirty="0"/>
              <a:t> </a:t>
            </a:r>
          </a:p>
          <a:p>
            <a:pPr lvl="1" eaLnBrk="1" hangingPunct="1">
              <a:lnSpc>
                <a:spcPct val="90000"/>
              </a:lnSpc>
              <a:buFont typeface="Tahoma" charset="0"/>
              <a:buChar char="–"/>
              <a:defRPr/>
            </a:pPr>
            <a:r>
              <a:rPr lang="de-DE" sz="2400" dirty="0">
                <a:cs typeface="Times New Roman" pitchFamily="18" charset="0"/>
              </a:rPr>
              <a:t>Sonderfall: Grenzverweildauer Intensivpflege</a:t>
            </a:r>
            <a:r>
              <a:rPr lang="de-DE" sz="2400" dirty="0"/>
              <a:t> </a:t>
            </a:r>
          </a:p>
          <a:p>
            <a:pPr eaLnBrk="1" hangingPunct="1">
              <a:lnSpc>
                <a:spcPct val="90000"/>
              </a:lnSpc>
              <a:defRPr/>
            </a:pPr>
            <a:endParaRPr lang="de-DE" sz="2800" dirty="0">
              <a:solidFill>
                <a:srgbClr val="FF0000"/>
              </a:solidFill>
            </a:endParaRPr>
          </a:p>
        </p:txBody>
      </p:sp>
      <p:sp>
        <p:nvSpPr>
          <p:cNvPr id="2" name="Foliennummernplatzhalter 1"/>
          <p:cNvSpPr>
            <a:spLocks noGrp="1"/>
          </p:cNvSpPr>
          <p:nvPr>
            <p:ph type="sldNum" sz="quarter" idx="12"/>
          </p:nvPr>
        </p:nvSpPr>
        <p:spPr/>
        <p:txBody>
          <a:bodyPr/>
          <a:lstStyle/>
          <a:p>
            <a:fld id="{AE7C363F-717F-49C1-919C-37DE8BE88CB8}" type="slidenum">
              <a:rPr lang="de-DE" smtClean="0"/>
              <a:t>18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4505"/>
    </mc:Choice>
    <mc:Fallback xmlns="">
      <p:transition spd="slow" advTm="144505"/>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468313" y="0"/>
            <a:ext cx="8229600" cy="1384300"/>
          </a:xfrm>
        </p:spPr>
        <p:txBody>
          <a:bodyPr/>
          <a:lstStyle/>
          <a:p>
            <a:pPr eaLnBrk="1" hangingPunct="1">
              <a:defRPr/>
            </a:pPr>
            <a:r>
              <a:rPr lang="de-DE">
                <a:cs typeface="Times New Roman" pitchFamily="18" charset="0"/>
              </a:rPr>
              <a:t>Fallpauschalen</a:t>
            </a:r>
            <a:r>
              <a:rPr lang="de-DE"/>
              <a:t> </a:t>
            </a:r>
          </a:p>
        </p:txBody>
      </p:sp>
      <p:graphicFrame>
        <p:nvGraphicFramePr>
          <p:cNvPr id="12290" name="Object 5"/>
          <p:cNvGraphicFramePr>
            <a:graphicFrameLocks noGrp="1" noChangeAspect="1"/>
          </p:cNvGraphicFramePr>
          <p:nvPr>
            <p:ph idx="1"/>
            <p:extLst>
              <p:ext uri="{D42A27DB-BD31-4B8C-83A1-F6EECF244321}">
                <p14:modId xmlns:p14="http://schemas.microsoft.com/office/powerpoint/2010/main" val="1028497087"/>
              </p:ext>
            </p:extLst>
          </p:nvPr>
        </p:nvGraphicFramePr>
        <p:xfrm>
          <a:off x="0" y="1268413"/>
          <a:ext cx="9144000" cy="5280025"/>
        </p:xfrm>
        <a:graphic>
          <a:graphicData uri="http://schemas.openxmlformats.org/presentationml/2006/ole">
            <mc:AlternateContent xmlns:mc="http://schemas.openxmlformats.org/markup-compatibility/2006">
              <mc:Choice xmlns:v="urn:schemas-microsoft-com:vml" Requires="v">
                <p:oleObj spid="_x0000_s12388" name="Picture" r:id="rId3" imgW="5498640" imgH="3174480" progId="Word.Picture.8">
                  <p:embed/>
                </p:oleObj>
              </mc:Choice>
              <mc:Fallback>
                <p:oleObj name="Picture" r:id="rId3" imgW="5498640" imgH="3174480" progId="Word.Picture.8">
                  <p:embed/>
                  <p:pic>
                    <p:nvPicPr>
                      <p:cNvPr id="0" name="Object 5"/>
                      <p:cNvPicPr>
                        <a:picLocks noChangeAspect="1" noChangeArrowheads="1"/>
                      </p:cNvPicPr>
                      <p:nvPr/>
                    </p:nvPicPr>
                    <p:blipFill>
                      <a:blip r:embed="rId4"/>
                      <a:srcRect/>
                      <a:stretch>
                        <a:fillRect/>
                      </a:stretch>
                    </p:blipFill>
                    <p:spPr bwMode="auto">
                      <a:xfrm>
                        <a:off x="0" y="1268413"/>
                        <a:ext cx="9144000" cy="5280025"/>
                      </a:xfrm>
                      <a:prstGeom prst="rect">
                        <a:avLst/>
                      </a:prstGeom>
                      <a:solidFill>
                        <a:schemeClr val="bg1"/>
                      </a:solid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19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8384"/>
    </mc:Choice>
    <mc:Fallback xmlns="">
      <p:transition spd="slow" advTm="5838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ChangeArrowheads="1"/>
          </p:cNvSpPr>
          <p:nvPr>
            <p:ph type="title"/>
          </p:nvPr>
        </p:nvSpPr>
        <p:spPr/>
        <p:txBody>
          <a:bodyPr/>
          <a:lstStyle/>
          <a:p>
            <a:pPr eaLnBrk="1" hangingPunct="1">
              <a:defRPr/>
            </a:pPr>
            <a:r>
              <a:rPr lang="de-DE"/>
              <a:t>3 Grundlagen der Finanzierung</a:t>
            </a:r>
          </a:p>
        </p:txBody>
      </p:sp>
      <p:sp>
        <p:nvSpPr>
          <p:cNvPr id="809987" name="Rectangle 3"/>
          <p:cNvSpPr>
            <a:spLocks noGrp="1" noChangeArrowheads="1"/>
          </p:cNvSpPr>
          <p:nvPr>
            <p:ph idx="1"/>
          </p:nvPr>
        </p:nvSpPr>
        <p:spPr/>
        <p:txBody>
          <a:bodyPr/>
          <a:lstStyle/>
          <a:p>
            <a:pPr eaLnBrk="1" hangingPunct="1">
              <a:buFontTx/>
              <a:buNone/>
              <a:defRPr/>
            </a:pPr>
            <a:r>
              <a:rPr lang="de-DE" dirty="0"/>
              <a:t>3.1 Typologie</a:t>
            </a:r>
          </a:p>
          <a:p>
            <a:pPr eaLnBrk="1" hangingPunct="1">
              <a:buFontTx/>
              <a:buNone/>
              <a:defRPr/>
            </a:pPr>
            <a:r>
              <a:rPr lang="de-DE" sz="2000" dirty="0"/>
              <a:t>	3.1.1 </a:t>
            </a:r>
            <a:r>
              <a:rPr lang="de-DE" sz="2000" dirty="0">
                <a:cs typeface="Times New Roman" pitchFamily="18" charset="0"/>
              </a:rPr>
              <a:t>Unterscheidung nach Art der Leistung</a:t>
            </a:r>
          </a:p>
          <a:p>
            <a:pPr eaLnBrk="1" hangingPunct="1">
              <a:buFontTx/>
              <a:buNone/>
              <a:defRPr/>
            </a:pPr>
            <a:r>
              <a:rPr lang="de-DE" sz="2000" dirty="0">
                <a:cs typeface="Times New Roman" pitchFamily="18" charset="0"/>
              </a:rPr>
              <a:t>	3.1.2 Unterscheidung nach der Finanzierung der Leistung</a:t>
            </a:r>
          </a:p>
          <a:p>
            <a:pPr eaLnBrk="1" hangingPunct="1">
              <a:buFontTx/>
              <a:buNone/>
              <a:defRPr/>
            </a:pPr>
            <a:r>
              <a:rPr lang="de-DE" dirty="0">
                <a:solidFill>
                  <a:srgbClr val="FF0000"/>
                </a:solidFill>
                <a:cs typeface="Times New Roman" pitchFamily="18" charset="0"/>
              </a:rPr>
              <a:t>3.2 Finanzierungsoptionen</a:t>
            </a:r>
          </a:p>
          <a:p>
            <a:pPr eaLnBrk="1" hangingPunct="1">
              <a:buFontTx/>
              <a:buNone/>
              <a:defRPr/>
            </a:pPr>
            <a:r>
              <a:rPr lang="de-DE" sz="2000" dirty="0">
                <a:cs typeface="Times New Roman" pitchFamily="18" charset="0"/>
              </a:rPr>
              <a:t>	3.2.1 Monistische versus duale Finanzierung</a:t>
            </a:r>
          </a:p>
          <a:p>
            <a:pPr eaLnBrk="1" hangingPunct="1">
              <a:buFontTx/>
              <a:buNone/>
              <a:defRPr/>
            </a:pPr>
            <a:r>
              <a:rPr lang="de-DE" sz="2000" dirty="0">
                <a:cs typeface="Times New Roman" pitchFamily="18" charset="0"/>
              </a:rPr>
              <a:t>	</a:t>
            </a:r>
            <a:r>
              <a:rPr lang="de-DE" sz="2000" dirty="0">
                <a:solidFill>
                  <a:srgbClr val="FF0000"/>
                </a:solidFill>
                <a:cs typeface="Times New Roman" pitchFamily="18" charset="0"/>
              </a:rPr>
              <a:t>3.2.2 Pflegesätze versus pauschalierte Finanzierung </a:t>
            </a:r>
          </a:p>
          <a:p>
            <a:pPr eaLnBrk="1" hangingPunct="1">
              <a:buFontTx/>
              <a:buNone/>
              <a:defRPr/>
            </a:pPr>
            <a:r>
              <a:rPr lang="de-DE" sz="2000" dirty="0">
                <a:cs typeface="Times New Roman" pitchFamily="18" charset="0"/>
              </a:rPr>
              <a:t>	3.2.3 Budgetierung</a:t>
            </a:r>
          </a:p>
          <a:p>
            <a:pPr eaLnBrk="1" hangingPunct="1">
              <a:buFontTx/>
              <a:buNone/>
              <a:defRPr/>
            </a:pPr>
            <a:r>
              <a:rPr lang="de-DE" sz="1800" dirty="0"/>
              <a:t>3.3 Geschichte der Krankenhausfinanzierung</a:t>
            </a:r>
          </a:p>
        </p:txBody>
      </p:sp>
      <p:sp>
        <p:nvSpPr>
          <p:cNvPr id="2" name="Foliennummernplatzhalter 1"/>
          <p:cNvSpPr>
            <a:spLocks noGrp="1"/>
          </p:cNvSpPr>
          <p:nvPr>
            <p:ph type="sldNum" sz="quarter" idx="12"/>
          </p:nvPr>
        </p:nvSpPr>
        <p:spPr/>
        <p:txBody>
          <a:bodyPr/>
          <a:lstStyle/>
          <a:p>
            <a:fld id="{AE7C363F-717F-49C1-919C-37DE8BE88CB8}" type="slidenum">
              <a:rPr lang="de-DE" smtClean="0"/>
              <a:t>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8800"/>
    </mc:Choice>
    <mc:Fallback xmlns="">
      <p:transition spd="slow" advTm="188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extLst>
              <p:ext uri="{D42A27DB-BD31-4B8C-83A1-F6EECF244321}">
                <p14:modId xmlns:p14="http://schemas.microsoft.com/office/powerpoint/2010/main" val="4192140374"/>
              </p:ext>
            </p:extLst>
          </p:nvPr>
        </p:nvGraphicFramePr>
        <p:xfrm>
          <a:off x="323850" y="1116013"/>
          <a:ext cx="7812088" cy="5741987"/>
        </p:xfrm>
        <a:graphic>
          <a:graphicData uri="http://schemas.openxmlformats.org/presentationml/2006/ole">
            <mc:AlternateContent xmlns:mc="http://schemas.openxmlformats.org/markup-compatibility/2006">
              <mc:Choice xmlns:v="urn:schemas-microsoft-com:vml" Requires="v">
                <p:oleObj spid="_x0000_s13412" name="Picture" r:id="rId3" imgW="5400720" imgH="4069800" progId="Word.Picture.8">
                  <p:embed/>
                </p:oleObj>
              </mc:Choice>
              <mc:Fallback>
                <p:oleObj name="Picture" r:id="rId3" imgW="5400720" imgH="4069800"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116013"/>
                        <a:ext cx="7812088" cy="5741987"/>
                      </a:xfrm>
                      <a:prstGeom prst="rect">
                        <a:avLst/>
                      </a:prstGeom>
                      <a:solidFill>
                        <a:schemeClr val="bg1"/>
                      </a:solidFill>
                    </p:spPr>
                  </p:pic>
                </p:oleObj>
              </mc:Fallback>
            </mc:AlternateContent>
          </a:graphicData>
        </a:graphic>
      </p:graphicFrame>
      <p:sp>
        <p:nvSpPr>
          <p:cNvPr id="430084" name="Rectangle 4"/>
          <p:cNvSpPr>
            <a:spLocks noChangeArrowheads="1"/>
          </p:cNvSpPr>
          <p:nvPr/>
        </p:nvSpPr>
        <p:spPr bwMode="auto">
          <a:xfrm>
            <a:off x="468313" y="0"/>
            <a:ext cx="8229600" cy="1384300"/>
          </a:xfrm>
          <a:prstGeom prst="rect">
            <a:avLst/>
          </a:prstGeom>
          <a:noFill/>
          <a:ln w="9525">
            <a:noFill/>
            <a:miter lim="800000"/>
            <a:headEnd/>
            <a:tailEnd/>
          </a:ln>
          <a:effectLst/>
        </p:spPr>
        <p:txBody>
          <a:bodyPr anchor="ctr"/>
          <a:lstStyle/>
          <a:p>
            <a:pPr>
              <a:defRPr/>
            </a:pPr>
            <a:r>
              <a:rPr lang="de-DE" sz="4400" dirty="0">
                <a:effectLst/>
              </a:rPr>
              <a:t>Fallpauschalen </a:t>
            </a:r>
            <a:endParaRPr lang="de-DE" sz="4400" dirty="0">
              <a:solidFill>
                <a:schemeClr val="tx2"/>
              </a:solidFill>
              <a:effectLst/>
              <a:latin typeface="Tahoma" charset="0"/>
            </a:endParaRPr>
          </a:p>
        </p:txBody>
      </p:sp>
      <p:sp>
        <p:nvSpPr>
          <p:cNvPr id="2" name="Foliennummernplatzhalter 1"/>
          <p:cNvSpPr>
            <a:spLocks noGrp="1"/>
          </p:cNvSpPr>
          <p:nvPr>
            <p:ph type="sldNum" sz="quarter" idx="12"/>
          </p:nvPr>
        </p:nvSpPr>
        <p:spPr/>
        <p:txBody>
          <a:bodyPr/>
          <a:lstStyle/>
          <a:p>
            <a:fld id="{AE7C363F-717F-49C1-919C-37DE8BE88CB8}" type="slidenum">
              <a:rPr lang="de-DE" smtClean="0"/>
              <a:t>20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0298"/>
    </mc:Choice>
    <mc:Fallback xmlns="">
      <p:transition spd="slow" advTm="6029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p:txBody>
          <a:bodyPr/>
          <a:lstStyle/>
          <a:p>
            <a:pPr eaLnBrk="1" hangingPunct="1">
              <a:defRPr/>
            </a:pPr>
            <a:r>
              <a:rPr lang="de-DE" sz="2000" b="1"/>
              <a:t>Bundesweiter Fallpauschalen-Katalog für Krankenhäuser, Fallpauschalen bei Versorgung durch Hauptabteilungen</a:t>
            </a:r>
          </a:p>
        </p:txBody>
      </p:sp>
      <p:graphicFrame>
        <p:nvGraphicFramePr>
          <p:cNvPr id="851254" name="Group 310"/>
          <p:cNvGraphicFramePr>
            <a:graphicFrameLocks noGrp="1"/>
          </p:cNvGraphicFramePr>
          <p:nvPr>
            <p:ph type="tbl" idx="1"/>
            <p:extLst>
              <p:ext uri="{D42A27DB-BD31-4B8C-83A1-F6EECF244321}">
                <p14:modId xmlns:p14="http://schemas.microsoft.com/office/powerpoint/2010/main" val="4235947430"/>
              </p:ext>
            </p:extLst>
          </p:nvPr>
        </p:nvGraphicFramePr>
        <p:xfrm>
          <a:off x="107950" y="1905000"/>
          <a:ext cx="9026525" cy="5120640"/>
        </p:xfrm>
        <a:graphic>
          <a:graphicData uri="http://schemas.openxmlformats.org/drawingml/2006/table">
            <a:tbl>
              <a:tblPr/>
              <a:tblGrid>
                <a:gridCol w="963613">
                  <a:extLst>
                    <a:ext uri="{9D8B030D-6E8A-4147-A177-3AD203B41FA5}">
                      <a16:colId xmlns:a16="http://schemas.microsoft.com/office/drawing/2014/main" xmlns="" val="20000"/>
                    </a:ext>
                  </a:extLst>
                </a:gridCol>
                <a:gridCol w="979487">
                  <a:extLst>
                    <a:ext uri="{9D8B030D-6E8A-4147-A177-3AD203B41FA5}">
                      <a16:colId xmlns:a16="http://schemas.microsoft.com/office/drawing/2014/main" xmlns="" val="20001"/>
                    </a:ext>
                  </a:extLst>
                </a:gridCol>
                <a:gridCol w="576263">
                  <a:extLst>
                    <a:ext uri="{9D8B030D-6E8A-4147-A177-3AD203B41FA5}">
                      <a16:colId xmlns:a16="http://schemas.microsoft.com/office/drawing/2014/main" xmlns="" val="20002"/>
                    </a:ext>
                  </a:extLst>
                </a:gridCol>
                <a:gridCol w="576262">
                  <a:extLst>
                    <a:ext uri="{9D8B030D-6E8A-4147-A177-3AD203B41FA5}">
                      <a16:colId xmlns:a16="http://schemas.microsoft.com/office/drawing/2014/main" xmlns="" val="20003"/>
                    </a:ext>
                  </a:extLst>
                </a:gridCol>
                <a:gridCol w="741363">
                  <a:extLst>
                    <a:ext uri="{9D8B030D-6E8A-4147-A177-3AD203B41FA5}">
                      <a16:colId xmlns:a16="http://schemas.microsoft.com/office/drawing/2014/main" xmlns="" val="20004"/>
                    </a:ext>
                  </a:extLst>
                </a:gridCol>
                <a:gridCol w="741362">
                  <a:extLst>
                    <a:ext uri="{9D8B030D-6E8A-4147-A177-3AD203B41FA5}">
                      <a16:colId xmlns:a16="http://schemas.microsoft.com/office/drawing/2014/main" xmlns="" val="20005"/>
                    </a:ext>
                  </a:extLst>
                </a:gridCol>
                <a:gridCol w="741363">
                  <a:extLst>
                    <a:ext uri="{9D8B030D-6E8A-4147-A177-3AD203B41FA5}">
                      <a16:colId xmlns:a16="http://schemas.microsoft.com/office/drawing/2014/main" xmlns="" val="20006"/>
                    </a:ext>
                  </a:extLst>
                </a:gridCol>
                <a:gridCol w="741362">
                  <a:extLst>
                    <a:ext uri="{9D8B030D-6E8A-4147-A177-3AD203B41FA5}">
                      <a16:colId xmlns:a16="http://schemas.microsoft.com/office/drawing/2014/main" xmlns="" val="20007"/>
                    </a:ext>
                  </a:extLst>
                </a:gridCol>
                <a:gridCol w="741363">
                  <a:extLst>
                    <a:ext uri="{9D8B030D-6E8A-4147-A177-3AD203B41FA5}">
                      <a16:colId xmlns:a16="http://schemas.microsoft.com/office/drawing/2014/main" xmlns="" val="20008"/>
                    </a:ext>
                  </a:extLst>
                </a:gridCol>
                <a:gridCol w="741362">
                  <a:extLst>
                    <a:ext uri="{9D8B030D-6E8A-4147-A177-3AD203B41FA5}">
                      <a16:colId xmlns:a16="http://schemas.microsoft.com/office/drawing/2014/main" xmlns="" val="20009"/>
                    </a:ext>
                  </a:extLst>
                </a:gridCol>
                <a:gridCol w="741363">
                  <a:extLst>
                    <a:ext uri="{9D8B030D-6E8A-4147-A177-3AD203B41FA5}">
                      <a16:colId xmlns:a16="http://schemas.microsoft.com/office/drawing/2014/main" xmlns="" val="20010"/>
                    </a:ext>
                  </a:extLst>
                </a:gridCol>
                <a:gridCol w="741362">
                  <a:extLst>
                    <a:ext uri="{9D8B030D-6E8A-4147-A177-3AD203B41FA5}">
                      <a16:colId xmlns:a16="http://schemas.microsoft.com/office/drawing/2014/main" xmlns="" val="20011"/>
                    </a:ext>
                  </a:extLst>
                </a:gridCol>
              </a:tblGrid>
              <a:tr h="720725">
                <a:tc rowSpan="2">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00"/>
                          </a:solidFill>
                          <a:effectLst/>
                          <a:latin typeface="Times New Roman" pitchFamily="18" charset="0"/>
                          <a:cs typeface="Times New Roman" pitchFamily="18" charset="0"/>
                        </a:rPr>
                        <a:t>Fallpau</a:t>
                      </a: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00"/>
                          </a:solidFill>
                          <a:effectLst/>
                          <a:latin typeface="Times New Roman" pitchFamily="18" charset="0"/>
                          <a:cs typeface="Times New Roman" pitchFamily="18" charset="0"/>
                        </a:rPr>
                        <a:t>schalen</a:t>
                      </a: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00"/>
                          </a:solidFill>
                          <a:effectLst/>
                          <a:latin typeface="Times New Roman" pitchFamily="18" charset="0"/>
                          <a:cs typeface="Times New Roman" pitchFamily="18" charset="0"/>
                        </a:rPr>
                        <a:t>nummer</a:t>
                      </a:r>
                      <a:endParaRPr kumimoji="0" lang="en-US" sz="1400" b="0" i="0" u="none" strike="noStrike" cap="none" normalizeH="0" baseline="0" dirty="0">
                        <a:ln>
                          <a:noFill/>
                        </a:ln>
                        <a:solidFill>
                          <a:srgbClr val="000000"/>
                        </a:solidFill>
                        <a:effectLst/>
                        <a:latin typeface="Arial"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Fallpau-</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schalen-</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defini-</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tion</a:t>
                      </a:r>
                      <a:endParaRPr kumimoji="0" lang="en-US" sz="1400" b="0"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ICD-</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xx</a:t>
                      </a:r>
                      <a:endParaRPr kumimoji="0" lang="en-US" sz="1400" b="0" i="0" u="none" strike="noStrike" cap="none" normalizeH="0" baseline="0" dirty="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OPS-</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00"/>
                          </a:solidFill>
                          <a:effectLst/>
                          <a:latin typeface="Times New Roman" pitchFamily="18" charset="0"/>
                          <a:cs typeface="Times New Roman" pitchFamily="18" charset="0"/>
                        </a:rPr>
                        <a:t>yy</a:t>
                      </a:r>
                      <a:endParaRPr kumimoji="0" lang="en-US" sz="1400" b="0"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Bewertungsrelationen für Fallpauschalen</a:t>
                      </a:r>
                      <a:endParaRPr kumimoji="0" lang="en-US" sz="1400" b="0"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a:ln>
                          <a:noFill/>
                        </a:ln>
                        <a:solidFill>
                          <a:srgbClr val="000000"/>
                        </a:solidFill>
                        <a:effectLst/>
                        <a:latin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00"/>
                          </a:solidFill>
                          <a:effectLst/>
                          <a:latin typeface="Times New Roman" pitchFamily="18" charset="0"/>
                          <a:cs typeface="Times New Roman" pitchFamily="18" charset="0"/>
                        </a:rPr>
                        <a:t>davon</a:t>
                      </a: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 </a:t>
                      </a:r>
                      <a:r>
                        <a:rPr kumimoji="0" lang="en-US" sz="1400" b="0" i="0" u="none" strike="noStrike" cap="none" normalizeH="0" baseline="0" dirty="0" err="1">
                          <a:ln>
                            <a:noFill/>
                          </a:ln>
                          <a:solidFill>
                            <a:srgbClr val="000000"/>
                          </a:solidFill>
                          <a:effectLst/>
                          <a:latin typeface="Times New Roman" pitchFamily="18" charset="0"/>
                          <a:cs typeface="Times New Roman" pitchFamily="18" charset="0"/>
                        </a:rPr>
                        <a:t>Bewertungsrela-tionen</a:t>
                      </a: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 </a:t>
                      </a:r>
                      <a:r>
                        <a:rPr kumimoji="0" lang="en-US" sz="1400" b="0" i="0" u="none" strike="noStrike" cap="none" normalizeH="0" baseline="0" dirty="0" err="1">
                          <a:ln>
                            <a:noFill/>
                          </a:ln>
                          <a:solidFill>
                            <a:srgbClr val="000000"/>
                          </a:solidFill>
                          <a:effectLst/>
                          <a:latin typeface="Times New Roman" pitchFamily="18" charset="0"/>
                          <a:cs typeface="Times New Roman" pitchFamily="18" charset="0"/>
                        </a:rPr>
                        <a:t>für</a:t>
                      </a: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 den </a:t>
                      </a:r>
                      <a:r>
                        <a:rPr kumimoji="0" lang="en-US" sz="1400" b="0" i="0" u="none" strike="noStrike" cap="none" normalizeH="0" baseline="0" dirty="0" err="1">
                          <a:ln>
                            <a:noFill/>
                          </a:ln>
                          <a:solidFill>
                            <a:srgbClr val="000000"/>
                          </a:solidFill>
                          <a:effectLst/>
                          <a:latin typeface="Times New Roman" pitchFamily="18" charset="0"/>
                          <a:cs typeface="Times New Roman" pitchFamily="18" charset="0"/>
                        </a:rPr>
                        <a:t>Anteil</a:t>
                      </a: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 Basis-</a:t>
                      </a:r>
                      <a:r>
                        <a:rPr kumimoji="0" lang="en-US" sz="1400" b="0" i="0" u="none" strike="noStrike" cap="none" normalizeH="0" baseline="0" dirty="0" err="1">
                          <a:ln>
                            <a:noFill/>
                          </a:ln>
                          <a:solidFill>
                            <a:srgbClr val="000000"/>
                          </a:solidFill>
                          <a:effectLst/>
                          <a:latin typeface="Times New Roman" pitchFamily="18" charset="0"/>
                          <a:cs typeface="Times New Roman" pitchFamily="18" charset="0"/>
                        </a:rPr>
                        <a:t>leistungen</a:t>
                      </a:r>
                      <a:endParaRPr kumimoji="0" lang="en-US" sz="1400" b="0"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a:ln>
                          <a:noFill/>
                        </a:ln>
                        <a:solidFill>
                          <a:srgbClr val="000000"/>
                        </a:solidFill>
                        <a:effectLst/>
                        <a:latin typeface="Tahoma"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219200">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Punkte</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Perso-</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nal</a:t>
                      </a:r>
                      <a:endParaRPr kumimoji="0" lang="en-US" sz="1400" b="0" i="0" u="none" strike="noStrike" cap="none" normalizeH="0" baseline="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Punkte</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 Sach-</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mittel</a:t>
                      </a:r>
                      <a:endParaRPr kumimoji="0" lang="en-US" sz="1400" b="0" i="0" u="none" strike="noStrike" cap="none" normalizeH="0" baseline="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Gesamt</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punkte</a:t>
                      </a:r>
                      <a:endParaRPr kumimoji="0" lang="en-US" sz="1400" b="0" i="0" u="none" strike="noStrike" cap="none" normalizeH="0" baseline="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Grenz-</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ver-</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weil-</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dauer</a:t>
                      </a:r>
                      <a:endParaRPr kumimoji="0" lang="en-US" sz="1400" b="0"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Punkte </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Perso-</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nal</a:t>
                      </a:r>
                    </a:p>
                    <a:p>
                      <a:pPr marL="609600" marR="0" lvl="0" indent="-60960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Punkte</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 Sach-</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mittel</a:t>
                      </a:r>
                      <a:endParaRPr kumimoji="0" lang="en-US" sz="1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Gesamt</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punkte</a:t>
                      </a:r>
                      <a:endParaRPr kumimoji="0" lang="en-US" sz="1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Ver-</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weil</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dauer</a:t>
                      </a:r>
                      <a:endParaRPr kumimoji="0" lang="en-US" sz="1400" b="0"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44475">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2.01</a:t>
                      </a:r>
                      <a:endParaRPr kumimoji="0" lang="en-US" sz="1400" b="0" i="0" u="none" strike="noStrike" cap="none" normalizeH="0" baseline="0">
                        <a:ln>
                          <a:noFill/>
                        </a:ln>
                        <a:solidFill>
                          <a:srgbClr val="000000"/>
                        </a:solidFill>
                        <a:effectLst/>
                        <a:latin typeface="Arial"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000000"/>
                          </a:solidFill>
                          <a:effectLst/>
                          <a:latin typeface="Tahoma" charset="0"/>
                        </a:rPr>
                        <a:t>Einseiti-</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000000"/>
                          </a:solidFill>
                          <a:effectLst/>
                          <a:latin typeface="Tahoma" charset="0"/>
                        </a:rPr>
                        <a:t>ge, sub</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000000"/>
                          </a:solidFill>
                          <a:effectLst/>
                          <a:latin typeface="Tahoma" charset="0"/>
                        </a:rPr>
                        <a:t>totale o</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000000"/>
                          </a:solidFill>
                          <a:effectLst/>
                          <a:latin typeface="Tahoma" charset="0"/>
                        </a:rPr>
                        <a:t>der totale</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000000"/>
                          </a:solidFill>
                          <a:effectLst/>
                          <a:latin typeface="Tahoma" charset="0"/>
                        </a:rPr>
                        <a:t>Schild</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000000"/>
                          </a:solidFill>
                          <a:effectLst/>
                          <a:latin typeface="Tahoma" charset="0"/>
                        </a:rPr>
                        <a:t>drüsen</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a:ln>
                            <a:noFill/>
                          </a:ln>
                          <a:solidFill>
                            <a:srgbClr val="000000"/>
                          </a:solidFill>
                          <a:effectLst/>
                          <a:latin typeface="Tahoma" charset="0"/>
                        </a:rPr>
                        <a:t>sektion</a:t>
                      </a:r>
                      <a:r>
                        <a:rPr kumimoji="0" lang="de-DE" sz="1400" b="0" i="0" u="none" strike="noStrike" cap="none" normalizeH="0" baseline="0">
                          <a:ln>
                            <a:noFill/>
                          </a:ln>
                          <a:solidFill>
                            <a:srgbClr val="000000"/>
                          </a:solidFill>
                          <a:effectLst>
                            <a:outerShdw blurRad="38100" dist="38100" dir="2700000" algn="tl">
                              <a:srgbClr val="FFFFFF"/>
                            </a:outerShdw>
                          </a:effectLst>
                          <a:latin typeface="Tahoma" charset="0"/>
                        </a:rPr>
                        <a:t> </a:t>
                      </a:r>
                      <a:endParaRPr kumimoji="0" lang="en-US" sz="1400" b="0" i="0" u="none" strike="noStrike" cap="none" normalizeH="0" baseline="0">
                        <a:ln>
                          <a:noFill/>
                        </a:ln>
                        <a:solidFill>
                          <a:srgbClr val="000000"/>
                        </a:solidFill>
                        <a:effectLst>
                          <a:outerShdw blurRad="38100" dist="38100" dir="2700000" algn="tl">
                            <a:srgbClr val="FFFFFF"/>
                          </a:outerShdw>
                        </a:effectLst>
                        <a:latin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a:t>
                      </a:r>
                      <a:endParaRPr kumimoji="0" lang="en-US" sz="1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5-</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0</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6</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1</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0,</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          </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6</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0</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6</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2</a:t>
                      </a:r>
                    </a:p>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.2</a:t>
                      </a:r>
                      <a:endParaRPr kumimoji="0" lang="en-US" sz="1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2690</a:t>
                      </a:r>
                      <a:endParaRPr kumimoji="0" lang="en-US" sz="1400" b="0"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1295</a:t>
                      </a:r>
                      <a:endParaRPr kumimoji="0" lang="en-US" sz="1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3985</a:t>
                      </a:r>
                      <a:endParaRPr kumimoji="0" lang="en-US" sz="1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16</a:t>
                      </a:r>
                      <a:endParaRPr kumimoji="0" lang="en-US" sz="1400" b="0"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440</a:t>
                      </a:r>
                      <a:endParaRPr kumimoji="0" lang="en-US" sz="1400" b="0"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440</a:t>
                      </a:r>
                      <a:endParaRPr kumimoji="0" lang="en-US" sz="1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880</a:t>
                      </a:r>
                      <a:endParaRPr kumimoji="0" lang="en-US" sz="1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imes New Roman" pitchFamily="18" charset="0"/>
                          <a:cs typeface="Times New Roman" pitchFamily="18" charset="0"/>
                        </a:rPr>
                        <a:t>7,52</a:t>
                      </a:r>
                      <a:endParaRPr kumimoji="0" lang="en-US" sz="1400" b="0" i="0" u="none" strike="noStrike" cap="none" normalizeH="0" baseline="0">
                        <a:ln>
                          <a:noFill/>
                        </a:ln>
                        <a:solidFill>
                          <a:srgbClr val="000000"/>
                        </a:solidFill>
                        <a:effectLst/>
                        <a:latin typeface="Arial"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44475">
                <a:tc>
                  <a:txBody>
                    <a:bodyPr/>
                    <a:lstStyle/>
                    <a:p>
                      <a:pPr marL="609600" marR="0" lvl="0" indent="-6096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Times New Roman" pitchFamily="18" charset="0"/>
                          <a:cs typeface="Times New Roman" pitchFamily="18" charset="0"/>
                        </a:rPr>
                        <a:t>...</a:t>
                      </a:r>
                      <a:endParaRPr kumimoji="0" lang="en-US" sz="1400" b="0" i="0" u="none" strike="noStrike" cap="none" normalizeH="0" baseline="0" dirty="0">
                        <a:ln>
                          <a:noFill/>
                        </a:ln>
                        <a:solidFill>
                          <a:srgbClr val="000000"/>
                        </a:solidFill>
                        <a:effectLst/>
                        <a:latin typeface="Arial" charset="0"/>
                      </a:endParaRPr>
                    </a:p>
                  </a:txBody>
                  <a:tcPr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de-DE" sz="1400" b="0" i="0" u="none" strike="noStrike" cap="none" normalizeH="0" baseline="0" dirty="0">
                        <a:ln>
                          <a:noFill/>
                        </a:ln>
                        <a:solidFill>
                          <a:srgbClr val="000000"/>
                        </a:solidFill>
                        <a:effectLst/>
                        <a:latin typeface="Tahoma" charset="0"/>
                      </a:endParaRPr>
                    </a:p>
                  </a:txBody>
                  <a:tcPr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21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95967"/>
    </mc:Choice>
    <mc:Fallback xmlns="">
      <p:transition spd="slow" advTm="95967"/>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8" name="Rectangle 4"/>
          <p:cNvSpPr>
            <a:spLocks noGrp="1" noChangeArrowheads="1"/>
          </p:cNvSpPr>
          <p:nvPr>
            <p:ph type="title"/>
          </p:nvPr>
        </p:nvSpPr>
        <p:spPr>
          <a:xfrm>
            <a:off x="468313" y="0"/>
            <a:ext cx="8229600" cy="1384300"/>
          </a:xfrm>
        </p:spPr>
        <p:txBody>
          <a:bodyPr/>
          <a:lstStyle/>
          <a:p>
            <a:pPr eaLnBrk="1" hangingPunct="1">
              <a:defRPr/>
            </a:pPr>
            <a:r>
              <a:rPr lang="de-DE"/>
              <a:t>Fallpauschalen: Sonderfälle</a:t>
            </a:r>
          </a:p>
        </p:txBody>
      </p:sp>
      <p:sp>
        <p:nvSpPr>
          <p:cNvPr id="431107" name="Rectangle 3"/>
          <p:cNvSpPr>
            <a:spLocks noGrp="1" noChangeArrowheads="1"/>
          </p:cNvSpPr>
          <p:nvPr>
            <p:ph idx="1"/>
          </p:nvPr>
        </p:nvSpPr>
        <p:spPr>
          <a:xfrm>
            <a:off x="457200" y="1196975"/>
            <a:ext cx="8229600" cy="4896321"/>
          </a:xfrm>
        </p:spPr>
        <p:txBody>
          <a:bodyPr/>
          <a:lstStyle/>
          <a:p>
            <a:pPr eaLnBrk="1" hangingPunct="1">
              <a:defRPr/>
            </a:pPr>
            <a:r>
              <a:rPr lang="de-DE" dirty="0"/>
              <a:t>Komplexpauschalen: </a:t>
            </a:r>
          </a:p>
          <a:p>
            <a:pPr lvl="1" eaLnBrk="1" hangingPunct="1">
              <a:buFont typeface="Tahoma" charset="0"/>
              <a:buChar char="–"/>
              <a:defRPr/>
            </a:pPr>
            <a:r>
              <a:rPr lang="de-DE" sz="2000" dirty="0"/>
              <a:t>Eine Fallpauschale für Krankenhaus und Reha </a:t>
            </a:r>
          </a:p>
          <a:p>
            <a:pPr eaLnBrk="1" hangingPunct="1">
              <a:defRPr/>
            </a:pPr>
            <a:r>
              <a:rPr lang="de-DE" dirty="0"/>
              <a:t>Tod während des Aufenthaltes: </a:t>
            </a:r>
          </a:p>
          <a:p>
            <a:pPr lvl="1" eaLnBrk="1" hangingPunct="1">
              <a:buFont typeface="Tahoma" charset="0"/>
              <a:buChar char="–"/>
              <a:defRPr/>
            </a:pPr>
            <a:r>
              <a:rPr lang="de-DE" sz="2000" dirty="0"/>
              <a:t>Die Pauschale fällt an, falls die Hauptleistung erbracht wurde, z. B. Operation</a:t>
            </a:r>
          </a:p>
          <a:p>
            <a:pPr eaLnBrk="1" hangingPunct="1">
              <a:defRPr/>
            </a:pPr>
            <a:r>
              <a:rPr lang="de-DE" dirty="0"/>
              <a:t>A- und B Fallpauschalen: </a:t>
            </a:r>
          </a:p>
          <a:p>
            <a:pPr lvl="1" eaLnBrk="1" hangingPunct="1">
              <a:buFont typeface="Tahoma" charset="0"/>
              <a:buChar char="–"/>
              <a:defRPr/>
            </a:pPr>
            <a:r>
              <a:rPr lang="de-DE" sz="2000" dirty="0"/>
              <a:t>Bei Verlegung nach Operation entsteht das Problem der Berechnung, welcher Anteil der Pauschale nun welcher Klinik zusteht. Möglichkeit: Von Aufnahme bis zur Wundheilung ist der erste Teil (A-Fallpauschale), danach der zweite Teil (B-Fallpauschale) fällig. Diese Möglichkeit gab es nur bei Herzoperationen und einigen orthopädischen OPs</a:t>
            </a:r>
          </a:p>
        </p:txBody>
      </p:sp>
      <p:sp>
        <p:nvSpPr>
          <p:cNvPr id="2" name="Foliennummernplatzhalter 1"/>
          <p:cNvSpPr>
            <a:spLocks noGrp="1"/>
          </p:cNvSpPr>
          <p:nvPr>
            <p:ph type="sldNum" sz="quarter" idx="12"/>
          </p:nvPr>
        </p:nvSpPr>
        <p:spPr/>
        <p:txBody>
          <a:bodyPr/>
          <a:lstStyle/>
          <a:p>
            <a:fld id="{AE7C363F-717F-49C1-919C-37DE8BE88CB8}" type="slidenum">
              <a:rPr lang="de-DE" smtClean="0"/>
              <a:t>22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59654"/>
    </mc:Choice>
    <mc:Fallback xmlns="">
      <p:transition spd="slow" advTm="259654"/>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5" name="Rectangle 3"/>
          <p:cNvSpPr>
            <a:spLocks noGrp="1" noChangeArrowheads="1"/>
          </p:cNvSpPr>
          <p:nvPr>
            <p:ph type="title"/>
          </p:nvPr>
        </p:nvSpPr>
        <p:spPr>
          <a:xfrm>
            <a:off x="468313" y="0"/>
            <a:ext cx="8229600" cy="1384300"/>
          </a:xfrm>
        </p:spPr>
        <p:txBody>
          <a:bodyPr/>
          <a:lstStyle/>
          <a:p>
            <a:pPr eaLnBrk="1" hangingPunct="1">
              <a:defRPr/>
            </a:pPr>
            <a:r>
              <a:rPr lang="de-DE"/>
              <a:t>Fallpauschalen: Sonderfälle</a:t>
            </a:r>
          </a:p>
        </p:txBody>
      </p:sp>
      <p:sp>
        <p:nvSpPr>
          <p:cNvPr id="868354" name="Rectangle 2"/>
          <p:cNvSpPr>
            <a:spLocks noGrp="1" noChangeArrowheads="1"/>
          </p:cNvSpPr>
          <p:nvPr>
            <p:ph idx="1"/>
          </p:nvPr>
        </p:nvSpPr>
        <p:spPr>
          <a:xfrm>
            <a:off x="457200" y="1196975"/>
            <a:ext cx="8229600" cy="5508625"/>
          </a:xfrm>
        </p:spPr>
        <p:txBody>
          <a:bodyPr>
            <a:normAutofit lnSpcReduction="10000"/>
          </a:bodyPr>
          <a:lstStyle/>
          <a:p>
            <a:pPr eaLnBrk="1" hangingPunct="1">
              <a:defRPr/>
            </a:pPr>
            <a:r>
              <a:rPr lang="de-DE" dirty="0"/>
              <a:t>Überlieger am Jahresende</a:t>
            </a:r>
          </a:p>
          <a:p>
            <a:pPr lvl="1" eaLnBrk="1" hangingPunct="1">
              <a:buFont typeface="Tahoma" charset="0"/>
              <a:buChar char="–"/>
              <a:defRPr/>
            </a:pPr>
            <a:r>
              <a:rPr lang="de-DE" dirty="0"/>
              <a:t>Operationskosten: Werden in Höhe des Sonderentgeltes als Erlös im alten Jahr gebucht</a:t>
            </a:r>
          </a:p>
          <a:p>
            <a:pPr lvl="1" eaLnBrk="1" hangingPunct="1">
              <a:buFont typeface="Tahoma" charset="0"/>
              <a:buChar char="–"/>
              <a:defRPr/>
            </a:pPr>
            <a:r>
              <a:rPr lang="de-DE" dirty="0"/>
              <a:t>Andere Erlöse im alten Jahr: Die Differenz aus Fallpauschale und Sonderentgelt wird gemäß der im Anhang der Bundespflegesatzverordnung angegebenen Regelverweildauer auf das neue und das alte Jahr verteilt.</a:t>
            </a:r>
          </a:p>
          <a:p>
            <a:pPr lvl="1" eaLnBrk="1" hangingPunct="1">
              <a:buFont typeface="Tahoma" charset="0"/>
              <a:buChar char="–"/>
              <a:defRPr/>
            </a:pPr>
            <a:r>
              <a:rPr lang="de-DE" dirty="0"/>
              <a:t>Unfertige Erzeugnisse: Die Summe aus Operationskosten und anteiligen Erlösen stellt noch keine Forderung, sondern lediglich eine „unfertige Leistung“ dar, die zu bilanzieren ist</a:t>
            </a:r>
          </a:p>
        </p:txBody>
      </p:sp>
      <p:sp>
        <p:nvSpPr>
          <p:cNvPr id="2" name="Foliennummernplatzhalter 1"/>
          <p:cNvSpPr>
            <a:spLocks noGrp="1"/>
          </p:cNvSpPr>
          <p:nvPr>
            <p:ph type="sldNum" sz="quarter" idx="12"/>
          </p:nvPr>
        </p:nvSpPr>
        <p:spPr/>
        <p:txBody>
          <a:bodyPr/>
          <a:lstStyle/>
          <a:p>
            <a:fld id="{AE7C363F-717F-49C1-919C-37DE8BE88CB8}" type="slidenum">
              <a:rPr lang="de-DE" smtClean="0"/>
              <a:t>23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02216"/>
    </mc:Choice>
    <mc:Fallback xmlns="">
      <p:transition spd="slow" advTm="202216"/>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9" name="Rectangle 3"/>
          <p:cNvSpPr>
            <a:spLocks noGrp="1" noChangeArrowheads="1"/>
          </p:cNvSpPr>
          <p:nvPr>
            <p:ph type="title"/>
          </p:nvPr>
        </p:nvSpPr>
        <p:spPr>
          <a:xfrm>
            <a:off x="468313" y="0"/>
            <a:ext cx="8229600" cy="1384300"/>
          </a:xfrm>
        </p:spPr>
        <p:txBody>
          <a:bodyPr/>
          <a:lstStyle/>
          <a:p>
            <a:pPr eaLnBrk="1" hangingPunct="1">
              <a:defRPr/>
            </a:pPr>
            <a:r>
              <a:rPr lang="de-DE"/>
              <a:t>Fallpauschalen: Sonderfälle</a:t>
            </a:r>
          </a:p>
        </p:txBody>
      </p:sp>
      <p:sp>
        <p:nvSpPr>
          <p:cNvPr id="869378" name="Rectangle 2"/>
          <p:cNvSpPr>
            <a:spLocks noGrp="1" noChangeArrowheads="1"/>
          </p:cNvSpPr>
          <p:nvPr>
            <p:ph idx="1"/>
          </p:nvPr>
        </p:nvSpPr>
        <p:spPr>
          <a:xfrm>
            <a:off x="457200" y="1196975"/>
            <a:ext cx="8229600" cy="4032225"/>
          </a:xfrm>
        </p:spPr>
        <p:txBody>
          <a:bodyPr/>
          <a:lstStyle/>
          <a:p>
            <a:pPr eaLnBrk="1" hangingPunct="1">
              <a:defRPr/>
            </a:pPr>
            <a:r>
              <a:rPr lang="de-DE" dirty="0"/>
              <a:t>Wiederaufnahme nach Entlassung: </a:t>
            </a:r>
          </a:p>
          <a:p>
            <a:pPr lvl="1">
              <a:defRPr/>
            </a:pPr>
            <a:r>
              <a:rPr lang="de-DE" dirty="0"/>
              <a:t>Falls </a:t>
            </a:r>
            <a:r>
              <a:rPr lang="de-DE" dirty="0" smtClean="0"/>
              <a:t>eine Patient*in </a:t>
            </a:r>
            <a:r>
              <a:rPr lang="de-DE" dirty="0"/>
              <a:t>innerhalb der Regelverweildauer wieder aufgenommen werden muss</a:t>
            </a:r>
          </a:p>
          <a:p>
            <a:pPr lvl="1">
              <a:defRPr/>
            </a:pPr>
            <a:r>
              <a:rPr lang="de-DE" dirty="0"/>
              <a:t>stehen dem Krankenhaus keine neuen Erlöse zu, </a:t>
            </a:r>
          </a:p>
          <a:p>
            <a:pPr lvl="1">
              <a:defRPr/>
            </a:pPr>
            <a:r>
              <a:rPr lang="de-DE" dirty="0"/>
              <a:t>es sei denn, die Wiederaufnahme erfolgt aus anderen Gründen</a:t>
            </a:r>
          </a:p>
        </p:txBody>
      </p:sp>
      <p:sp>
        <p:nvSpPr>
          <p:cNvPr id="2" name="Foliennummernplatzhalter 1"/>
          <p:cNvSpPr>
            <a:spLocks noGrp="1"/>
          </p:cNvSpPr>
          <p:nvPr>
            <p:ph type="sldNum" sz="quarter" idx="12"/>
          </p:nvPr>
        </p:nvSpPr>
        <p:spPr/>
        <p:txBody>
          <a:bodyPr/>
          <a:lstStyle/>
          <a:p>
            <a:fld id="{AE7C363F-717F-49C1-919C-37DE8BE88CB8}" type="slidenum">
              <a:rPr lang="de-DE" smtClean="0"/>
              <a:t>24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0954"/>
    </mc:Choice>
    <mc:Fallback xmlns="">
      <p:transition spd="slow" advTm="140954"/>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p:txBody>
          <a:bodyPr/>
          <a:lstStyle/>
          <a:p>
            <a:pPr eaLnBrk="1" hangingPunct="1">
              <a:defRPr/>
            </a:pPr>
            <a:r>
              <a:rPr lang="de-DE"/>
              <a:t>Fallpauschale: Beispiel</a:t>
            </a:r>
          </a:p>
        </p:txBody>
      </p:sp>
      <p:sp>
        <p:nvSpPr>
          <p:cNvPr id="870403" name="Rectangle 3"/>
          <p:cNvSpPr>
            <a:spLocks noGrp="1" noChangeArrowheads="1"/>
          </p:cNvSpPr>
          <p:nvPr>
            <p:ph idx="1"/>
          </p:nvPr>
        </p:nvSpPr>
        <p:spPr/>
        <p:txBody>
          <a:bodyPr/>
          <a:lstStyle/>
          <a:p>
            <a:pPr eaLnBrk="1" hangingPunct="1">
              <a:lnSpc>
                <a:spcPct val="90000"/>
              </a:lnSpc>
              <a:defRPr/>
            </a:pPr>
            <a:r>
              <a:rPr lang="de-DE" b="1" dirty="0"/>
              <a:t>Daten</a:t>
            </a:r>
            <a:r>
              <a:rPr lang="de-DE" dirty="0"/>
              <a:t>: </a:t>
            </a:r>
            <a:r>
              <a:rPr lang="de-DE" dirty="0" smtClean="0"/>
              <a:t>Eine Patient*in </a:t>
            </a:r>
            <a:r>
              <a:rPr lang="de-DE" dirty="0"/>
              <a:t>mit koronarer Herzkrankheit wird aufgenommen. Folgende Daten sind gegeben:</a:t>
            </a:r>
          </a:p>
          <a:p>
            <a:pPr lvl="1" eaLnBrk="1" hangingPunct="1">
              <a:lnSpc>
                <a:spcPct val="90000"/>
              </a:lnSpc>
              <a:buFont typeface="Tahoma" charset="0"/>
              <a:buChar char="–"/>
              <a:defRPr/>
            </a:pPr>
            <a:r>
              <a:rPr lang="de-DE" dirty="0"/>
              <a:t>Fallpauschale: 9.011</a:t>
            </a:r>
          </a:p>
          <a:p>
            <a:pPr lvl="1" eaLnBrk="1" hangingPunct="1">
              <a:lnSpc>
                <a:spcPct val="90000"/>
              </a:lnSpc>
              <a:buFont typeface="Tahoma" charset="0"/>
              <a:buChar char="–"/>
              <a:defRPr/>
            </a:pPr>
            <a:r>
              <a:rPr lang="de-DE" dirty="0"/>
              <a:t>Grenzverweildauer: 17 Tage</a:t>
            </a:r>
          </a:p>
          <a:p>
            <a:pPr lvl="1" eaLnBrk="1" hangingPunct="1">
              <a:lnSpc>
                <a:spcPct val="90000"/>
              </a:lnSpc>
              <a:buFont typeface="Tahoma" charset="0"/>
              <a:buChar char="–"/>
              <a:defRPr/>
            </a:pPr>
            <a:r>
              <a:rPr lang="de-DE" dirty="0"/>
              <a:t>Regelverweildauer: 12,28 Tage</a:t>
            </a:r>
          </a:p>
          <a:p>
            <a:pPr lvl="1" eaLnBrk="1" hangingPunct="1">
              <a:lnSpc>
                <a:spcPct val="90000"/>
              </a:lnSpc>
              <a:buFont typeface="Tahoma" charset="0"/>
              <a:buChar char="–"/>
              <a:defRPr/>
            </a:pPr>
            <a:r>
              <a:rPr lang="de-DE" dirty="0"/>
              <a:t>Grenzverweildauer Intensivpflege: 7 Tage</a:t>
            </a:r>
          </a:p>
          <a:p>
            <a:pPr lvl="1" eaLnBrk="1" hangingPunct="1">
              <a:lnSpc>
                <a:spcPct val="90000"/>
              </a:lnSpc>
              <a:buFont typeface="Tahoma" charset="0"/>
              <a:buChar char="–"/>
              <a:defRPr/>
            </a:pPr>
            <a:r>
              <a:rPr lang="de-DE" dirty="0"/>
              <a:t>Regelverweildauer Intensivpflege: 3,40 Tage</a:t>
            </a:r>
          </a:p>
          <a:p>
            <a:pPr lvl="1" eaLnBrk="1" hangingPunct="1">
              <a:lnSpc>
                <a:spcPct val="90000"/>
              </a:lnSpc>
              <a:buFont typeface="Tahoma" charset="0"/>
              <a:buChar char="–"/>
              <a:defRPr/>
            </a:pPr>
            <a:r>
              <a:rPr lang="de-DE" dirty="0"/>
              <a:t>Punktzahl: 19.400</a:t>
            </a:r>
          </a:p>
        </p:txBody>
      </p:sp>
      <p:sp>
        <p:nvSpPr>
          <p:cNvPr id="2" name="Foliennummernplatzhalter 1"/>
          <p:cNvSpPr>
            <a:spLocks noGrp="1"/>
          </p:cNvSpPr>
          <p:nvPr>
            <p:ph type="sldNum" sz="quarter" idx="12"/>
          </p:nvPr>
        </p:nvSpPr>
        <p:spPr/>
        <p:txBody>
          <a:bodyPr/>
          <a:lstStyle/>
          <a:p>
            <a:fld id="{AE7C363F-717F-49C1-919C-37DE8BE88CB8}" type="slidenum">
              <a:rPr lang="de-DE" smtClean="0"/>
              <a:t>25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5918"/>
    </mc:Choice>
    <mc:Fallback xmlns="">
      <p:transition spd="slow" advTm="35918"/>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ChangeArrowheads="1"/>
          </p:cNvSpPr>
          <p:nvPr>
            <p:ph type="title"/>
          </p:nvPr>
        </p:nvSpPr>
        <p:spPr/>
        <p:txBody>
          <a:bodyPr/>
          <a:lstStyle/>
          <a:p>
            <a:pPr eaLnBrk="1" hangingPunct="1">
              <a:defRPr/>
            </a:pPr>
            <a:r>
              <a:rPr lang="de-DE"/>
              <a:t>Fall A</a:t>
            </a:r>
          </a:p>
        </p:txBody>
      </p:sp>
      <p:sp>
        <p:nvSpPr>
          <p:cNvPr id="871427" name="Rectangle 3"/>
          <p:cNvSpPr>
            <a:spLocks noGrp="1" noChangeArrowheads="1"/>
          </p:cNvSpPr>
          <p:nvPr>
            <p:ph idx="1"/>
          </p:nvPr>
        </p:nvSpPr>
        <p:spPr/>
        <p:txBody>
          <a:bodyPr/>
          <a:lstStyle/>
          <a:p>
            <a:pPr eaLnBrk="1" hangingPunct="1">
              <a:defRPr/>
            </a:pPr>
            <a:r>
              <a:rPr lang="de-DE" dirty="0"/>
              <a:t>Fall A: </a:t>
            </a:r>
            <a:r>
              <a:rPr lang="de-DE" dirty="0" smtClean="0"/>
              <a:t>Die Patient*in </a:t>
            </a:r>
            <a:r>
              <a:rPr lang="de-DE" dirty="0"/>
              <a:t>wird operiert, stirbt zwei Tage nach der OP</a:t>
            </a:r>
          </a:p>
          <a:p>
            <a:pPr eaLnBrk="1" hangingPunct="1">
              <a:defRPr/>
            </a:pPr>
            <a:r>
              <a:rPr lang="de-DE" dirty="0"/>
              <a:t>Ergebnis: Die volle Fallpauschale von 19.400 Punkten wird fällig</a:t>
            </a:r>
          </a:p>
        </p:txBody>
      </p:sp>
      <p:sp>
        <p:nvSpPr>
          <p:cNvPr id="2" name="Foliennummernplatzhalter 1"/>
          <p:cNvSpPr>
            <a:spLocks noGrp="1"/>
          </p:cNvSpPr>
          <p:nvPr>
            <p:ph type="sldNum" sz="quarter" idx="12"/>
          </p:nvPr>
        </p:nvSpPr>
        <p:spPr/>
        <p:txBody>
          <a:bodyPr/>
          <a:lstStyle/>
          <a:p>
            <a:fld id="{AE7C363F-717F-49C1-919C-37DE8BE88CB8}" type="slidenum">
              <a:rPr lang="de-DE" smtClean="0"/>
              <a:t>26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1771"/>
    </mc:Choice>
    <mc:Fallback xmlns="">
      <p:transition spd="slow" advTm="21771"/>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pPr eaLnBrk="1" hangingPunct="1">
              <a:defRPr/>
            </a:pPr>
            <a:r>
              <a:rPr lang="de-DE"/>
              <a:t>Fall B</a:t>
            </a:r>
          </a:p>
        </p:txBody>
      </p:sp>
      <p:sp>
        <p:nvSpPr>
          <p:cNvPr id="872451" name="Rectangle 3"/>
          <p:cNvSpPr>
            <a:spLocks noGrp="1" noChangeArrowheads="1"/>
          </p:cNvSpPr>
          <p:nvPr>
            <p:ph idx="1"/>
          </p:nvPr>
        </p:nvSpPr>
        <p:spPr/>
        <p:txBody>
          <a:bodyPr/>
          <a:lstStyle/>
          <a:p>
            <a:pPr>
              <a:defRPr/>
            </a:pPr>
            <a:r>
              <a:rPr lang="de-DE" dirty="0"/>
              <a:t>Fall B: Die Patient*in bleibt 5 Tage auf Intensiv, wird nach insgesamt 14 Tagen entlassen: </a:t>
            </a:r>
          </a:p>
          <a:p>
            <a:pPr eaLnBrk="1" hangingPunct="1">
              <a:defRPr/>
            </a:pPr>
            <a:r>
              <a:rPr lang="de-DE" dirty="0"/>
              <a:t>Ergebnis: 19.400 Punkte </a:t>
            </a:r>
          </a:p>
        </p:txBody>
      </p:sp>
      <p:sp>
        <p:nvSpPr>
          <p:cNvPr id="2" name="Foliennummernplatzhalter 1"/>
          <p:cNvSpPr>
            <a:spLocks noGrp="1"/>
          </p:cNvSpPr>
          <p:nvPr>
            <p:ph type="sldNum" sz="quarter" idx="12"/>
          </p:nvPr>
        </p:nvSpPr>
        <p:spPr/>
        <p:txBody>
          <a:bodyPr/>
          <a:lstStyle/>
          <a:p>
            <a:fld id="{AE7C363F-717F-49C1-919C-37DE8BE88CB8}" type="slidenum">
              <a:rPr lang="de-DE" smtClean="0"/>
              <a:t>27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3100"/>
    </mc:Choice>
    <mc:Fallback xmlns="">
      <p:transition spd="slow" advTm="331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ChangeArrowheads="1"/>
          </p:cNvSpPr>
          <p:nvPr>
            <p:ph type="title"/>
          </p:nvPr>
        </p:nvSpPr>
        <p:spPr/>
        <p:txBody>
          <a:bodyPr/>
          <a:lstStyle/>
          <a:p>
            <a:pPr eaLnBrk="1" hangingPunct="1">
              <a:defRPr/>
            </a:pPr>
            <a:r>
              <a:rPr lang="de-DE"/>
              <a:t>Fall C</a:t>
            </a:r>
          </a:p>
        </p:txBody>
      </p:sp>
      <p:sp>
        <p:nvSpPr>
          <p:cNvPr id="873475" name="Rectangle 3"/>
          <p:cNvSpPr>
            <a:spLocks noGrp="1" noChangeArrowheads="1"/>
          </p:cNvSpPr>
          <p:nvPr>
            <p:ph idx="1"/>
          </p:nvPr>
        </p:nvSpPr>
        <p:spPr/>
        <p:txBody>
          <a:bodyPr/>
          <a:lstStyle/>
          <a:p>
            <a:pPr>
              <a:defRPr/>
            </a:pPr>
            <a:r>
              <a:rPr lang="de-DE" dirty="0"/>
              <a:t>Fall C: Die Patient*in bleibt 4 Tage auf der Intensivstation, er wird nach 20 Tagen entlassen</a:t>
            </a:r>
          </a:p>
          <a:p>
            <a:pPr eaLnBrk="1" hangingPunct="1">
              <a:defRPr/>
            </a:pPr>
            <a:r>
              <a:rPr lang="de-DE" dirty="0"/>
              <a:t>Ergebnis: Fallpauschale + 4 Tage Basispflegesatz + 4 Tage Abteilungspflegesatz</a:t>
            </a:r>
          </a:p>
        </p:txBody>
      </p:sp>
      <p:sp>
        <p:nvSpPr>
          <p:cNvPr id="2" name="Foliennummernplatzhalter 1"/>
          <p:cNvSpPr>
            <a:spLocks noGrp="1"/>
          </p:cNvSpPr>
          <p:nvPr>
            <p:ph type="sldNum" sz="quarter" idx="12"/>
          </p:nvPr>
        </p:nvSpPr>
        <p:spPr/>
        <p:txBody>
          <a:bodyPr/>
          <a:lstStyle/>
          <a:p>
            <a:fld id="{AE7C363F-717F-49C1-919C-37DE8BE88CB8}" type="slidenum">
              <a:rPr lang="de-DE" smtClean="0"/>
              <a:t>28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8957"/>
    </mc:Choice>
    <mc:Fallback xmlns="">
      <p:transition spd="slow" advTm="38957"/>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498" name="Rectangle 2"/>
          <p:cNvSpPr>
            <a:spLocks noGrp="1" noChangeArrowheads="1"/>
          </p:cNvSpPr>
          <p:nvPr>
            <p:ph type="title"/>
          </p:nvPr>
        </p:nvSpPr>
        <p:spPr/>
        <p:txBody>
          <a:bodyPr/>
          <a:lstStyle/>
          <a:p>
            <a:pPr eaLnBrk="1" hangingPunct="1">
              <a:defRPr/>
            </a:pPr>
            <a:r>
              <a:rPr lang="de-DE"/>
              <a:t>Fall D</a:t>
            </a:r>
          </a:p>
        </p:txBody>
      </p:sp>
      <p:sp>
        <p:nvSpPr>
          <p:cNvPr id="874499" name="Rectangle 3"/>
          <p:cNvSpPr>
            <a:spLocks noGrp="1" noChangeArrowheads="1"/>
          </p:cNvSpPr>
          <p:nvPr>
            <p:ph idx="1"/>
          </p:nvPr>
        </p:nvSpPr>
        <p:spPr/>
        <p:txBody>
          <a:bodyPr/>
          <a:lstStyle/>
          <a:p>
            <a:pPr>
              <a:lnSpc>
                <a:spcPct val="90000"/>
              </a:lnSpc>
              <a:defRPr/>
            </a:pPr>
            <a:r>
              <a:rPr lang="de-DE" dirty="0"/>
              <a:t>Fall D: Die Patient*in bleibt 9 Tage auf Intensiv und wird nach 25 Tagen entlassen</a:t>
            </a:r>
          </a:p>
          <a:p>
            <a:pPr eaLnBrk="1" hangingPunct="1">
              <a:lnSpc>
                <a:spcPct val="90000"/>
              </a:lnSpc>
              <a:defRPr/>
            </a:pPr>
            <a:r>
              <a:rPr lang="de-DE" dirty="0"/>
              <a:t>Ergebnis: </a:t>
            </a:r>
          </a:p>
          <a:p>
            <a:pPr lvl="1" eaLnBrk="1" hangingPunct="1">
              <a:lnSpc>
                <a:spcPct val="90000"/>
              </a:lnSpc>
              <a:buFont typeface="Wingdings" pitchFamily="2" charset="2"/>
              <a:buChar char="§"/>
              <a:defRPr/>
            </a:pPr>
            <a:r>
              <a:rPr lang="de-DE" dirty="0"/>
              <a:t>Fallpauschale + </a:t>
            </a:r>
          </a:p>
          <a:p>
            <a:pPr lvl="1" eaLnBrk="1" hangingPunct="1">
              <a:lnSpc>
                <a:spcPct val="90000"/>
              </a:lnSpc>
              <a:buFont typeface="Wingdings" pitchFamily="2" charset="2"/>
              <a:buChar char="§"/>
              <a:defRPr/>
            </a:pPr>
            <a:r>
              <a:rPr lang="de-DE" dirty="0"/>
              <a:t>3 Tage Abteilungspflegesatz Intensiv + </a:t>
            </a:r>
          </a:p>
          <a:p>
            <a:pPr lvl="1" eaLnBrk="1" hangingPunct="1">
              <a:lnSpc>
                <a:spcPct val="90000"/>
              </a:lnSpc>
              <a:buFont typeface="Wingdings" pitchFamily="2" charset="2"/>
              <a:buChar char="§"/>
              <a:defRPr/>
            </a:pPr>
            <a:r>
              <a:rPr lang="de-DE" dirty="0"/>
              <a:t>6 Tage Abteilungspflegesatz Chirurgie + </a:t>
            </a:r>
          </a:p>
          <a:p>
            <a:pPr lvl="1" eaLnBrk="1" hangingPunct="1">
              <a:lnSpc>
                <a:spcPct val="90000"/>
              </a:lnSpc>
              <a:buFont typeface="Wingdings" pitchFamily="2" charset="2"/>
              <a:buChar char="§"/>
              <a:defRPr/>
            </a:pPr>
            <a:r>
              <a:rPr lang="de-DE" dirty="0"/>
              <a:t>9 Tage Basispflegesatz</a:t>
            </a:r>
          </a:p>
          <a:p>
            <a:pPr eaLnBrk="1" hangingPunct="1">
              <a:lnSpc>
                <a:spcPct val="90000"/>
              </a:lnSpc>
              <a:buFont typeface="Wingdings" pitchFamily="2" charset="2"/>
              <a:buChar char="§"/>
              <a:defRPr/>
            </a:pPr>
            <a:r>
              <a:rPr lang="de-DE" dirty="0"/>
              <a:t>Hinweis: Wurde teilweise auch anders gehandhabt (9 Tage </a:t>
            </a:r>
            <a:r>
              <a:rPr lang="de-DE" dirty="0" err="1"/>
              <a:t>Abtpfl</a:t>
            </a:r>
            <a:r>
              <a:rPr lang="de-DE" dirty="0"/>
              <a:t>. + 12 Tage Basis)</a:t>
            </a:r>
          </a:p>
        </p:txBody>
      </p:sp>
      <p:sp>
        <p:nvSpPr>
          <p:cNvPr id="2" name="Foliennummernplatzhalter 1"/>
          <p:cNvSpPr>
            <a:spLocks noGrp="1"/>
          </p:cNvSpPr>
          <p:nvPr>
            <p:ph type="sldNum" sz="quarter" idx="12"/>
          </p:nvPr>
        </p:nvSpPr>
        <p:spPr/>
        <p:txBody>
          <a:bodyPr/>
          <a:lstStyle/>
          <a:p>
            <a:fld id="{AE7C363F-717F-49C1-919C-37DE8BE88CB8}" type="slidenum">
              <a:rPr lang="de-DE" smtClean="0"/>
              <a:t>29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3833"/>
    </mc:Choice>
    <mc:Fallback xmlns="">
      <p:transition spd="slow" advTm="10383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normAutofit fontScale="90000"/>
          </a:bodyPr>
          <a:lstStyle/>
          <a:p>
            <a:pPr eaLnBrk="1" hangingPunct="1">
              <a:defRPr/>
            </a:pPr>
            <a:r>
              <a:rPr lang="de-DE" dirty="0">
                <a:cs typeface="Times New Roman" pitchFamily="18" charset="0"/>
              </a:rPr>
              <a:t>3.2.2 Pflegesätze versus pauschalierte Finanzierung </a:t>
            </a:r>
          </a:p>
        </p:txBody>
      </p:sp>
      <p:sp>
        <p:nvSpPr>
          <p:cNvPr id="419843" name="Rectangle 3"/>
          <p:cNvSpPr>
            <a:spLocks noGrp="1" noChangeArrowheads="1"/>
          </p:cNvSpPr>
          <p:nvPr>
            <p:ph idx="1"/>
          </p:nvPr>
        </p:nvSpPr>
        <p:spPr>
          <a:xfrm>
            <a:off x="457200" y="1905000"/>
            <a:ext cx="8686800" cy="4191000"/>
          </a:xfrm>
        </p:spPr>
        <p:txBody>
          <a:bodyPr/>
          <a:lstStyle/>
          <a:p>
            <a:pPr eaLnBrk="1" hangingPunct="1">
              <a:defRPr/>
            </a:pPr>
            <a:r>
              <a:rPr lang="de-DE" sz="3600">
                <a:cs typeface="Times New Roman" pitchFamily="18" charset="0"/>
              </a:rPr>
              <a:t>Übersicht:</a:t>
            </a:r>
          </a:p>
          <a:p>
            <a:pPr lvl="1" eaLnBrk="1" hangingPunct="1">
              <a:buFont typeface="Tahoma" charset="0"/>
              <a:buChar char="–"/>
              <a:defRPr/>
            </a:pPr>
            <a:r>
              <a:rPr lang="de-DE" sz="3200">
                <a:cs typeface="Times New Roman" pitchFamily="18" charset="0"/>
              </a:rPr>
              <a:t>Tagesgleiche Pflegesätze </a:t>
            </a:r>
            <a:r>
              <a:rPr lang="de-DE" sz="3200"/>
              <a:t> </a:t>
            </a:r>
          </a:p>
          <a:p>
            <a:pPr lvl="1" eaLnBrk="1" hangingPunct="1">
              <a:buFont typeface="Tahoma" charset="0"/>
              <a:buChar char="–"/>
              <a:defRPr/>
            </a:pPr>
            <a:r>
              <a:rPr lang="de-DE" sz="3200">
                <a:cs typeface="Times New Roman" pitchFamily="18" charset="0"/>
              </a:rPr>
              <a:t>Sonderentgelte </a:t>
            </a:r>
            <a:r>
              <a:rPr lang="de-DE" sz="3200"/>
              <a:t> </a:t>
            </a:r>
          </a:p>
          <a:p>
            <a:pPr lvl="1" eaLnBrk="1" hangingPunct="1">
              <a:buFont typeface="Tahoma" charset="0"/>
              <a:buChar char="–"/>
              <a:defRPr/>
            </a:pPr>
            <a:r>
              <a:rPr lang="de-DE" sz="3200">
                <a:cs typeface="Times New Roman" pitchFamily="18" charset="0"/>
              </a:rPr>
              <a:t>Fallpauschalen</a:t>
            </a:r>
            <a:r>
              <a:rPr lang="de-DE" sz="3200"/>
              <a:t> </a:t>
            </a:r>
          </a:p>
          <a:p>
            <a:pPr lvl="1" eaLnBrk="1" hangingPunct="1">
              <a:buFont typeface="Tahoma" charset="0"/>
              <a:buChar char="–"/>
              <a:defRPr/>
            </a:pPr>
            <a:r>
              <a:rPr lang="de-DE" sz="3200">
                <a:cs typeface="Times New Roman" pitchFamily="18" charset="0"/>
              </a:rPr>
              <a:t>Implementierung</a:t>
            </a:r>
            <a:r>
              <a:rPr lang="de-DE" sz="3200"/>
              <a:t> </a:t>
            </a:r>
          </a:p>
        </p:txBody>
      </p:sp>
      <p:sp>
        <p:nvSpPr>
          <p:cNvPr id="2" name="Foliennummernplatzhalter 1"/>
          <p:cNvSpPr>
            <a:spLocks noGrp="1"/>
          </p:cNvSpPr>
          <p:nvPr>
            <p:ph type="sldNum" sz="quarter" idx="12"/>
          </p:nvPr>
        </p:nvSpPr>
        <p:spPr/>
        <p:txBody>
          <a:bodyPr/>
          <a:lstStyle/>
          <a:p>
            <a:fld id="{AE7C363F-717F-49C1-919C-37DE8BE88CB8}" type="slidenum">
              <a:rPr lang="de-DE" smtClean="0"/>
              <a:t>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7051"/>
    </mc:Choice>
    <mc:Fallback xmlns="">
      <p:transition spd="slow" advTm="47051"/>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pPr eaLnBrk="1" hangingPunct="1">
              <a:defRPr/>
            </a:pPr>
            <a:r>
              <a:rPr lang="de-DE" sz="4000">
                <a:cs typeface="Times New Roman" pitchFamily="18" charset="0"/>
              </a:rPr>
              <a:t>Implementierung</a:t>
            </a:r>
            <a:r>
              <a:rPr lang="de-DE" sz="4000"/>
              <a:t> (bis Dez. 2003)</a:t>
            </a:r>
          </a:p>
        </p:txBody>
      </p:sp>
      <p:sp>
        <p:nvSpPr>
          <p:cNvPr id="432131" name="Rectangle 3"/>
          <p:cNvSpPr>
            <a:spLocks noGrp="1" noChangeArrowheads="1"/>
          </p:cNvSpPr>
          <p:nvPr>
            <p:ph idx="1"/>
          </p:nvPr>
        </p:nvSpPr>
        <p:spPr/>
        <p:txBody>
          <a:bodyPr/>
          <a:lstStyle/>
          <a:p>
            <a:pPr marL="0" indent="0" eaLnBrk="1" hangingPunct="1">
              <a:lnSpc>
                <a:spcPct val="80000"/>
              </a:lnSpc>
              <a:defRPr/>
            </a:pPr>
            <a:r>
              <a:rPr lang="de-DE" sz="2800" dirty="0">
                <a:cs typeface="Times New Roman" pitchFamily="18" charset="0"/>
              </a:rPr>
              <a:t>Definition von </a:t>
            </a:r>
          </a:p>
          <a:p>
            <a:pPr marL="1295400" lvl="1" eaLnBrk="1" hangingPunct="1">
              <a:lnSpc>
                <a:spcPct val="80000"/>
              </a:lnSpc>
              <a:buFont typeface="Tahoma" charset="0"/>
              <a:buChar char="–"/>
              <a:defRPr/>
            </a:pPr>
            <a:r>
              <a:rPr lang="de-DE" sz="2400" dirty="0">
                <a:cs typeface="Times New Roman" pitchFamily="18" charset="0"/>
              </a:rPr>
              <a:t>147 Sonderentgelten und </a:t>
            </a:r>
          </a:p>
          <a:p>
            <a:pPr marL="1295400" lvl="1" eaLnBrk="1" hangingPunct="1">
              <a:lnSpc>
                <a:spcPct val="80000"/>
              </a:lnSpc>
              <a:buFont typeface="Tahoma" charset="0"/>
              <a:buChar char="–"/>
              <a:defRPr/>
            </a:pPr>
            <a:r>
              <a:rPr lang="de-DE" sz="2400" dirty="0">
                <a:cs typeface="Times New Roman" pitchFamily="18" charset="0"/>
              </a:rPr>
              <a:t>73 Fallpauschalen </a:t>
            </a:r>
          </a:p>
          <a:p>
            <a:pPr marL="0" indent="0" eaLnBrk="1" hangingPunct="1">
              <a:lnSpc>
                <a:spcPct val="80000"/>
              </a:lnSpc>
              <a:defRPr/>
            </a:pPr>
            <a:r>
              <a:rPr lang="de-DE" sz="2800" dirty="0">
                <a:cs typeface="Times New Roman" pitchFamily="18" charset="0"/>
              </a:rPr>
              <a:t>N.B.: Zu jeder Fallpauschale gibt es auch ein Sonderentgelt); </a:t>
            </a:r>
          </a:p>
          <a:p>
            <a:pPr marL="0" indent="0" eaLnBrk="1" hangingPunct="1">
              <a:lnSpc>
                <a:spcPct val="80000"/>
              </a:lnSpc>
              <a:defRPr/>
            </a:pPr>
            <a:r>
              <a:rPr lang="de-DE" sz="2800" dirty="0">
                <a:cs typeface="Times New Roman" pitchFamily="18" charset="0"/>
              </a:rPr>
              <a:t>etwa 30 % der Krankenhauserlöse</a:t>
            </a:r>
            <a:r>
              <a:rPr lang="de-DE" sz="2800" dirty="0"/>
              <a:t> wurden über Fallpauschalen und Sonderentgelte abgerechnet</a:t>
            </a:r>
          </a:p>
          <a:p>
            <a:pPr marL="0" indent="0" eaLnBrk="1" hangingPunct="1">
              <a:lnSpc>
                <a:spcPct val="80000"/>
              </a:lnSpc>
              <a:defRPr/>
            </a:pPr>
            <a:r>
              <a:rPr lang="de-DE" sz="2800" dirty="0"/>
              <a:t>Grobe Ungerechtigkeiten durch nicht </a:t>
            </a:r>
            <a:r>
              <a:rPr lang="de-DE" sz="2800" dirty="0" err="1"/>
              <a:t>berücksichtigtigte</a:t>
            </a:r>
            <a:r>
              <a:rPr lang="de-DE" sz="2800" dirty="0"/>
              <a:t> Fallschwere, Begleiterkrankungen und Komplikationen</a:t>
            </a:r>
          </a:p>
        </p:txBody>
      </p:sp>
      <p:sp>
        <p:nvSpPr>
          <p:cNvPr id="2" name="Foliennummernplatzhalter 1"/>
          <p:cNvSpPr>
            <a:spLocks noGrp="1"/>
          </p:cNvSpPr>
          <p:nvPr>
            <p:ph type="sldNum" sz="quarter" idx="12"/>
          </p:nvPr>
        </p:nvSpPr>
        <p:spPr/>
        <p:txBody>
          <a:bodyPr/>
          <a:lstStyle/>
          <a:p>
            <a:fld id="{AE7C363F-717F-49C1-919C-37DE8BE88CB8}" type="slidenum">
              <a:rPr lang="de-DE" smtClean="0"/>
              <a:t>30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2650"/>
    </mc:Choice>
    <mc:Fallback xmlns="">
      <p:transition spd="slow" advTm="14265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ChangeArrowheads="1"/>
          </p:cNvSpPr>
          <p:nvPr>
            <p:ph type="title"/>
          </p:nvPr>
        </p:nvSpPr>
        <p:spPr/>
        <p:txBody>
          <a:bodyPr/>
          <a:lstStyle/>
          <a:p>
            <a:pPr eaLnBrk="1" hangingPunct="1">
              <a:defRPr/>
            </a:pPr>
            <a:r>
              <a:rPr lang="de-DE"/>
              <a:t>3 Grundlagen der Finanzierung</a:t>
            </a:r>
          </a:p>
        </p:txBody>
      </p:sp>
      <p:sp>
        <p:nvSpPr>
          <p:cNvPr id="809987" name="Rectangle 3"/>
          <p:cNvSpPr>
            <a:spLocks noGrp="1" noChangeArrowheads="1"/>
          </p:cNvSpPr>
          <p:nvPr>
            <p:ph idx="1"/>
          </p:nvPr>
        </p:nvSpPr>
        <p:spPr/>
        <p:txBody>
          <a:bodyPr/>
          <a:lstStyle/>
          <a:p>
            <a:pPr eaLnBrk="1" hangingPunct="1">
              <a:buFontTx/>
              <a:buNone/>
              <a:defRPr/>
            </a:pPr>
            <a:r>
              <a:rPr lang="de-DE" dirty="0"/>
              <a:t>3.1 Typologie</a:t>
            </a:r>
          </a:p>
          <a:p>
            <a:pPr eaLnBrk="1" hangingPunct="1">
              <a:buFontTx/>
              <a:buNone/>
              <a:defRPr/>
            </a:pPr>
            <a:r>
              <a:rPr lang="de-DE" sz="2000" dirty="0"/>
              <a:t>	3.1.1 </a:t>
            </a:r>
            <a:r>
              <a:rPr lang="de-DE" sz="2000" dirty="0">
                <a:cs typeface="Times New Roman" pitchFamily="18" charset="0"/>
              </a:rPr>
              <a:t>Unterscheidung nach Art der Leistung</a:t>
            </a:r>
          </a:p>
          <a:p>
            <a:pPr eaLnBrk="1" hangingPunct="1">
              <a:buFontTx/>
              <a:buNone/>
              <a:defRPr/>
            </a:pPr>
            <a:r>
              <a:rPr lang="de-DE" sz="2000" dirty="0">
                <a:cs typeface="Times New Roman" pitchFamily="18" charset="0"/>
              </a:rPr>
              <a:t>	3.1.2 Unterscheidung nach der Finanzierung der Leistung</a:t>
            </a:r>
          </a:p>
          <a:p>
            <a:pPr eaLnBrk="1" hangingPunct="1">
              <a:buFontTx/>
              <a:buNone/>
              <a:defRPr/>
            </a:pPr>
            <a:r>
              <a:rPr lang="de-DE" dirty="0">
                <a:solidFill>
                  <a:srgbClr val="FF0000"/>
                </a:solidFill>
                <a:cs typeface="Times New Roman" pitchFamily="18" charset="0"/>
              </a:rPr>
              <a:t>3.2 Finanzierungsoptionen</a:t>
            </a:r>
          </a:p>
          <a:p>
            <a:pPr eaLnBrk="1" hangingPunct="1">
              <a:buFontTx/>
              <a:buNone/>
              <a:defRPr/>
            </a:pPr>
            <a:r>
              <a:rPr lang="de-DE" sz="2000" dirty="0">
                <a:solidFill>
                  <a:srgbClr val="FF0000"/>
                </a:solidFill>
                <a:cs typeface="Times New Roman" pitchFamily="18" charset="0"/>
              </a:rPr>
              <a:t>	</a:t>
            </a:r>
            <a:r>
              <a:rPr lang="de-DE" sz="2000" dirty="0">
                <a:cs typeface="Times New Roman" pitchFamily="18" charset="0"/>
              </a:rPr>
              <a:t>3.2.1 Monistische versus duale Finanzierung</a:t>
            </a:r>
          </a:p>
          <a:p>
            <a:pPr eaLnBrk="1" hangingPunct="1">
              <a:buFontTx/>
              <a:buNone/>
              <a:defRPr/>
            </a:pPr>
            <a:r>
              <a:rPr lang="de-DE" sz="2000" dirty="0">
                <a:cs typeface="Times New Roman" pitchFamily="18" charset="0"/>
              </a:rPr>
              <a:t>	</a:t>
            </a:r>
            <a:r>
              <a:rPr lang="de-DE" sz="2000" dirty="0">
                <a:solidFill>
                  <a:srgbClr val="FF0000"/>
                </a:solidFill>
                <a:cs typeface="Times New Roman" pitchFamily="18" charset="0"/>
              </a:rPr>
              <a:t>3.2.2 Pflegesätze versus pauschalierte Finanzierung </a:t>
            </a:r>
          </a:p>
          <a:p>
            <a:pPr eaLnBrk="1" hangingPunct="1">
              <a:buFontTx/>
              <a:buNone/>
              <a:defRPr/>
            </a:pPr>
            <a:r>
              <a:rPr lang="de-DE" sz="2000" dirty="0">
                <a:cs typeface="Times New Roman" pitchFamily="18" charset="0"/>
              </a:rPr>
              <a:t>	3.2.3 Budgetierung</a:t>
            </a:r>
          </a:p>
          <a:p>
            <a:pPr eaLnBrk="1" hangingPunct="1">
              <a:buFontTx/>
              <a:buNone/>
              <a:defRPr/>
            </a:pPr>
            <a:r>
              <a:rPr lang="de-DE" sz="1800" dirty="0"/>
              <a:t>3.3 Geschichte der Krankenhausfinanzierung</a:t>
            </a:r>
          </a:p>
        </p:txBody>
      </p:sp>
      <p:sp>
        <p:nvSpPr>
          <p:cNvPr id="2" name="Foliennummernplatzhalter 1"/>
          <p:cNvSpPr>
            <a:spLocks noGrp="1"/>
          </p:cNvSpPr>
          <p:nvPr>
            <p:ph type="sldNum" sz="quarter" idx="12"/>
          </p:nvPr>
        </p:nvSpPr>
        <p:spPr/>
        <p:txBody>
          <a:bodyPr/>
          <a:lstStyle/>
          <a:p>
            <a:fld id="{AE7C363F-717F-49C1-919C-37DE8BE88CB8}" type="slidenum">
              <a:rPr lang="de-DE" smtClean="0"/>
              <a:t>31</a:t>
            </a:fld>
            <a:endParaRPr lang="de-DE"/>
          </a:p>
        </p:txBody>
      </p:sp>
    </p:spTree>
    <p:extLst>
      <p:ext uri="{BB962C8B-B14F-4D97-AF65-F5344CB8AC3E}">
        <p14:creationId xmlns:p14="http://schemas.microsoft.com/office/powerpoint/2010/main" val="1682832328"/>
      </p:ext>
    </p:extLst>
  </p:cSld>
  <p:clrMapOvr>
    <a:masterClrMapping/>
  </p:clrMapOvr>
  <mc:AlternateContent xmlns:mc="http://schemas.openxmlformats.org/markup-compatibility/2006" xmlns:p14="http://schemas.microsoft.com/office/powerpoint/2010/main">
    <mc:Choice Requires="p14">
      <p:transition spd="slow" p14:dur="2000" advTm="18440"/>
    </mc:Choice>
    <mc:Fallback xmlns="">
      <p:transition spd="slow" advTm="1844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pPr eaLnBrk="1" hangingPunct="1">
              <a:defRPr/>
            </a:pPr>
            <a:r>
              <a:rPr lang="de-DE">
                <a:cs typeface="Times New Roman" pitchFamily="18" charset="0"/>
              </a:rPr>
              <a:t>Tagesgleiche Pflegesätze</a:t>
            </a:r>
            <a:r>
              <a:rPr lang="de-DE"/>
              <a:t> </a:t>
            </a:r>
          </a:p>
        </p:txBody>
      </p:sp>
      <p:sp>
        <p:nvSpPr>
          <p:cNvPr id="420867" name="Rectangle 3"/>
          <p:cNvSpPr>
            <a:spLocks noGrp="1" noChangeArrowheads="1"/>
          </p:cNvSpPr>
          <p:nvPr>
            <p:ph idx="1"/>
          </p:nvPr>
        </p:nvSpPr>
        <p:spPr>
          <a:xfrm>
            <a:off x="457200" y="1676400"/>
            <a:ext cx="8229600" cy="4560912"/>
          </a:xfrm>
        </p:spPr>
        <p:txBody>
          <a:bodyPr>
            <a:normAutofit lnSpcReduction="10000"/>
          </a:bodyPr>
          <a:lstStyle/>
          <a:p>
            <a:pPr eaLnBrk="1" hangingPunct="1">
              <a:lnSpc>
                <a:spcPct val="80000"/>
              </a:lnSpc>
              <a:defRPr/>
            </a:pPr>
            <a:r>
              <a:rPr lang="de-DE" dirty="0">
                <a:cs typeface="Times New Roman" pitchFamily="18" charset="0"/>
              </a:rPr>
              <a:t>Prinzip: Für jeden Tag wird ein einheitliches Entgelt erstattet</a:t>
            </a:r>
            <a:r>
              <a:rPr lang="de-DE" dirty="0"/>
              <a:t> </a:t>
            </a:r>
          </a:p>
          <a:p>
            <a:pPr eaLnBrk="1" hangingPunct="1">
              <a:lnSpc>
                <a:spcPct val="80000"/>
              </a:lnSpc>
              <a:defRPr/>
            </a:pPr>
            <a:r>
              <a:rPr lang="de-DE" dirty="0">
                <a:cs typeface="Times New Roman" pitchFamily="18" charset="0"/>
              </a:rPr>
              <a:t>Varianten:</a:t>
            </a:r>
          </a:p>
          <a:p>
            <a:pPr lvl="1" eaLnBrk="1" hangingPunct="1">
              <a:lnSpc>
                <a:spcPct val="80000"/>
              </a:lnSpc>
              <a:buFont typeface="Tahoma" charset="0"/>
              <a:buChar char="–"/>
              <a:defRPr/>
            </a:pPr>
            <a:r>
              <a:rPr lang="de-DE" dirty="0"/>
              <a:t>Einheitlicher Pflegesatz (für alle Abteilungen eines KHs)</a:t>
            </a:r>
          </a:p>
          <a:p>
            <a:pPr lvl="1" eaLnBrk="1" hangingPunct="1">
              <a:lnSpc>
                <a:spcPct val="80000"/>
              </a:lnSpc>
              <a:buFont typeface="Tahoma" charset="0"/>
              <a:buChar char="–"/>
              <a:defRPr/>
            </a:pPr>
            <a:r>
              <a:rPr lang="de-DE" dirty="0"/>
              <a:t>Differenzierte Pflegesätze</a:t>
            </a:r>
            <a:endParaRPr lang="de-DE" dirty="0">
              <a:cs typeface="Times New Roman" pitchFamily="18" charset="0"/>
            </a:endParaRPr>
          </a:p>
          <a:p>
            <a:pPr lvl="2" eaLnBrk="1" hangingPunct="1">
              <a:lnSpc>
                <a:spcPct val="80000"/>
              </a:lnSpc>
              <a:defRPr/>
            </a:pPr>
            <a:r>
              <a:rPr lang="de-DE" dirty="0">
                <a:cs typeface="Times New Roman" pitchFamily="18" charset="0"/>
              </a:rPr>
              <a:t>Basispflegesatz: Entgelt für die Unterbringung und allgemeine Versorgung </a:t>
            </a:r>
            <a:r>
              <a:rPr lang="de-DE" dirty="0" smtClean="0">
                <a:cs typeface="Times New Roman" pitchFamily="18" charset="0"/>
              </a:rPr>
              <a:t>der Patient*in; </a:t>
            </a:r>
            <a:r>
              <a:rPr lang="de-DE" dirty="0">
                <a:cs typeface="Times New Roman" pitchFamily="18" charset="0"/>
              </a:rPr>
              <a:t>für alle Abteilungen gleich </a:t>
            </a:r>
          </a:p>
          <a:p>
            <a:pPr lvl="3" eaLnBrk="1" hangingPunct="1">
              <a:lnSpc>
                <a:spcPct val="80000"/>
              </a:lnSpc>
              <a:buFont typeface="Tahoma" charset="0"/>
              <a:buChar char="–"/>
              <a:defRPr/>
            </a:pPr>
            <a:r>
              <a:rPr lang="de-DE" dirty="0">
                <a:cs typeface="Times New Roman" pitchFamily="18" charset="0"/>
              </a:rPr>
              <a:t>Ausnahme möglich, z. B. : Pädiatrie</a:t>
            </a:r>
          </a:p>
          <a:p>
            <a:pPr lvl="2" eaLnBrk="1" hangingPunct="1">
              <a:lnSpc>
                <a:spcPct val="80000"/>
              </a:lnSpc>
              <a:defRPr/>
            </a:pPr>
            <a:r>
              <a:rPr lang="de-DE" dirty="0"/>
              <a:t>Abteilungspflegesatz: Entgelt für die medizinische / pflegerische Leistung; für jede Abteilung individuell ermittelt</a:t>
            </a:r>
          </a:p>
          <a:p>
            <a:pPr eaLnBrk="1" hangingPunct="1">
              <a:lnSpc>
                <a:spcPct val="80000"/>
              </a:lnSpc>
              <a:defRPr/>
            </a:pPr>
            <a:endParaRPr lang="de-DE" dirty="0"/>
          </a:p>
        </p:txBody>
      </p:sp>
      <p:sp>
        <p:nvSpPr>
          <p:cNvPr id="2" name="Foliennummernplatzhalter 1"/>
          <p:cNvSpPr>
            <a:spLocks noGrp="1"/>
          </p:cNvSpPr>
          <p:nvPr>
            <p:ph type="sldNum" sz="quarter" idx="12"/>
          </p:nvPr>
        </p:nvSpPr>
        <p:spPr/>
        <p:txBody>
          <a:bodyPr/>
          <a:lstStyle/>
          <a:p>
            <a:fld id="{AE7C363F-717F-49C1-919C-37DE8BE88CB8}" type="slidenum">
              <a:rPr lang="de-DE" smtClean="0"/>
              <a:t>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13426"/>
    </mc:Choice>
    <mc:Fallback xmlns="">
      <p:transition spd="slow" advTm="21342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Grp="1" noChangeArrowheads="1"/>
          </p:cNvSpPr>
          <p:nvPr>
            <p:ph type="title"/>
          </p:nvPr>
        </p:nvSpPr>
        <p:spPr>
          <a:xfrm>
            <a:off x="457200" y="292100"/>
            <a:ext cx="8229600" cy="760413"/>
          </a:xfrm>
        </p:spPr>
        <p:txBody>
          <a:bodyPr/>
          <a:lstStyle/>
          <a:p>
            <a:pPr eaLnBrk="1" hangingPunct="1">
              <a:defRPr/>
            </a:pPr>
            <a:r>
              <a:rPr lang="de-DE" sz="4000"/>
              <a:t>Pflegesatzberechnung</a:t>
            </a:r>
          </a:p>
        </p:txBody>
      </p:sp>
      <p:sp>
        <p:nvSpPr>
          <p:cNvPr id="820227" name="Rectangle 3"/>
          <p:cNvSpPr>
            <a:spLocks noGrp="1" noChangeArrowheads="1"/>
          </p:cNvSpPr>
          <p:nvPr>
            <p:ph sz="half" idx="1"/>
          </p:nvPr>
        </p:nvSpPr>
        <p:spPr>
          <a:xfrm>
            <a:off x="323850" y="1989138"/>
            <a:ext cx="3873500" cy="4868862"/>
          </a:xfrm>
        </p:spPr>
        <p:txBody>
          <a:bodyPr>
            <a:normAutofit/>
          </a:bodyPr>
          <a:lstStyle/>
          <a:p>
            <a:pPr marL="342900" indent="-342900" eaLnBrk="1" hangingPunct="1">
              <a:defRPr/>
            </a:pPr>
            <a:r>
              <a:rPr lang="de-DE"/>
              <a:t>Retrospektiv</a:t>
            </a:r>
          </a:p>
          <a:p>
            <a:pPr marL="342900" indent="-342900" eaLnBrk="1" hangingPunct="1">
              <a:buFontTx/>
              <a:buNone/>
              <a:defRPr/>
            </a:pPr>
            <a:r>
              <a:rPr lang="de-DE" sz="2400"/>
              <a:t>(bis 31.12.85)</a:t>
            </a:r>
            <a:endParaRPr lang="de-DE"/>
          </a:p>
          <a:p>
            <a:pPr marL="342900" indent="-342900" eaLnBrk="1" hangingPunct="1">
              <a:buFontTx/>
              <a:buNone/>
              <a:defRPr/>
            </a:pPr>
            <a:r>
              <a:rPr lang="de-DE"/>
              <a:t>=	Selbstkosten eines sparsam wirt-schaftenden und leistungsfähigen KH‘s werden ersetzt</a:t>
            </a:r>
          </a:p>
          <a:p>
            <a:pPr marL="342900" indent="-342900" eaLnBrk="1" hangingPunct="1">
              <a:defRPr/>
            </a:pPr>
            <a:endParaRPr lang="de-DE"/>
          </a:p>
        </p:txBody>
      </p:sp>
      <p:sp>
        <p:nvSpPr>
          <p:cNvPr id="820228" name="Rectangle 4"/>
          <p:cNvSpPr>
            <a:spLocks noGrp="1" noChangeArrowheads="1"/>
          </p:cNvSpPr>
          <p:nvPr>
            <p:ph sz="half" idx="2"/>
          </p:nvPr>
        </p:nvSpPr>
        <p:spPr>
          <a:xfrm>
            <a:off x="4343400" y="1981200"/>
            <a:ext cx="4495800" cy="4114800"/>
          </a:xfrm>
        </p:spPr>
        <p:txBody>
          <a:bodyPr>
            <a:normAutofit/>
          </a:bodyPr>
          <a:lstStyle/>
          <a:p>
            <a:pPr marL="342900" indent="-342900" eaLnBrk="1" hangingPunct="1">
              <a:defRPr/>
            </a:pPr>
            <a:r>
              <a:rPr lang="de-DE" dirty="0"/>
              <a:t>Prospektiv</a:t>
            </a:r>
          </a:p>
          <a:p>
            <a:pPr marL="342900" indent="-342900" eaLnBrk="1" hangingPunct="1">
              <a:buFontTx/>
              <a:buNone/>
              <a:defRPr/>
            </a:pPr>
            <a:r>
              <a:rPr lang="de-DE" sz="2400" dirty="0"/>
              <a:t>(seit 1.1.86)</a:t>
            </a:r>
            <a:endParaRPr lang="de-DE" dirty="0"/>
          </a:p>
          <a:p>
            <a:pPr marL="342900" indent="-342900" eaLnBrk="1" hangingPunct="1">
              <a:buFontTx/>
              <a:buNone/>
              <a:defRPr/>
            </a:pPr>
            <a:r>
              <a:rPr lang="de-DE" dirty="0"/>
              <a:t>=	Im Voraus wird vereinbart, wie viel das KH für Leistungserbringung erhält	</a:t>
            </a:r>
          </a:p>
          <a:p>
            <a:pPr marL="342900" indent="-342900" eaLnBrk="1" hangingPunct="1">
              <a:buFontTx/>
              <a:buNone/>
              <a:defRPr/>
            </a:pPr>
            <a:r>
              <a:rPr lang="de-DE" dirty="0"/>
              <a:t>	Gewinne und Verluste möglich</a:t>
            </a:r>
          </a:p>
        </p:txBody>
      </p:sp>
      <p:sp>
        <p:nvSpPr>
          <p:cNvPr id="2" name="Foliennummernplatzhalter 1"/>
          <p:cNvSpPr>
            <a:spLocks noGrp="1"/>
          </p:cNvSpPr>
          <p:nvPr>
            <p:ph type="sldNum" sz="quarter" idx="12"/>
          </p:nvPr>
        </p:nvSpPr>
        <p:spPr/>
        <p:txBody>
          <a:bodyPr/>
          <a:lstStyle/>
          <a:p>
            <a:fld id="{AE7C363F-717F-49C1-919C-37DE8BE88CB8}" type="slidenum">
              <a:rPr lang="de-DE" smtClean="0"/>
              <a:t>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57794"/>
    </mc:Choice>
    <mc:Fallback xmlns="">
      <p:transition spd="slow" advTm="15779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0" name="Rectangle 2"/>
          <p:cNvSpPr>
            <a:spLocks noGrp="1" noChangeArrowheads="1"/>
          </p:cNvSpPr>
          <p:nvPr>
            <p:ph type="title"/>
          </p:nvPr>
        </p:nvSpPr>
        <p:spPr/>
        <p:txBody>
          <a:bodyPr/>
          <a:lstStyle/>
          <a:p>
            <a:pPr eaLnBrk="1" hangingPunct="1">
              <a:defRPr/>
            </a:pPr>
            <a:r>
              <a:rPr lang="de-DE">
                <a:cs typeface="Times New Roman" pitchFamily="18" charset="0"/>
              </a:rPr>
              <a:t>Abteilungspflegesatz</a:t>
            </a:r>
          </a:p>
        </p:txBody>
      </p:sp>
      <p:sp>
        <p:nvSpPr>
          <p:cNvPr id="821251" name="Rectangle 3"/>
          <p:cNvSpPr>
            <a:spLocks noGrp="1" noChangeArrowheads="1"/>
          </p:cNvSpPr>
          <p:nvPr>
            <p:ph idx="1"/>
          </p:nvPr>
        </p:nvSpPr>
        <p:spPr>
          <a:xfrm>
            <a:off x="457200" y="1711349"/>
            <a:ext cx="8229600" cy="4525963"/>
          </a:xfrm>
        </p:spPr>
        <p:txBody>
          <a:bodyPr/>
          <a:lstStyle/>
          <a:p>
            <a:pPr eaLnBrk="1" hangingPunct="1">
              <a:defRPr/>
            </a:pPr>
            <a:r>
              <a:rPr lang="de-DE" dirty="0">
                <a:cs typeface="Times New Roman" pitchFamily="18" charset="0"/>
              </a:rPr>
              <a:t>Berechnung der Kosten pro Abteilung und Leistung, d.h.</a:t>
            </a:r>
          </a:p>
          <a:p>
            <a:pPr lvl="1" eaLnBrk="1" hangingPunct="1">
              <a:defRPr/>
            </a:pPr>
            <a:r>
              <a:rPr lang="de-DE" dirty="0">
                <a:cs typeface="Times New Roman" pitchFamily="18" charset="0"/>
              </a:rPr>
              <a:t>Kostenstellenrechnung</a:t>
            </a:r>
          </a:p>
          <a:p>
            <a:pPr lvl="1" eaLnBrk="1" hangingPunct="1">
              <a:defRPr/>
            </a:pPr>
            <a:r>
              <a:rPr lang="de-DE" dirty="0">
                <a:cs typeface="Times New Roman" pitchFamily="18" charset="0"/>
              </a:rPr>
              <a:t>Kostenträgerrechnung </a:t>
            </a:r>
          </a:p>
          <a:p>
            <a:pPr eaLnBrk="1" hangingPunct="1">
              <a:defRPr/>
            </a:pPr>
            <a:r>
              <a:rPr lang="de-DE" dirty="0">
                <a:cs typeface="Times New Roman" pitchFamily="18" charset="0"/>
              </a:rPr>
              <a:t>Leistungs- und Kalkulationsaufstellung als gesetzlich vorgeschriebener Betriebsabrechnungsbogen</a:t>
            </a:r>
            <a:endParaRPr lang="de-DE" dirty="0"/>
          </a:p>
        </p:txBody>
      </p:sp>
      <p:sp>
        <p:nvSpPr>
          <p:cNvPr id="2" name="Foliennummernplatzhalter 1"/>
          <p:cNvSpPr>
            <a:spLocks noGrp="1"/>
          </p:cNvSpPr>
          <p:nvPr>
            <p:ph type="sldNum" sz="quarter" idx="12"/>
          </p:nvPr>
        </p:nvSpPr>
        <p:spPr/>
        <p:txBody>
          <a:bodyPr/>
          <a:lstStyle/>
          <a:p>
            <a:fld id="{AE7C363F-717F-49C1-919C-37DE8BE88CB8}" type="slidenum">
              <a:rPr lang="de-DE" smtClean="0"/>
              <a:t>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9912"/>
    </mc:Choice>
    <mc:Fallback xmlns="">
      <p:transition spd="slow" advTm="10991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196752"/>
          </a:xfrm>
        </p:spPr>
        <p:txBody>
          <a:bodyPr>
            <a:normAutofit/>
          </a:bodyPr>
          <a:lstStyle/>
          <a:p>
            <a:r>
              <a:rPr lang="de-DE" sz="3200" dirty="0"/>
              <a:t>Gesamtkostenverlauf</a:t>
            </a:r>
            <a:br>
              <a:rPr lang="de-DE" sz="3200" dirty="0"/>
            </a:br>
            <a:r>
              <a:rPr lang="de-DE" sz="2200" dirty="0"/>
              <a:t>hier: Pankreatitis in Deutschland in Abhängigkeit von Verweildauer</a:t>
            </a:r>
            <a:endParaRPr lang="de-DE" dirty="0"/>
          </a:p>
        </p:txBody>
      </p:sp>
      <p:sp>
        <p:nvSpPr>
          <p:cNvPr id="4" name="Foliennummernplatzhalter 3"/>
          <p:cNvSpPr>
            <a:spLocks noGrp="1"/>
          </p:cNvSpPr>
          <p:nvPr>
            <p:ph type="sldNum" sz="quarter" idx="12"/>
          </p:nvPr>
        </p:nvSpPr>
        <p:spPr/>
        <p:txBody>
          <a:bodyPr/>
          <a:lstStyle/>
          <a:p>
            <a:fld id="{AE7C363F-717F-49C1-919C-37DE8BE88CB8}" type="slidenum">
              <a:rPr lang="de-DE" smtClean="0"/>
              <a:t>7</a:t>
            </a:fld>
            <a:endParaRPr lang="de-DE"/>
          </a:p>
        </p:txBody>
      </p:sp>
      <p:graphicFrame>
        <p:nvGraphicFramePr>
          <p:cNvPr id="6" name="Diagramm 5"/>
          <p:cNvGraphicFramePr>
            <a:graphicFrameLocks noGrp="1"/>
          </p:cNvGraphicFramePr>
          <p:nvPr>
            <p:extLst>
              <p:ext uri="{D42A27DB-BD31-4B8C-83A1-F6EECF244321}">
                <p14:modId xmlns:p14="http://schemas.microsoft.com/office/powerpoint/2010/main" val="3957286617"/>
              </p:ext>
            </p:extLst>
          </p:nvPr>
        </p:nvGraphicFramePr>
        <p:xfrm>
          <a:off x="467544" y="1412776"/>
          <a:ext cx="7893557" cy="4878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0446858"/>
      </p:ext>
    </p:extLst>
  </p:cSld>
  <p:clrMapOvr>
    <a:masterClrMapping/>
  </p:clrMapOvr>
  <mc:AlternateContent xmlns:mc="http://schemas.openxmlformats.org/markup-compatibility/2006" xmlns:p14="http://schemas.microsoft.com/office/powerpoint/2010/main">
    <mc:Choice Requires="p14">
      <p:transition spd="slow" p14:dur="2000" advTm="62282"/>
    </mc:Choice>
    <mc:Fallback xmlns="">
      <p:transition spd="slow" advTm="6228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p:txBody>
          <a:bodyPr/>
          <a:lstStyle/>
          <a:p>
            <a:pPr eaLnBrk="1" hangingPunct="1">
              <a:defRPr/>
            </a:pPr>
            <a:r>
              <a:rPr lang="de-DE" sz="4000"/>
              <a:t>Tagesgleiche Pflegesätze: Probleme</a:t>
            </a:r>
          </a:p>
        </p:txBody>
      </p:sp>
      <p:graphicFrame>
        <p:nvGraphicFramePr>
          <p:cNvPr id="10242" name="Object 4"/>
          <p:cNvGraphicFramePr>
            <a:graphicFrameLocks noGrp="1" noChangeAspect="1"/>
          </p:cNvGraphicFramePr>
          <p:nvPr>
            <p:ph idx="1"/>
            <p:extLst>
              <p:ext uri="{D42A27DB-BD31-4B8C-83A1-F6EECF244321}">
                <p14:modId xmlns:p14="http://schemas.microsoft.com/office/powerpoint/2010/main" val="3501712542"/>
              </p:ext>
            </p:extLst>
          </p:nvPr>
        </p:nvGraphicFramePr>
        <p:xfrm>
          <a:off x="0" y="1412875"/>
          <a:ext cx="9142413" cy="5094288"/>
        </p:xfrm>
        <a:graphic>
          <a:graphicData uri="http://schemas.openxmlformats.org/presentationml/2006/ole">
            <mc:AlternateContent xmlns:mc="http://schemas.openxmlformats.org/markup-compatibility/2006">
              <mc:Choice xmlns:v="urn:schemas-microsoft-com:vml" Requires="v">
                <p:oleObj spid="_x0000_s10339" name="Picture" r:id="rId3" imgW="5858640" imgH="3264480" progId="Word.Picture.8">
                  <p:embed/>
                </p:oleObj>
              </mc:Choice>
              <mc:Fallback>
                <p:oleObj name="Picture" r:id="rId3" imgW="5858640" imgH="3264480" progId="Word.Picture.8">
                  <p:embed/>
                  <p:pic>
                    <p:nvPicPr>
                      <p:cNvPr id="0" name="Object 4"/>
                      <p:cNvPicPr>
                        <a:picLocks noChangeAspect="1" noChangeArrowheads="1"/>
                      </p:cNvPicPr>
                      <p:nvPr/>
                    </p:nvPicPr>
                    <p:blipFill>
                      <a:blip r:embed="rId4"/>
                      <a:srcRect/>
                      <a:stretch>
                        <a:fillRect/>
                      </a:stretch>
                    </p:blipFill>
                    <p:spPr bwMode="auto">
                      <a:xfrm>
                        <a:off x="0" y="1412875"/>
                        <a:ext cx="9142413" cy="5094288"/>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67009"/>
    </mc:Choice>
    <mc:Fallback xmlns="">
      <p:transition spd="slow" advTm="16700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ChangeArrowheads="1"/>
          </p:cNvSpPr>
          <p:nvPr>
            <p:ph type="title"/>
          </p:nvPr>
        </p:nvSpPr>
        <p:spPr/>
        <p:txBody>
          <a:bodyPr/>
          <a:lstStyle/>
          <a:p>
            <a:pPr eaLnBrk="1" hangingPunct="1">
              <a:defRPr/>
            </a:pPr>
            <a:r>
              <a:rPr lang="de-DE" sz="4000" dirty="0"/>
              <a:t>Tagesgleiche Pflegesätze: Probleme</a:t>
            </a:r>
          </a:p>
        </p:txBody>
      </p:sp>
      <p:graphicFrame>
        <p:nvGraphicFramePr>
          <p:cNvPr id="11266" name="Object 3"/>
          <p:cNvGraphicFramePr>
            <a:graphicFrameLocks noGrp="1" noChangeAspect="1"/>
          </p:cNvGraphicFramePr>
          <p:nvPr>
            <p:ph idx="1"/>
            <p:extLst>
              <p:ext uri="{D42A27DB-BD31-4B8C-83A1-F6EECF244321}">
                <p14:modId xmlns:p14="http://schemas.microsoft.com/office/powerpoint/2010/main" val="3513260587"/>
              </p:ext>
            </p:extLst>
          </p:nvPr>
        </p:nvGraphicFramePr>
        <p:xfrm>
          <a:off x="0" y="1340768"/>
          <a:ext cx="9181531" cy="5115780"/>
        </p:xfrm>
        <a:graphic>
          <a:graphicData uri="http://schemas.openxmlformats.org/presentationml/2006/ole">
            <mc:AlternateContent xmlns:mc="http://schemas.openxmlformats.org/markup-compatibility/2006">
              <mc:Choice xmlns:v="urn:schemas-microsoft-com:vml" Requires="v">
                <p:oleObj spid="_x0000_s11363" name="Picture" r:id="rId3" imgW="5858640" imgH="3264480" progId="Word.Picture.8">
                  <p:embed/>
                </p:oleObj>
              </mc:Choice>
              <mc:Fallback>
                <p:oleObj name="Picture" r:id="rId3" imgW="5858640" imgH="3264480" progId="Word.Picture.8">
                  <p:embed/>
                  <p:pic>
                    <p:nvPicPr>
                      <p:cNvPr id="0" name="Object 3"/>
                      <p:cNvPicPr>
                        <a:picLocks noChangeAspect="1" noChangeArrowheads="1"/>
                      </p:cNvPicPr>
                      <p:nvPr/>
                    </p:nvPicPr>
                    <p:blipFill>
                      <a:blip r:embed="rId4"/>
                      <a:srcRect/>
                      <a:stretch>
                        <a:fillRect/>
                      </a:stretch>
                    </p:blipFill>
                    <p:spPr bwMode="auto">
                      <a:xfrm>
                        <a:off x="0" y="1340768"/>
                        <a:ext cx="9181531" cy="5115780"/>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7757"/>
    </mc:Choice>
    <mc:Fallback xmlns="">
      <p:transition spd="slow" advTm="47757"/>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1159</Words>
  <Application>Microsoft Office PowerPoint</Application>
  <PresentationFormat>Bildschirmpräsentation (4:3)</PresentationFormat>
  <Paragraphs>271</Paragraphs>
  <Slides>31</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31</vt:i4>
      </vt:variant>
    </vt:vector>
  </HeadingPairs>
  <TitlesOfParts>
    <vt:vector size="38" baseType="lpstr">
      <vt:lpstr>Arial</vt:lpstr>
      <vt:lpstr>Calibri</vt:lpstr>
      <vt:lpstr>Tahoma</vt:lpstr>
      <vt:lpstr>Times New Roman</vt:lpstr>
      <vt:lpstr>Wingdings</vt:lpstr>
      <vt:lpstr>Larissa</vt:lpstr>
      <vt:lpstr>Picture</vt:lpstr>
      <vt:lpstr>GESUNDHEITSMANAGEMENT I Teil 3a-4    Prof. Dr. Steffen Fleßa Lst. für Allgemeine Betriebswirtschaftslehre und Gesundheitsmanagement Universität Greifswald </vt:lpstr>
      <vt:lpstr>3 Grundlagen der Finanzierung</vt:lpstr>
      <vt:lpstr>3.2.2 Pflegesätze versus pauschalierte Finanzierung </vt:lpstr>
      <vt:lpstr>Tagesgleiche Pflegesätze </vt:lpstr>
      <vt:lpstr>Pflegesatzberechnung</vt:lpstr>
      <vt:lpstr>Abteilungspflegesatz</vt:lpstr>
      <vt:lpstr>Gesamtkostenverlauf hier: Pankreatitis in Deutschland in Abhängigkeit von Verweildauer</vt:lpstr>
      <vt:lpstr>Tagesgleiche Pflegesätze: Probleme</vt:lpstr>
      <vt:lpstr>Tagesgleiche Pflegesätze: Probleme</vt:lpstr>
      <vt:lpstr>PowerPoint-Präsentation</vt:lpstr>
      <vt:lpstr>Sonderentgelte </vt:lpstr>
      <vt:lpstr>Sonderentgelte </vt:lpstr>
      <vt:lpstr>Sonderentgelte </vt:lpstr>
      <vt:lpstr>Sonderentgelte </vt:lpstr>
      <vt:lpstr>Sonderentgelte </vt:lpstr>
      <vt:lpstr>Bundesweiter Sonderentgelt-Katalog für Krankenhäuser, Sonderentgelte bei Versorgung durch Hauptabteilungen </vt:lpstr>
      <vt:lpstr>Fallpauschalen </vt:lpstr>
      <vt:lpstr>Fallpauschalen </vt:lpstr>
      <vt:lpstr>Fallpauschalen </vt:lpstr>
      <vt:lpstr>PowerPoint-Präsentation</vt:lpstr>
      <vt:lpstr>Bundesweiter Fallpauschalen-Katalog für Krankenhäuser, Fallpauschalen bei Versorgung durch Hauptabteilungen</vt:lpstr>
      <vt:lpstr>Fallpauschalen: Sonderfälle</vt:lpstr>
      <vt:lpstr>Fallpauschalen: Sonderfälle</vt:lpstr>
      <vt:lpstr>Fallpauschalen: Sonderfälle</vt:lpstr>
      <vt:lpstr>Fallpauschale: Beispiel</vt:lpstr>
      <vt:lpstr>Fall A</vt:lpstr>
      <vt:lpstr>Fall B</vt:lpstr>
      <vt:lpstr>Fall C</vt:lpstr>
      <vt:lpstr>Fall D</vt:lpstr>
      <vt:lpstr>Implementierung (bis Dez. 2003)</vt:lpstr>
      <vt:lpstr>3 Grundlagen der Finanzierung</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437</cp:revision>
  <cp:lastPrinted>1601-01-01T00:00:00Z</cp:lastPrinted>
  <dcterms:created xsi:type="dcterms:W3CDTF">2003-05-27T08:12:45Z</dcterms:created>
  <dcterms:modified xsi:type="dcterms:W3CDTF">2023-08-03T07:38:38Z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