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47"/>
  </p:notesMasterIdLst>
  <p:sldIdLst>
    <p:sldId id="301" r:id="rId2"/>
    <p:sldId id="303" r:id="rId3"/>
    <p:sldId id="304" r:id="rId4"/>
    <p:sldId id="305" r:id="rId5"/>
    <p:sldId id="306" r:id="rId6"/>
    <p:sldId id="307" r:id="rId7"/>
    <p:sldId id="308" r:id="rId8"/>
    <p:sldId id="309" r:id="rId9"/>
    <p:sldId id="310" r:id="rId10"/>
    <p:sldId id="311" r:id="rId11"/>
    <p:sldId id="344"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 id="331" r:id="rId32"/>
    <p:sldId id="332" r:id="rId33"/>
    <p:sldId id="333" r:id="rId34"/>
    <p:sldId id="334" r:id="rId35"/>
    <p:sldId id="335" r:id="rId36"/>
    <p:sldId id="336" r:id="rId37"/>
    <p:sldId id="346" r:id="rId38"/>
    <p:sldId id="337" r:id="rId39"/>
    <p:sldId id="338" r:id="rId40"/>
    <p:sldId id="339" r:id="rId41"/>
    <p:sldId id="340" r:id="rId42"/>
    <p:sldId id="345" r:id="rId43"/>
    <p:sldId id="342" r:id="rId44"/>
    <p:sldId id="347" r:id="rId45"/>
    <p:sldId id="343" r:id="rId46"/>
  </p:sldIdLst>
  <p:sldSz cx="9144000" cy="6858000" type="screen4x3"/>
  <p:notesSz cx="6858000" cy="9144000"/>
  <p:defaultTextStyle>
    <a:defPPr>
      <a:defRPr lang="en-US"/>
    </a:defPPr>
    <a:lvl1pPr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FFCC"/>
    <a:srgbClr val="808080"/>
    <a:srgbClr val="DDDDDD"/>
    <a:srgbClr val="000000"/>
    <a:srgbClr val="00FF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57" autoAdjust="0"/>
    <p:restoredTop sz="95819" autoAdjust="0"/>
  </p:normalViewPr>
  <p:slideViewPr>
    <p:cSldViewPr>
      <p:cViewPr varScale="1">
        <p:scale>
          <a:sx n="95" d="100"/>
          <a:sy n="95" d="100"/>
        </p:scale>
        <p:origin x="1138" y="72"/>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350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effectLst/>
              </a:defRPr>
            </a:lvl1pPr>
          </a:lstStyle>
          <a:p>
            <a:pPr>
              <a:defRPr/>
            </a:pPr>
            <a:endParaRPr lang="de-DE" dirty="0"/>
          </a:p>
        </p:txBody>
      </p:sp>
      <p:sp>
        <p:nvSpPr>
          <p:cNvPr id="1495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defRPr>
            </a:lvl1pPr>
          </a:lstStyle>
          <a:p>
            <a:pPr>
              <a:defRPr/>
            </a:pPr>
            <a:endParaRPr lang="de-DE" dirty="0"/>
          </a:p>
        </p:txBody>
      </p:sp>
      <p:sp>
        <p:nvSpPr>
          <p:cNvPr id="1187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950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4951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effectLst/>
              </a:defRPr>
            </a:lvl1pPr>
          </a:lstStyle>
          <a:p>
            <a:pPr>
              <a:defRPr/>
            </a:pPr>
            <a:endParaRPr lang="de-DE" dirty="0"/>
          </a:p>
        </p:txBody>
      </p:sp>
      <p:sp>
        <p:nvSpPr>
          <p:cNvPr id="14951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defRPr>
            </a:lvl1pPr>
          </a:lstStyle>
          <a:p>
            <a:pPr>
              <a:defRPr/>
            </a:pPr>
            <a:fld id="{31472120-E154-48CF-968D-49897BC078EF}" type="slidenum">
              <a:rPr lang="de-DE"/>
              <a:pPr>
                <a:defRPr/>
              </a:pPr>
              <a:t>‹Nr.›</a:t>
            </a:fld>
            <a:endParaRPr lang="de-DE" dirty="0"/>
          </a:p>
        </p:txBody>
      </p:sp>
    </p:spTree>
    <p:extLst>
      <p:ext uri="{BB962C8B-B14F-4D97-AF65-F5344CB8AC3E}">
        <p14:creationId xmlns:p14="http://schemas.microsoft.com/office/powerpoint/2010/main" val="16663275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164E872D-0B62-4262-AF47-4787C57324A0}" type="slidenum">
              <a:rPr lang="de-DE" smtClean="0"/>
              <a:pPr/>
              <a:t>25</a:t>
            </a:fld>
            <a:endParaRPr lang="de-DE" dirty="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xfrm>
            <a:off x="685800" y="4343400"/>
            <a:ext cx="5486400" cy="4114800"/>
          </a:xfrm>
          <a:noFill/>
          <a:ln/>
        </p:spPr>
        <p:txBody>
          <a:bodyPr/>
          <a:lstStyle/>
          <a:p>
            <a:pPr eaLnBrk="1" hangingPunct="1"/>
            <a:endParaRPr lang="en-GB" dirty="0">
              <a:latin typeface="Arial" charset="0"/>
            </a:endParaRPr>
          </a:p>
        </p:txBody>
      </p:sp>
    </p:spTree>
    <p:extLst>
      <p:ext uri="{BB962C8B-B14F-4D97-AF65-F5344CB8AC3E}">
        <p14:creationId xmlns:p14="http://schemas.microsoft.com/office/powerpoint/2010/main" val="605564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873A125B-9F21-49A8-A138-49B88EE69565}" type="slidenum">
              <a:rPr lang="de-DE" smtClean="0"/>
              <a:pPr/>
              <a:t>39</a:t>
            </a:fld>
            <a:endParaRPr lang="de-DE" dirty="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xfrm>
            <a:off x="685800" y="4343400"/>
            <a:ext cx="5486400" cy="4114800"/>
          </a:xfrm>
          <a:noFill/>
          <a:ln/>
        </p:spPr>
        <p:txBody>
          <a:bodyPr/>
          <a:lstStyle/>
          <a:p>
            <a:pPr eaLnBrk="1" hangingPunct="1"/>
            <a:endParaRPr lang="en-GB" dirty="0">
              <a:latin typeface="Arial" charset="0"/>
            </a:endParaRPr>
          </a:p>
        </p:txBody>
      </p:sp>
    </p:spTree>
    <p:extLst>
      <p:ext uri="{BB962C8B-B14F-4D97-AF65-F5344CB8AC3E}">
        <p14:creationId xmlns:p14="http://schemas.microsoft.com/office/powerpoint/2010/main" val="2102743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C8CF3D24-D776-4CAE-B6DD-735666EC8BFA}" type="slidenum">
              <a:rPr lang="de-DE" smtClean="0"/>
              <a:pPr/>
              <a:t>40</a:t>
            </a:fld>
            <a:endParaRPr lang="de-DE" dirty="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xfrm>
            <a:off x="685800" y="4343400"/>
            <a:ext cx="5486400" cy="4114800"/>
          </a:xfrm>
          <a:noFill/>
          <a:ln/>
        </p:spPr>
        <p:txBody>
          <a:bodyPr/>
          <a:lstStyle/>
          <a:p>
            <a:pPr eaLnBrk="1" hangingPunct="1"/>
            <a:endParaRPr lang="en-GB" dirty="0">
              <a:latin typeface="Arial" charset="0"/>
            </a:endParaRPr>
          </a:p>
        </p:txBody>
      </p:sp>
    </p:spTree>
    <p:extLst>
      <p:ext uri="{BB962C8B-B14F-4D97-AF65-F5344CB8AC3E}">
        <p14:creationId xmlns:p14="http://schemas.microsoft.com/office/powerpoint/2010/main" val="3896682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507509-CBEA-4E87-9B6F-69AD8F23BF75}" type="slidenum">
              <a:rPr lang="de-DE"/>
              <a:pPr/>
              <a:t>41</a:t>
            </a:fld>
            <a:endParaRPr lang="de-DE" dirty="0"/>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a:xfrm>
            <a:off x="685800" y="4343400"/>
            <a:ext cx="5486400" cy="4114800"/>
          </a:xfrm>
        </p:spPr>
        <p:txBody>
          <a:bodyPr/>
          <a:lstStyle/>
          <a:p>
            <a:endParaRPr lang="en-GB" dirty="0"/>
          </a:p>
        </p:txBody>
      </p:sp>
    </p:spTree>
    <p:extLst>
      <p:ext uri="{BB962C8B-B14F-4D97-AF65-F5344CB8AC3E}">
        <p14:creationId xmlns:p14="http://schemas.microsoft.com/office/powerpoint/2010/main" val="167590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507509-CBEA-4E87-9B6F-69AD8F23BF75}" type="slidenum">
              <a:rPr lang="de-DE"/>
              <a:pPr/>
              <a:t>42</a:t>
            </a:fld>
            <a:endParaRPr lang="de-DE" dirty="0"/>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a:xfrm>
            <a:off x="685800" y="4343400"/>
            <a:ext cx="5486400" cy="4114800"/>
          </a:xfrm>
        </p:spPr>
        <p:txBody>
          <a:bodyPr/>
          <a:lstStyle/>
          <a:p>
            <a:endParaRPr lang="en-GB" dirty="0"/>
          </a:p>
        </p:txBody>
      </p:sp>
    </p:spTree>
    <p:extLst>
      <p:ext uri="{BB962C8B-B14F-4D97-AF65-F5344CB8AC3E}">
        <p14:creationId xmlns:p14="http://schemas.microsoft.com/office/powerpoint/2010/main" val="2532673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164E872D-0B62-4262-AF47-4787C57324A0}" type="slidenum">
              <a:rPr lang="de-DE" smtClean="0"/>
              <a:pPr/>
              <a:t>26</a:t>
            </a:fld>
            <a:endParaRPr lang="de-DE" dirty="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xfrm>
            <a:off x="685800" y="4343400"/>
            <a:ext cx="5486400" cy="4114800"/>
          </a:xfrm>
          <a:noFill/>
          <a:ln/>
        </p:spPr>
        <p:txBody>
          <a:bodyPr/>
          <a:lstStyle/>
          <a:p>
            <a:pPr eaLnBrk="1" hangingPunct="1"/>
            <a:endParaRPr lang="en-GB" dirty="0">
              <a:latin typeface="Arial" charset="0"/>
            </a:endParaRPr>
          </a:p>
        </p:txBody>
      </p:sp>
    </p:spTree>
    <p:extLst>
      <p:ext uri="{BB962C8B-B14F-4D97-AF65-F5344CB8AC3E}">
        <p14:creationId xmlns:p14="http://schemas.microsoft.com/office/powerpoint/2010/main" val="3178632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164E872D-0B62-4262-AF47-4787C57324A0}" type="slidenum">
              <a:rPr lang="de-DE" smtClean="0"/>
              <a:pPr/>
              <a:t>27</a:t>
            </a:fld>
            <a:endParaRPr lang="de-DE" dirty="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xfrm>
            <a:off x="685800" y="4343400"/>
            <a:ext cx="5486400" cy="4114800"/>
          </a:xfrm>
          <a:noFill/>
          <a:ln/>
        </p:spPr>
        <p:txBody>
          <a:bodyPr/>
          <a:lstStyle/>
          <a:p>
            <a:pPr eaLnBrk="1" hangingPunct="1"/>
            <a:endParaRPr lang="en-GB" dirty="0">
              <a:latin typeface="Arial" charset="0"/>
            </a:endParaRPr>
          </a:p>
        </p:txBody>
      </p:sp>
    </p:spTree>
    <p:extLst>
      <p:ext uri="{BB962C8B-B14F-4D97-AF65-F5344CB8AC3E}">
        <p14:creationId xmlns:p14="http://schemas.microsoft.com/office/powerpoint/2010/main" val="3780518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164E872D-0B62-4262-AF47-4787C57324A0}" type="slidenum">
              <a:rPr lang="de-DE" smtClean="0"/>
              <a:pPr/>
              <a:t>28</a:t>
            </a:fld>
            <a:endParaRPr lang="de-DE" dirty="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xfrm>
            <a:off x="685800" y="4343400"/>
            <a:ext cx="5486400" cy="4114800"/>
          </a:xfrm>
          <a:noFill/>
          <a:ln/>
        </p:spPr>
        <p:txBody>
          <a:bodyPr/>
          <a:lstStyle/>
          <a:p>
            <a:pPr eaLnBrk="1" hangingPunct="1"/>
            <a:endParaRPr lang="en-GB" dirty="0">
              <a:latin typeface="Arial" charset="0"/>
            </a:endParaRPr>
          </a:p>
        </p:txBody>
      </p:sp>
    </p:spTree>
    <p:extLst>
      <p:ext uri="{BB962C8B-B14F-4D97-AF65-F5344CB8AC3E}">
        <p14:creationId xmlns:p14="http://schemas.microsoft.com/office/powerpoint/2010/main" val="573244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4044B814-90F0-44DF-B33E-0772A98182E7}" type="slidenum">
              <a:rPr lang="de-DE" smtClean="0"/>
              <a:pPr/>
              <a:t>29</a:t>
            </a:fld>
            <a:endParaRPr lang="de-DE" dirty="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xfrm>
            <a:off x="685800" y="4343400"/>
            <a:ext cx="5486400" cy="4114800"/>
          </a:xfrm>
          <a:noFill/>
          <a:ln/>
        </p:spPr>
        <p:txBody>
          <a:bodyPr/>
          <a:lstStyle/>
          <a:p>
            <a:pPr eaLnBrk="1" hangingPunct="1"/>
            <a:endParaRPr lang="en-GB" dirty="0">
              <a:latin typeface="Arial" charset="0"/>
            </a:endParaRPr>
          </a:p>
        </p:txBody>
      </p:sp>
    </p:spTree>
    <p:extLst>
      <p:ext uri="{BB962C8B-B14F-4D97-AF65-F5344CB8AC3E}">
        <p14:creationId xmlns:p14="http://schemas.microsoft.com/office/powerpoint/2010/main" val="204733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844AE4D6-9D4D-4D8E-9A04-33EC810F681C}" type="slidenum">
              <a:rPr lang="de-DE" smtClean="0"/>
              <a:pPr/>
              <a:t>30</a:t>
            </a:fld>
            <a:endParaRPr lang="de-DE" dirty="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xfrm>
            <a:off x="685800" y="4343400"/>
            <a:ext cx="5486400" cy="4114800"/>
          </a:xfrm>
          <a:noFill/>
          <a:ln/>
        </p:spPr>
        <p:txBody>
          <a:bodyPr/>
          <a:lstStyle/>
          <a:p>
            <a:pPr eaLnBrk="1" hangingPunct="1"/>
            <a:endParaRPr lang="en-GB" dirty="0">
              <a:latin typeface="Arial" charset="0"/>
            </a:endParaRPr>
          </a:p>
        </p:txBody>
      </p:sp>
    </p:spTree>
    <p:extLst>
      <p:ext uri="{BB962C8B-B14F-4D97-AF65-F5344CB8AC3E}">
        <p14:creationId xmlns:p14="http://schemas.microsoft.com/office/powerpoint/2010/main" val="3918142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78CC64D6-2C44-4151-8C69-DBC8304FDB15}" type="slidenum">
              <a:rPr lang="de-DE" smtClean="0"/>
              <a:pPr/>
              <a:t>31</a:t>
            </a:fld>
            <a:endParaRPr lang="de-DE"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xfrm>
            <a:off x="685800" y="4343400"/>
            <a:ext cx="5486400" cy="4114800"/>
          </a:xfrm>
          <a:noFill/>
          <a:ln/>
        </p:spPr>
        <p:txBody>
          <a:bodyPr/>
          <a:lstStyle/>
          <a:p>
            <a:pPr eaLnBrk="1" hangingPunct="1"/>
            <a:endParaRPr lang="en-GB" dirty="0">
              <a:latin typeface="Arial" charset="0"/>
            </a:endParaRPr>
          </a:p>
        </p:txBody>
      </p:sp>
    </p:spTree>
    <p:extLst>
      <p:ext uri="{BB962C8B-B14F-4D97-AF65-F5344CB8AC3E}">
        <p14:creationId xmlns:p14="http://schemas.microsoft.com/office/powerpoint/2010/main" val="1602515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53D17BC5-A5FA-46A3-8F93-89F910D48448}" type="slidenum">
              <a:rPr lang="de-DE" smtClean="0"/>
              <a:pPr/>
              <a:t>32</a:t>
            </a:fld>
            <a:endParaRPr lang="de-DE"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xfrm>
            <a:off x="685800" y="4343400"/>
            <a:ext cx="5486400" cy="4114800"/>
          </a:xfrm>
          <a:noFill/>
          <a:ln/>
        </p:spPr>
        <p:txBody>
          <a:bodyPr/>
          <a:lstStyle/>
          <a:p>
            <a:pPr eaLnBrk="1" hangingPunct="1"/>
            <a:endParaRPr lang="en-GB" dirty="0">
              <a:latin typeface="Arial" charset="0"/>
            </a:endParaRPr>
          </a:p>
        </p:txBody>
      </p:sp>
    </p:spTree>
    <p:extLst>
      <p:ext uri="{BB962C8B-B14F-4D97-AF65-F5344CB8AC3E}">
        <p14:creationId xmlns:p14="http://schemas.microsoft.com/office/powerpoint/2010/main" val="3007166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ACF8BEA0-7CB8-4BCC-A3D1-3D14E37288F6}" type="slidenum">
              <a:rPr lang="de-DE" smtClean="0"/>
              <a:pPr/>
              <a:t>38</a:t>
            </a:fld>
            <a:endParaRPr lang="de-DE" dirty="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xfrm>
            <a:off x="685800" y="4343400"/>
            <a:ext cx="5486400" cy="4114800"/>
          </a:xfrm>
          <a:noFill/>
          <a:ln/>
        </p:spPr>
        <p:txBody>
          <a:bodyPr/>
          <a:lstStyle/>
          <a:p>
            <a:pPr eaLnBrk="1" hangingPunct="1"/>
            <a:endParaRPr lang="en-GB" dirty="0">
              <a:latin typeface="Arial" charset="0"/>
            </a:endParaRPr>
          </a:p>
        </p:txBody>
      </p:sp>
    </p:spTree>
    <p:extLst>
      <p:ext uri="{BB962C8B-B14F-4D97-AF65-F5344CB8AC3E}">
        <p14:creationId xmlns:p14="http://schemas.microsoft.com/office/powerpoint/2010/main" val="797692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pPr>
              <a:defRPr/>
            </a:pPr>
            <a:endParaRPr lang="de-DE" dirty="0"/>
          </a:p>
        </p:txBody>
      </p:sp>
      <p:sp>
        <p:nvSpPr>
          <p:cNvPr id="5" name="Fußzeilenplatzhalter 4"/>
          <p:cNvSpPr>
            <a:spLocks noGrp="1"/>
          </p:cNvSpPr>
          <p:nvPr>
            <p:ph type="ftr" sz="quarter" idx="11"/>
          </p:nvPr>
        </p:nvSpPr>
        <p:spPr/>
        <p:txBody>
          <a:bodyPr/>
          <a:lstStyle/>
          <a:p>
            <a:pPr>
              <a:defRPr/>
            </a:pPr>
            <a:endParaRPr lang="de-DE" dirty="0"/>
          </a:p>
        </p:txBody>
      </p:sp>
      <p:sp>
        <p:nvSpPr>
          <p:cNvPr id="6" name="Foliennummernplatzhalter 5"/>
          <p:cNvSpPr>
            <a:spLocks noGrp="1"/>
          </p:cNvSpPr>
          <p:nvPr>
            <p:ph type="sldNum" sz="quarter" idx="12"/>
          </p:nvPr>
        </p:nvSpPr>
        <p:spPr/>
        <p:txBody>
          <a:bodyPr/>
          <a:lstStyle/>
          <a:p>
            <a:pPr>
              <a:defRPr/>
            </a:pPr>
            <a:fld id="{8E6B1208-44FA-4E88-9609-E3863B377AAD}" type="slidenum">
              <a:rPr lang="de-DE" smtClean="0"/>
              <a:pPr>
                <a:defRPr/>
              </a:pPr>
              <a:t>‹Nr.›</a:t>
            </a:fld>
            <a:endParaRPr lang="de-DE" dirty="0"/>
          </a:p>
        </p:txBody>
      </p:sp>
    </p:spTree>
    <p:extLst>
      <p:ext uri="{BB962C8B-B14F-4D97-AF65-F5344CB8AC3E}">
        <p14:creationId xmlns:p14="http://schemas.microsoft.com/office/powerpoint/2010/main" val="2222618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pPr>
              <a:defRPr/>
            </a:pPr>
            <a:endParaRPr lang="de-DE" dirty="0"/>
          </a:p>
        </p:txBody>
      </p:sp>
      <p:sp>
        <p:nvSpPr>
          <p:cNvPr id="5" name="Fußzeilenplatzhalter 4"/>
          <p:cNvSpPr>
            <a:spLocks noGrp="1"/>
          </p:cNvSpPr>
          <p:nvPr>
            <p:ph type="ftr" sz="quarter" idx="11"/>
          </p:nvPr>
        </p:nvSpPr>
        <p:spPr/>
        <p:txBody>
          <a:bodyPr/>
          <a:lstStyle/>
          <a:p>
            <a:pPr>
              <a:defRPr/>
            </a:pPr>
            <a:endParaRPr lang="de-DE" dirty="0"/>
          </a:p>
        </p:txBody>
      </p:sp>
      <p:sp>
        <p:nvSpPr>
          <p:cNvPr id="6" name="Foliennummernplatzhalter 5"/>
          <p:cNvSpPr>
            <a:spLocks noGrp="1"/>
          </p:cNvSpPr>
          <p:nvPr>
            <p:ph type="sldNum" sz="quarter" idx="12"/>
          </p:nvPr>
        </p:nvSpPr>
        <p:spPr/>
        <p:txBody>
          <a:bodyPr/>
          <a:lstStyle/>
          <a:p>
            <a:pPr>
              <a:defRPr/>
            </a:pPr>
            <a:fld id="{3918F1B2-76E5-4BEA-81EF-49011AAC2952}" type="slidenum">
              <a:rPr lang="de-DE" smtClean="0"/>
              <a:pPr>
                <a:defRPr/>
              </a:pPr>
              <a:t>‹Nr.›</a:t>
            </a:fld>
            <a:endParaRPr lang="de-DE" dirty="0"/>
          </a:p>
        </p:txBody>
      </p:sp>
    </p:spTree>
    <p:extLst>
      <p:ext uri="{BB962C8B-B14F-4D97-AF65-F5344CB8AC3E}">
        <p14:creationId xmlns:p14="http://schemas.microsoft.com/office/powerpoint/2010/main" val="1095283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pPr>
              <a:defRPr/>
            </a:pPr>
            <a:endParaRPr lang="de-DE" dirty="0"/>
          </a:p>
        </p:txBody>
      </p:sp>
      <p:sp>
        <p:nvSpPr>
          <p:cNvPr id="5" name="Fußzeilenplatzhalter 4"/>
          <p:cNvSpPr>
            <a:spLocks noGrp="1"/>
          </p:cNvSpPr>
          <p:nvPr>
            <p:ph type="ftr" sz="quarter" idx="11"/>
          </p:nvPr>
        </p:nvSpPr>
        <p:spPr/>
        <p:txBody>
          <a:bodyPr/>
          <a:lstStyle/>
          <a:p>
            <a:pPr>
              <a:defRPr/>
            </a:pPr>
            <a:endParaRPr lang="de-DE" dirty="0"/>
          </a:p>
        </p:txBody>
      </p:sp>
      <p:sp>
        <p:nvSpPr>
          <p:cNvPr id="6" name="Foliennummernplatzhalter 5"/>
          <p:cNvSpPr>
            <a:spLocks noGrp="1"/>
          </p:cNvSpPr>
          <p:nvPr>
            <p:ph type="sldNum" sz="quarter" idx="12"/>
          </p:nvPr>
        </p:nvSpPr>
        <p:spPr/>
        <p:txBody>
          <a:bodyPr/>
          <a:lstStyle/>
          <a:p>
            <a:pPr>
              <a:defRPr/>
            </a:pPr>
            <a:fld id="{4D7416D4-C4E2-4E77-B44C-B54F0C0A8679}" type="slidenum">
              <a:rPr lang="de-DE" smtClean="0"/>
              <a:pPr>
                <a:defRPr/>
              </a:pPr>
              <a:t>‹Nr.›</a:t>
            </a:fld>
            <a:endParaRPr lang="de-DE" dirty="0"/>
          </a:p>
        </p:txBody>
      </p:sp>
    </p:spTree>
    <p:extLst>
      <p:ext uri="{BB962C8B-B14F-4D97-AF65-F5344CB8AC3E}">
        <p14:creationId xmlns:p14="http://schemas.microsoft.com/office/powerpoint/2010/main" val="1506782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457200" y="292100"/>
            <a:ext cx="8229600" cy="1384300"/>
          </a:xfrm>
        </p:spPr>
        <p:txBody>
          <a:bodyPr/>
          <a:lstStyle/>
          <a:p>
            <a:r>
              <a:rPr lang="de-DE"/>
              <a:t>Titelmasterformat durch Klicken bearbeiten</a:t>
            </a:r>
          </a:p>
        </p:txBody>
      </p:sp>
      <p:sp>
        <p:nvSpPr>
          <p:cNvPr id="3" name="SmartArt-Platzhalter 2"/>
          <p:cNvSpPr>
            <a:spLocks noGrp="1"/>
          </p:cNvSpPr>
          <p:nvPr>
            <p:ph type="dgm" idx="1"/>
          </p:nvPr>
        </p:nvSpPr>
        <p:spPr>
          <a:xfrm>
            <a:off x="457200" y="1905000"/>
            <a:ext cx="8229600" cy="4114800"/>
          </a:xfrm>
        </p:spPr>
        <p:txBody>
          <a:bodyPr/>
          <a:lstStyle/>
          <a:p>
            <a:pPr lvl="0"/>
            <a:endParaRPr lang="de-DE" noProof="0" dirty="0"/>
          </a:p>
        </p:txBody>
      </p:sp>
      <p:sp>
        <p:nvSpPr>
          <p:cNvPr id="4" name="Rectangle 7"/>
          <p:cNvSpPr>
            <a:spLocks noGrp="1" noChangeArrowheads="1"/>
          </p:cNvSpPr>
          <p:nvPr>
            <p:ph type="dt" sz="half" idx="10"/>
          </p:nvPr>
        </p:nvSpPr>
        <p:spPr>
          <a:ln/>
        </p:spPr>
        <p:txBody>
          <a:bodyPr/>
          <a:lstStyle>
            <a:lvl1pPr>
              <a:defRPr/>
            </a:lvl1pPr>
          </a:lstStyle>
          <a:p>
            <a:pPr>
              <a:defRPr/>
            </a:pPr>
            <a:endParaRPr lang="de-DE" dirty="0"/>
          </a:p>
        </p:txBody>
      </p:sp>
      <p:sp>
        <p:nvSpPr>
          <p:cNvPr id="5" name="Rectangle 8"/>
          <p:cNvSpPr>
            <a:spLocks noGrp="1" noChangeArrowheads="1"/>
          </p:cNvSpPr>
          <p:nvPr>
            <p:ph type="ftr" sz="quarter" idx="11"/>
          </p:nvPr>
        </p:nvSpPr>
        <p:spPr>
          <a:ln/>
        </p:spPr>
        <p:txBody>
          <a:bodyPr/>
          <a:lstStyle>
            <a:lvl1pPr>
              <a:defRPr/>
            </a:lvl1pPr>
          </a:lstStyle>
          <a:p>
            <a:pPr>
              <a:defRPr/>
            </a:pPr>
            <a:endParaRPr lang="de-DE" dirty="0"/>
          </a:p>
        </p:txBody>
      </p:sp>
      <p:sp>
        <p:nvSpPr>
          <p:cNvPr id="6" name="Rectangle 9"/>
          <p:cNvSpPr>
            <a:spLocks noGrp="1" noChangeArrowheads="1"/>
          </p:cNvSpPr>
          <p:nvPr>
            <p:ph type="sldNum" sz="quarter" idx="12"/>
          </p:nvPr>
        </p:nvSpPr>
        <p:spPr>
          <a:ln/>
        </p:spPr>
        <p:txBody>
          <a:bodyPr/>
          <a:lstStyle>
            <a:lvl1pPr>
              <a:defRPr/>
            </a:lvl1pPr>
          </a:lstStyle>
          <a:p>
            <a:pPr>
              <a:defRPr/>
            </a:pPr>
            <a:fld id="{C1D0D675-0F5C-4AFF-947D-8EFB6CC735A3}" type="slidenum">
              <a:rPr lang="de-DE"/>
              <a:pPr>
                <a:defRPr/>
              </a:pPr>
              <a:t>‹Nr.›</a:t>
            </a:fld>
            <a:endParaRPr lang="de-DE" dirty="0"/>
          </a:p>
        </p:txBody>
      </p:sp>
    </p:spTree>
    <p:extLst>
      <p:ext uri="{BB962C8B-B14F-4D97-AF65-F5344CB8AC3E}">
        <p14:creationId xmlns:p14="http://schemas.microsoft.com/office/powerpoint/2010/main" val="1042212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92100"/>
            <a:ext cx="8229600" cy="1384300"/>
          </a:xfrm>
        </p:spPr>
        <p:txBody>
          <a:bodyPr/>
          <a:lstStyle/>
          <a:p>
            <a:r>
              <a:rPr lang="de-DE"/>
              <a:t>Titelmasterformat durch Klicken bearbeiten</a:t>
            </a:r>
          </a:p>
        </p:txBody>
      </p:sp>
      <p:sp>
        <p:nvSpPr>
          <p:cNvPr id="3" name="Textplatzhalter 2"/>
          <p:cNvSpPr>
            <a:spLocks noGrp="1"/>
          </p:cNvSpPr>
          <p:nvPr>
            <p:ph type="body" sz="half" idx="1"/>
          </p:nvPr>
        </p:nvSpPr>
        <p:spPr>
          <a:xfrm>
            <a:off x="457200" y="1905000"/>
            <a:ext cx="4038600"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05000"/>
            <a:ext cx="4038600"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7"/>
          <p:cNvSpPr>
            <a:spLocks noGrp="1" noChangeArrowheads="1"/>
          </p:cNvSpPr>
          <p:nvPr>
            <p:ph type="dt" sz="half" idx="10"/>
          </p:nvPr>
        </p:nvSpPr>
        <p:spPr>
          <a:ln/>
        </p:spPr>
        <p:txBody>
          <a:bodyPr/>
          <a:lstStyle>
            <a:lvl1pPr>
              <a:defRPr/>
            </a:lvl1pPr>
          </a:lstStyle>
          <a:p>
            <a:pPr>
              <a:defRPr/>
            </a:pPr>
            <a:endParaRPr lang="de-DE" dirty="0"/>
          </a:p>
        </p:txBody>
      </p:sp>
      <p:sp>
        <p:nvSpPr>
          <p:cNvPr id="6" name="Rectangle 8"/>
          <p:cNvSpPr>
            <a:spLocks noGrp="1" noChangeArrowheads="1"/>
          </p:cNvSpPr>
          <p:nvPr>
            <p:ph type="ftr" sz="quarter" idx="11"/>
          </p:nvPr>
        </p:nvSpPr>
        <p:spPr>
          <a:ln/>
        </p:spPr>
        <p:txBody>
          <a:bodyPr/>
          <a:lstStyle>
            <a:lvl1pPr>
              <a:defRPr/>
            </a:lvl1pPr>
          </a:lstStyle>
          <a:p>
            <a:pPr>
              <a:defRPr/>
            </a:pPr>
            <a:endParaRPr lang="de-DE" dirty="0"/>
          </a:p>
        </p:txBody>
      </p:sp>
      <p:sp>
        <p:nvSpPr>
          <p:cNvPr id="7" name="Rectangle 9"/>
          <p:cNvSpPr>
            <a:spLocks noGrp="1" noChangeArrowheads="1"/>
          </p:cNvSpPr>
          <p:nvPr>
            <p:ph type="sldNum" sz="quarter" idx="12"/>
          </p:nvPr>
        </p:nvSpPr>
        <p:spPr>
          <a:ln/>
        </p:spPr>
        <p:txBody>
          <a:bodyPr/>
          <a:lstStyle>
            <a:lvl1pPr>
              <a:defRPr/>
            </a:lvl1pPr>
          </a:lstStyle>
          <a:p>
            <a:pPr>
              <a:defRPr/>
            </a:pPr>
            <a:fld id="{93660A6E-A8AB-4A6A-9126-3103F8939241}" type="slidenum">
              <a:rPr lang="de-DE"/>
              <a:pPr>
                <a:defRPr/>
              </a:pPr>
              <a:t>‹Nr.›</a:t>
            </a:fld>
            <a:endParaRPr lang="de-DE" dirty="0"/>
          </a:p>
        </p:txBody>
      </p:sp>
    </p:spTree>
    <p:extLst>
      <p:ext uri="{BB962C8B-B14F-4D97-AF65-F5344CB8AC3E}">
        <p14:creationId xmlns:p14="http://schemas.microsoft.com/office/powerpoint/2010/main" val="229130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pPr>
              <a:defRPr/>
            </a:pPr>
            <a:endParaRPr lang="de-DE" dirty="0"/>
          </a:p>
        </p:txBody>
      </p:sp>
      <p:sp>
        <p:nvSpPr>
          <p:cNvPr id="5" name="Fußzeilenplatzhalter 4"/>
          <p:cNvSpPr>
            <a:spLocks noGrp="1"/>
          </p:cNvSpPr>
          <p:nvPr>
            <p:ph type="ftr" sz="quarter" idx="11"/>
          </p:nvPr>
        </p:nvSpPr>
        <p:spPr/>
        <p:txBody>
          <a:bodyPr/>
          <a:lstStyle/>
          <a:p>
            <a:pPr>
              <a:defRPr/>
            </a:pPr>
            <a:endParaRPr lang="de-DE" dirty="0"/>
          </a:p>
        </p:txBody>
      </p:sp>
      <p:sp>
        <p:nvSpPr>
          <p:cNvPr id="6" name="Foliennummernplatzhalter 5"/>
          <p:cNvSpPr>
            <a:spLocks noGrp="1"/>
          </p:cNvSpPr>
          <p:nvPr>
            <p:ph type="sldNum" sz="quarter" idx="12"/>
          </p:nvPr>
        </p:nvSpPr>
        <p:spPr/>
        <p:txBody>
          <a:bodyPr/>
          <a:lstStyle/>
          <a:p>
            <a:pPr>
              <a:defRPr/>
            </a:pPr>
            <a:fld id="{6DFFC0F6-9F90-4EE7-A1EA-D1227D297F13}" type="slidenum">
              <a:rPr lang="de-DE" smtClean="0"/>
              <a:pPr>
                <a:defRPr/>
              </a:pPr>
              <a:t>‹Nr.›</a:t>
            </a:fld>
            <a:endParaRPr lang="de-DE" dirty="0"/>
          </a:p>
        </p:txBody>
      </p:sp>
    </p:spTree>
    <p:extLst>
      <p:ext uri="{BB962C8B-B14F-4D97-AF65-F5344CB8AC3E}">
        <p14:creationId xmlns:p14="http://schemas.microsoft.com/office/powerpoint/2010/main" val="4235261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pPr>
              <a:defRPr/>
            </a:pPr>
            <a:endParaRPr lang="de-DE" dirty="0"/>
          </a:p>
        </p:txBody>
      </p:sp>
      <p:sp>
        <p:nvSpPr>
          <p:cNvPr id="5" name="Fußzeilenplatzhalter 4"/>
          <p:cNvSpPr>
            <a:spLocks noGrp="1"/>
          </p:cNvSpPr>
          <p:nvPr>
            <p:ph type="ftr" sz="quarter" idx="11"/>
          </p:nvPr>
        </p:nvSpPr>
        <p:spPr/>
        <p:txBody>
          <a:bodyPr/>
          <a:lstStyle/>
          <a:p>
            <a:pPr>
              <a:defRPr/>
            </a:pPr>
            <a:endParaRPr lang="de-DE" dirty="0"/>
          </a:p>
        </p:txBody>
      </p:sp>
      <p:sp>
        <p:nvSpPr>
          <p:cNvPr id="6" name="Foliennummernplatzhalter 5"/>
          <p:cNvSpPr>
            <a:spLocks noGrp="1"/>
          </p:cNvSpPr>
          <p:nvPr>
            <p:ph type="sldNum" sz="quarter" idx="12"/>
          </p:nvPr>
        </p:nvSpPr>
        <p:spPr/>
        <p:txBody>
          <a:bodyPr/>
          <a:lstStyle/>
          <a:p>
            <a:pPr>
              <a:defRPr/>
            </a:pPr>
            <a:fld id="{08137B1F-CDB6-4331-930C-5915E60A79C0}" type="slidenum">
              <a:rPr lang="de-DE" smtClean="0"/>
              <a:pPr>
                <a:defRPr/>
              </a:pPr>
              <a:t>‹Nr.›</a:t>
            </a:fld>
            <a:endParaRPr lang="de-DE" dirty="0"/>
          </a:p>
        </p:txBody>
      </p:sp>
    </p:spTree>
    <p:extLst>
      <p:ext uri="{BB962C8B-B14F-4D97-AF65-F5344CB8AC3E}">
        <p14:creationId xmlns:p14="http://schemas.microsoft.com/office/powerpoint/2010/main" val="3062425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pPr>
              <a:defRPr/>
            </a:pPr>
            <a:endParaRPr lang="de-DE" dirty="0"/>
          </a:p>
        </p:txBody>
      </p:sp>
      <p:sp>
        <p:nvSpPr>
          <p:cNvPr id="6" name="Fußzeilenplatzhalter 5"/>
          <p:cNvSpPr>
            <a:spLocks noGrp="1"/>
          </p:cNvSpPr>
          <p:nvPr>
            <p:ph type="ftr" sz="quarter" idx="11"/>
          </p:nvPr>
        </p:nvSpPr>
        <p:spPr/>
        <p:txBody>
          <a:bodyPr/>
          <a:lstStyle/>
          <a:p>
            <a:pPr>
              <a:defRPr/>
            </a:pPr>
            <a:endParaRPr lang="de-DE" dirty="0"/>
          </a:p>
        </p:txBody>
      </p:sp>
      <p:sp>
        <p:nvSpPr>
          <p:cNvPr id="7" name="Foliennummernplatzhalter 6"/>
          <p:cNvSpPr>
            <a:spLocks noGrp="1"/>
          </p:cNvSpPr>
          <p:nvPr>
            <p:ph type="sldNum" sz="quarter" idx="12"/>
          </p:nvPr>
        </p:nvSpPr>
        <p:spPr/>
        <p:txBody>
          <a:bodyPr/>
          <a:lstStyle/>
          <a:p>
            <a:pPr>
              <a:defRPr/>
            </a:pPr>
            <a:fld id="{F3D88AB3-F8F4-4C2C-8DBC-47A61820CEF3}" type="slidenum">
              <a:rPr lang="de-DE" smtClean="0"/>
              <a:pPr>
                <a:defRPr/>
              </a:pPr>
              <a:t>‹Nr.›</a:t>
            </a:fld>
            <a:endParaRPr lang="de-DE" dirty="0"/>
          </a:p>
        </p:txBody>
      </p:sp>
    </p:spTree>
    <p:extLst>
      <p:ext uri="{BB962C8B-B14F-4D97-AF65-F5344CB8AC3E}">
        <p14:creationId xmlns:p14="http://schemas.microsoft.com/office/powerpoint/2010/main" val="1188593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pPr>
              <a:defRPr/>
            </a:pPr>
            <a:endParaRPr lang="de-DE" dirty="0"/>
          </a:p>
        </p:txBody>
      </p:sp>
      <p:sp>
        <p:nvSpPr>
          <p:cNvPr id="8" name="Fußzeilenplatzhalter 7"/>
          <p:cNvSpPr>
            <a:spLocks noGrp="1"/>
          </p:cNvSpPr>
          <p:nvPr>
            <p:ph type="ftr" sz="quarter" idx="11"/>
          </p:nvPr>
        </p:nvSpPr>
        <p:spPr/>
        <p:txBody>
          <a:bodyPr/>
          <a:lstStyle/>
          <a:p>
            <a:pPr>
              <a:defRPr/>
            </a:pPr>
            <a:endParaRPr lang="de-DE" dirty="0"/>
          </a:p>
        </p:txBody>
      </p:sp>
      <p:sp>
        <p:nvSpPr>
          <p:cNvPr id="9" name="Foliennummernplatzhalter 8"/>
          <p:cNvSpPr>
            <a:spLocks noGrp="1"/>
          </p:cNvSpPr>
          <p:nvPr>
            <p:ph type="sldNum" sz="quarter" idx="12"/>
          </p:nvPr>
        </p:nvSpPr>
        <p:spPr/>
        <p:txBody>
          <a:bodyPr/>
          <a:lstStyle/>
          <a:p>
            <a:pPr>
              <a:defRPr/>
            </a:pPr>
            <a:fld id="{041DD503-7CD8-4631-9111-3828E29D4A8A}" type="slidenum">
              <a:rPr lang="de-DE" smtClean="0"/>
              <a:pPr>
                <a:defRPr/>
              </a:pPr>
              <a:t>‹Nr.›</a:t>
            </a:fld>
            <a:endParaRPr lang="de-DE" dirty="0"/>
          </a:p>
        </p:txBody>
      </p:sp>
    </p:spTree>
    <p:extLst>
      <p:ext uri="{BB962C8B-B14F-4D97-AF65-F5344CB8AC3E}">
        <p14:creationId xmlns:p14="http://schemas.microsoft.com/office/powerpoint/2010/main" val="2151641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pPr>
              <a:defRPr/>
            </a:pPr>
            <a:endParaRPr lang="de-DE" dirty="0"/>
          </a:p>
        </p:txBody>
      </p:sp>
      <p:sp>
        <p:nvSpPr>
          <p:cNvPr id="4" name="Fußzeilenplatzhalter 3"/>
          <p:cNvSpPr>
            <a:spLocks noGrp="1"/>
          </p:cNvSpPr>
          <p:nvPr>
            <p:ph type="ftr" sz="quarter" idx="11"/>
          </p:nvPr>
        </p:nvSpPr>
        <p:spPr/>
        <p:txBody>
          <a:bodyPr/>
          <a:lstStyle/>
          <a:p>
            <a:pPr>
              <a:defRPr/>
            </a:pPr>
            <a:endParaRPr lang="de-DE" dirty="0"/>
          </a:p>
        </p:txBody>
      </p:sp>
      <p:sp>
        <p:nvSpPr>
          <p:cNvPr id="5" name="Foliennummernplatzhalter 4"/>
          <p:cNvSpPr>
            <a:spLocks noGrp="1"/>
          </p:cNvSpPr>
          <p:nvPr>
            <p:ph type="sldNum" sz="quarter" idx="12"/>
          </p:nvPr>
        </p:nvSpPr>
        <p:spPr/>
        <p:txBody>
          <a:bodyPr/>
          <a:lstStyle/>
          <a:p>
            <a:pPr>
              <a:defRPr/>
            </a:pPr>
            <a:fld id="{61B26C83-8FB9-4F1F-BB2F-4E745ACD6272}" type="slidenum">
              <a:rPr lang="de-DE" smtClean="0"/>
              <a:pPr>
                <a:defRPr/>
              </a:pPr>
              <a:t>‹Nr.›</a:t>
            </a:fld>
            <a:endParaRPr lang="de-DE" dirty="0"/>
          </a:p>
        </p:txBody>
      </p:sp>
    </p:spTree>
    <p:extLst>
      <p:ext uri="{BB962C8B-B14F-4D97-AF65-F5344CB8AC3E}">
        <p14:creationId xmlns:p14="http://schemas.microsoft.com/office/powerpoint/2010/main" val="2363905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endParaRPr lang="de-DE" dirty="0"/>
          </a:p>
        </p:txBody>
      </p:sp>
      <p:sp>
        <p:nvSpPr>
          <p:cNvPr id="3" name="Fußzeilenplatzhalter 2"/>
          <p:cNvSpPr>
            <a:spLocks noGrp="1"/>
          </p:cNvSpPr>
          <p:nvPr>
            <p:ph type="ftr" sz="quarter" idx="11"/>
          </p:nvPr>
        </p:nvSpPr>
        <p:spPr/>
        <p:txBody>
          <a:bodyPr/>
          <a:lstStyle/>
          <a:p>
            <a:pPr>
              <a:defRPr/>
            </a:pPr>
            <a:endParaRPr lang="de-DE" dirty="0"/>
          </a:p>
        </p:txBody>
      </p:sp>
      <p:sp>
        <p:nvSpPr>
          <p:cNvPr id="4" name="Foliennummernplatzhalter 3"/>
          <p:cNvSpPr>
            <a:spLocks noGrp="1"/>
          </p:cNvSpPr>
          <p:nvPr>
            <p:ph type="sldNum" sz="quarter" idx="12"/>
          </p:nvPr>
        </p:nvSpPr>
        <p:spPr/>
        <p:txBody>
          <a:bodyPr/>
          <a:lstStyle/>
          <a:p>
            <a:pPr>
              <a:defRPr/>
            </a:pPr>
            <a:fld id="{ED394AC4-E5C3-47C8-91C4-93ABB2FCE1A3}" type="slidenum">
              <a:rPr lang="de-DE" smtClean="0"/>
              <a:pPr>
                <a:defRPr/>
              </a:pPr>
              <a:t>‹Nr.›</a:t>
            </a:fld>
            <a:endParaRPr lang="de-DE" dirty="0"/>
          </a:p>
        </p:txBody>
      </p:sp>
    </p:spTree>
    <p:extLst>
      <p:ext uri="{BB962C8B-B14F-4D97-AF65-F5344CB8AC3E}">
        <p14:creationId xmlns:p14="http://schemas.microsoft.com/office/powerpoint/2010/main" val="1166213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pPr>
              <a:defRPr/>
            </a:pPr>
            <a:endParaRPr lang="de-DE" dirty="0"/>
          </a:p>
        </p:txBody>
      </p:sp>
      <p:sp>
        <p:nvSpPr>
          <p:cNvPr id="6" name="Fußzeilenplatzhalter 5"/>
          <p:cNvSpPr>
            <a:spLocks noGrp="1"/>
          </p:cNvSpPr>
          <p:nvPr>
            <p:ph type="ftr" sz="quarter" idx="11"/>
          </p:nvPr>
        </p:nvSpPr>
        <p:spPr/>
        <p:txBody>
          <a:bodyPr/>
          <a:lstStyle/>
          <a:p>
            <a:pPr>
              <a:defRPr/>
            </a:pPr>
            <a:endParaRPr lang="de-DE" dirty="0"/>
          </a:p>
        </p:txBody>
      </p:sp>
      <p:sp>
        <p:nvSpPr>
          <p:cNvPr id="7" name="Foliennummernplatzhalter 6"/>
          <p:cNvSpPr>
            <a:spLocks noGrp="1"/>
          </p:cNvSpPr>
          <p:nvPr>
            <p:ph type="sldNum" sz="quarter" idx="12"/>
          </p:nvPr>
        </p:nvSpPr>
        <p:spPr/>
        <p:txBody>
          <a:bodyPr/>
          <a:lstStyle/>
          <a:p>
            <a:pPr>
              <a:defRPr/>
            </a:pPr>
            <a:fld id="{B04D5F81-D6FC-44AD-A99A-8BBC230C3AB0}" type="slidenum">
              <a:rPr lang="de-DE" smtClean="0"/>
              <a:pPr>
                <a:defRPr/>
              </a:pPr>
              <a:t>‹Nr.›</a:t>
            </a:fld>
            <a:endParaRPr lang="de-DE" dirty="0"/>
          </a:p>
        </p:txBody>
      </p:sp>
    </p:spTree>
    <p:extLst>
      <p:ext uri="{BB962C8B-B14F-4D97-AF65-F5344CB8AC3E}">
        <p14:creationId xmlns:p14="http://schemas.microsoft.com/office/powerpoint/2010/main" val="3370919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pPr>
              <a:defRPr/>
            </a:pPr>
            <a:endParaRPr lang="de-DE" dirty="0"/>
          </a:p>
        </p:txBody>
      </p:sp>
      <p:sp>
        <p:nvSpPr>
          <p:cNvPr id="6" name="Fußzeilenplatzhalter 5"/>
          <p:cNvSpPr>
            <a:spLocks noGrp="1"/>
          </p:cNvSpPr>
          <p:nvPr>
            <p:ph type="ftr" sz="quarter" idx="11"/>
          </p:nvPr>
        </p:nvSpPr>
        <p:spPr/>
        <p:txBody>
          <a:bodyPr/>
          <a:lstStyle/>
          <a:p>
            <a:pPr>
              <a:defRPr/>
            </a:pPr>
            <a:endParaRPr lang="de-DE" dirty="0"/>
          </a:p>
        </p:txBody>
      </p:sp>
      <p:sp>
        <p:nvSpPr>
          <p:cNvPr id="7" name="Foliennummernplatzhalter 6"/>
          <p:cNvSpPr>
            <a:spLocks noGrp="1"/>
          </p:cNvSpPr>
          <p:nvPr>
            <p:ph type="sldNum" sz="quarter" idx="12"/>
          </p:nvPr>
        </p:nvSpPr>
        <p:spPr/>
        <p:txBody>
          <a:bodyPr/>
          <a:lstStyle/>
          <a:p>
            <a:pPr>
              <a:defRPr/>
            </a:pPr>
            <a:fld id="{A7160840-1641-42CB-BAB7-0239343A4768}" type="slidenum">
              <a:rPr lang="de-DE" smtClean="0"/>
              <a:pPr>
                <a:defRPr/>
              </a:pPr>
              <a:t>‹Nr.›</a:t>
            </a:fld>
            <a:endParaRPr lang="de-DE" dirty="0"/>
          </a:p>
        </p:txBody>
      </p:sp>
    </p:spTree>
    <p:extLst>
      <p:ext uri="{BB962C8B-B14F-4D97-AF65-F5344CB8AC3E}">
        <p14:creationId xmlns:p14="http://schemas.microsoft.com/office/powerpoint/2010/main" val="117523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8137B1F-CDB6-4331-930C-5915E60A79C0}" type="slidenum">
              <a:rPr lang="de-DE" smtClean="0"/>
              <a:pPr>
                <a:defRPr/>
              </a:pPr>
              <a:t>‹Nr.›</a:t>
            </a:fld>
            <a:endParaRPr lang="de-DE" dirty="0"/>
          </a:p>
        </p:txBody>
      </p:sp>
    </p:spTree>
    <p:extLst>
      <p:ext uri="{BB962C8B-B14F-4D97-AF65-F5344CB8AC3E}">
        <p14:creationId xmlns:p14="http://schemas.microsoft.com/office/powerpoint/2010/main" val="132940286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4.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weforum.org/agenda/2020/04/africa-covid-19-time-bomb-defuse/"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8.wmf"/><Relationship Id="rId4"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9.wmf"/><Relationship Id="rId4" Type="http://schemas.openxmlformats.org/officeDocument/2006/relationships/oleObject" Target="../embeddings/oleObject6.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9.wmf"/><Relationship Id="rId4" Type="http://schemas.openxmlformats.org/officeDocument/2006/relationships/oleObject" Target="../embeddings/oleObject7.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9.wmf"/><Relationship Id="rId4" Type="http://schemas.openxmlformats.org/officeDocument/2006/relationships/oleObject" Target="../embeddings/oleObject8.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0.wmf"/><Relationship Id="rId4"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1.wmf"/><Relationship Id="rId4" Type="http://schemas.openxmlformats.org/officeDocument/2006/relationships/oleObject" Target="../embeddings/oleObject10.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2.wmf"/><Relationship Id="rId4" Type="http://schemas.openxmlformats.org/officeDocument/2006/relationships/oleObject" Target="../embeddings/oleObject11.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3.wmf"/><Relationship Id="rId4" Type="http://schemas.openxmlformats.org/officeDocument/2006/relationships/oleObject" Target="../embeddings/oleObject12.bin"/></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3.xml"/><Relationship Id="rId1" Type="http://schemas.openxmlformats.org/officeDocument/2006/relationships/vmlDrawing" Target="../drawings/vmlDrawing13.vml"/><Relationship Id="rId4" Type="http://schemas.openxmlformats.org/officeDocument/2006/relationships/image" Target="../media/image16.wmf"/></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7.wmf"/><Relationship Id="rId4" Type="http://schemas.openxmlformats.org/officeDocument/2006/relationships/oleObject" Target="../embeddings/oleObject14.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8.wmf"/><Relationship Id="rId4" Type="http://schemas.openxmlformats.org/officeDocument/2006/relationships/oleObject" Target="../embeddings/oleObject15.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18.wmf"/><Relationship Id="rId4" Type="http://schemas.openxmlformats.org/officeDocument/2006/relationships/oleObject" Target="../embeddings/oleObject16.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19.wmf"/><Relationship Id="rId4" Type="http://schemas.openxmlformats.org/officeDocument/2006/relationships/oleObject" Target="../embeddings/oleObject17.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19.wmf"/><Relationship Id="rId4" Type="http://schemas.openxmlformats.org/officeDocument/2006/relationships/oleObject" Target="../embeddings/oleObject18.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395288" y="520700"/>
            <a:ext cx="8291512" cy="2260600"/>
          </a:xfrm>
        </p:spPr>
        <p:txBody>
          <a:bodyPr/>
          <a:lstStyle/>
          <a:p>
            <a:pPr eaLnBrk="1" hangingPunct="1">
              <a:defRPr/>
            </a:pPr>
            <a:r>
              <a:rPr lang="en-US" b="1" dirty="0">
                <a:cs typeface="Times New Roman" pitchFamily="18" charset="0"/>
              </a:rPr>
              <a:t>International Health Care Management </a:t>
            </a:r>
            <a:br>
              <a:rPr lang="en-US" b="1" dirty="0">
                <a:cs typeface="Times New Roman" pitchFamily="18" charset="0"/>
              </a:rPr>
            </a:br>
            <a:r>
              <a:rPr lang="en-US" b="1">
                <a:cs typeface="Times New Roman" pitchFamily="18" charset="0"/>
              </a:rPr>
              <a:t>Part </a:t>
            </a:r>
            <a:r>
              <a:rPr lang="en-US" b="1" smtClean="0">
                <a:cs typeface="Times New Roman" pitchFamily="18" charset="0"/>
              </a:rPr>
              <a:t>1.1</a:t>
            </a:r>
            <a:endParaRPr lang="en-US" b="1" dirty="0">
              <a:cs typeface="Times New Roman" pitchFamily="18" charset="0"/>
            </a:endParaRPr>
          </a:p>
        </p:txBody>
      </p:sp>
      <p:sp>
        <p:nvSpPr>
          <p:cNvPr id="148489" name="Text Box 9"/>
          <p:cNvSpPr txBox="1">
            <a:spLocks noChangeArrowheads="1"/>
          </p:cNvSpPr>
          <p:nvPr/>
        </p:nvSpPr>
        <p:spPr bwMode="auto">
          <a:xfrm>
            <a:off x="1043608" y="4149725"/>
            <a:ext cx="7056784" cy="1569660"/>
          </a:xfrm>
          <a:prstGeom prst="rect">
            <a:avLst/>
          </a:prstGeom>
          <a:noFill/>
          <a:ln w="9525">
            <a:noFill/>
            <a:miter lim="800000"/>
            <a:headEnd/>
            <a:tailEnd/>
          </a:ln>
          <a:effectLst/>
        </p:spPr>
        <p:txBody>
          <a:bodyPr wrap="square">
            <a:spAutoFit/>
          </a:bodyPr>
          <a:lstStyle/>
          <a:p>
            <a:pPr>
              <a:defRPr/>
            </a:pPr>
            <a:r>
              <a:rPr lang="en-US" sz="3200" dirty="0">
                <a:effectLst/>
                <a:latin typeface="Arial" pitchFamily="34" charset="0"/>
                <a:cs typeface="Times New Roman" pitchFamily="18" charset="0"/>
              </a:rPr>
              <a:t>Steffen Fleßa</a:t>
            </a:r>
          </a:p>
          <a:p>
            <a:pPr>
              <a:defRPr/>
            </a:pPr>
            <a:r>
              <a:rPr lang="en-US" sz="3200" dirty="0">
                <a:effectLst/>
                <a:latin typeface="Arial" pitchFamily="34" charset="0"/>
                <a:cs typeface="Times New Roman" pitchFamily="18" charset="0"/>
              </a:rPr>
              <a:t>Institute of Health Care Management</a:t>
            </a:r>
          </a:p>
          <a:p>
            <a:pPr>
              <a:defRPr/>
            </a:pPr>
            <a:r>
              <a:rPr lang="en-US" sz="3200" dirty="0">
                <a:effectLst/>
                <a:latin typeface="Arial" pitchFamily="34" charset="0"/>
                <a:cs typeface="Times New Roman" pitchFamily="18" charset="0"/>
              </a:rPr>
              <a:t>University of Greifswald </a:t>
            </a:r>
            <a:endParaRPr lang="en-US" sz="3200" dirty="0">
              <a:effectLst>
                <a:outerShdw blurRad="38100" dist="38100" dir="2700000" algn="tl">
                  <a:srgbClr val="000000"/>
                </a:outerShdw>
              </a:effectLst>
            </a:endParaRPr>
          </a:p>
        </p:txBody>
      </p:sp>
      <p:sp>
        <p:nvSpPr>
          <p:cNvPr id="2" name="Foliennummernplatzhalter 1"/>
          <p:cNvSpPr>
            <a:spLocks noGrp="1"/>
          </p:cNvSpPr>
          <p:nvPr>
            <p:ph type="sldNum" sz="quarter" idx="12"/>
          </p:nvPr>
        </p:nvSpPr>
        <p:spPr/>
        <p:txBody>
          <a:bodyPr/>
          <a:lstStyle/>
          <a:p>
            <a:pPr>
              <a:defRPr/>
            </a:pPr>
            <a:fld id="{61B26C83-8FB9-4F1F-BB2F-4E745ACD6272}" type="slidenum">
              <a:rPr lang="de-DE" smtClean="0"/>
              <a:pPr>
                <a:defRPr/>
              </a:pPr>
              <a:t>1</a:t>
            </a:fld>
            <a:endParaRPr lang="de-DE" dirty="0"/>
          </a:p>
        </p:txBody>
      </p:sp>
    </p:spTree>
  </p:cSld>
  <p:clrMapOvr>
    <a:masterClrMapping/>
  </p:clrMapOvr>
  <mc:AlternateContent xmlns:mc="http://schemas.openxmlformats.org/markup-compatibility/2006" xmlns:p14="http://schemas.microsoft.com/office/powerpoint/2010/main">
    <mc:Choice Requires="p14">
      <p:transition spd="slow" p14:dur="2000" advTm="7098"/>
    </mc:Choice>
    <mc:Fallback xmlns="">
      <p:transition spd="slow" advTm="709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lstStyle/>
          <a:p>
            <a:pPr eaLnBrk="1" hangingPunct="1">
              <a:defRPr/>
            </a:pPr>
            <a:r>
              <a:rPr lang="de-DE" dirty="0"/>
              <a:t>Fields </a:t>
            </a:r>
            <a:r>
              <a:rPr lang="de-DE" dirty="0" err="1"/>
              <a:t>of</a:t>
            </a:r>
            <a:r>
              <a:rPr lang="de-DE" dirty="0"/>
              <a:t> Health Research</a:t>
            </a:r>
          </a:p>
        </p:txBody>
      </p:sp>
      <p:graphicFrame>
        <p:nvGraphicFramePr>
          <p:cNvPr id="3074" name="Object 5"/>
          <p:cNvGraphicFramePr>
            <a:graphicFrameLocks noChangeAspect="1"/>
          </p:cNvGraphicFramePr>
          <p:nvPr>
            <p:extLst>
              <p:ext uri="{D42A27DB-BD31-4B8C-83A1-F6EECF244321}">
                <p14:modId xmlns:p14="http://schemas.microsoft.com/office/powerpoint/2010/main" val="852670560"/>
              </p:ext>
            </p:extLst>
          </p:nvPr>
        </p:nvGraphicFramePr>
        <p:xfrm>
          <a:off x="234078" y="1676400"/>
          <a:ext cx="8445224" cy="4445818"/>
        </p:xfrm>
        <a:graphic>
          <a:graphicData uri="http://schemas.openxmlformats.org/presentationml/2006/ole">
            <mc:AlternateContent xmlns:mc="http://schemas.openxmlformats.org/markup-compatibility/2006">
              <mc:Choice xmlns:v="urn:schemas-microsoft-com:vml" Requires="v">
                <p:oleObj spid="_x0000_s242713" name="Organization Chart" r:id="rId3" imgW="3651120" imgH="1923840" progId="OrgPlusWOPX.4">
                  <p:embed/>
                </p:oleObj>
              </mc:Choice>
              <mc:Fallback>
                <p:oleObj name="Organization Chart" r:id="rId3" imgW="3651120" imgH="1923840" progId="OrgPlusWOPX.4">
                  <p:embed/>
                  <p:pic>
                    <p:nvPicPr>
                      <p:cNvPr id="0" name=""/>
                      <p:cNvPicPr>
                        <a:picLocks noChangeAspect="1" noChangeArrowheads="1"/>
                      </p:cNvPicPr>
                      <p:nvPr/>
                    </p:nvPicPr>
                    <p:blipFill>
                      <a:blip r:embed="rId4"/>
                      <a:srcRect/>
                      <a:stretch>
                        <a:fillRect/>
                      </a:stretch>
                    </p:blipFill>
                    <p:spPr bwMode="auto">
                      <a:xfrm>
                        <a:off x="234078" y="1676400"/>
                        <a:ext cx="8445224" cy="4445818"/>
                      </a:xfrm>
                      <a:prstGeom prst="rect">
                        <a:avLst/>
                      </a:prstGeom>
                      <a:noFill/>
                      <a:extLst/>
                    </p:spPr>
                  </p:pic>
                </p:oleObj>
              </mc:Fallback>
            </mc:AlternateContent>
          </a:graphicData>
        </a:graphic>
      </p:graphicFrame>
      <p:sp>
        <p:nvSpPr>
          <p:cNvPr id="2" name="Foliennummernplatzhalter 1">
            <a:extLst>
              <a:ext uri="{FF2B5EF4-FFF2-40B4-BE49-F238E27FC236}">
                <a16:creationId xmlns="" xmlns:a16="http://schemas.microsoft.com/office/drawing/2014/main" id="{D05F4039-E0F0-473B-9CF3-B2EC8AD0A515}"/>
              </a:ext>
            </a:extLst>
          </p:cNvPr>
          <p:cNvSpPr>
            <a:spLocks noGrp="1"/>
          </p:cNvSpPr>
          <p:nvPr>
            <p:ph type="sldNum" sz="quarter" idx="12"/>
          </p:nvPr>
        </p:nvSpPr>
        <p:spPr/>
        <p:txBody>
          <a:bodyPr/>
          <a:lstStyle/>
          <a:p>
            <a:pPr>
              <a:defRPr/>
            </a:pPr>
            <a:fld id="{C1D0D675-0F5C-4AFF-947D-8EFB6CC735A3}" type="slidenum">
              <a:rPr lang="de-DE" smtClean="0"/>
              <a:pPr>
                <a:defRPr/>
              </a:pPr>
              <a:t>10</a:t>
            </a:fld>
            <a:endParaRPr lang="de-DE" dirty="0"/>
          </a:p>
        </p:txBody>
      </p:sp>
    </p:spTree>
    <p:extLst>
      <p:ext uri="{BB962C8B-B14F-4D97-AF65-F5344CB8AC3E}">
        <p14:creationId xmlns:p14="http://schemas.microsoft.com/office/powerpoint/2010/main" val="1729111290"/>
      </p:ext>
    </p:extLst>
  </p:cSld>
  <p:clrMapOvr>
    <a:masterClrMapping/>
  </p:clrMapOvr>
  <mc:AlternateContent xmlns:mc="http://schemas.openxmlformats.org/markup-compatibility/2006" xmlns:p14="http://schemas.microsoft.com/office/powerpoint/2010/main">
    <mc:Choice Requires="p14">
      <p:transition spd="slow" p14:dur="2000" advTm="145794"/>
    </mc:Choice>
    <mc:Fallback xmlns="">
      <p:transition spd="slow" advTm="145794"/>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lstStyle/>
          <a:p>
            <a:pPr eaLnBrk="1" hangingPunct="1">
              <a:defRPr/>
            </a:pPr>
            <a:r>
              <a:rPr lang="de-DE" dirty="0"/>
              <a:t>Fields of Public Health</a:t>
            </a:r>
          </a:p>
        </p:txBody>
      </p:sp>
      <p:graphicFrame>
        <p:nvGraphicFramePr>
          <p:cNvPr id="3074" name="Object 5"/>
          <p:cNvGraphicFramePr>
            <a:graphicFrameLocks noChangeAspect="1"/>
          </p:cNvGraphicFramePr>
          <p:nvPr>
            <p:extLst/>
          </p:nvPr>
        </p:nvGraphicFramePr>
        <p:xfrm>
          <a:off x="234078" y="1676400"/>
          <a:ext cx="8445224" cy="4445818"/>
        </p:xfrm>
        <a:graphic>
          <a:graphicData uri="http://schemas.openxmlformats.org/presentationml/2006/ole">
            <mc:AlternateContent xmlns:mc="http://schemas.openxmlformats.org/markup-compatibility/2006">
              <mc:Choice xmlns:v="urn:schemas-microsoft-com:vml" Requires="v">
                <p:oleObj spid="_x0000_s258069" name="Organization Chart" r:id="rId3" imgW="3651120" imgH="1923840" progId="OrgPlusWOPX.4">
                  <p:embed/>
                </p:oleObj>
              </mc:Choice>
              <mc:Fallback>
                <p:oleObj name="Organization Chart" r:id="rId3" imgW="3651120" imgH="1923840" progId="OrgPlusWOPX.4">
                  <p:embed/>
                  <p:pic>
                    <p:nvPicPr>
                      <p:cNvPr id="0" name=""/>
                      <p:cNvPicPr>
                        <a:picLocks noChangeAspect="1" noChangeArrowheads="1"/>
                      </p:cNvPicPr>
                      <p:nvPr/>
                    </p:nvPicPr>
                    <p:blipFill>
                      <a:blip r:embed="rId4"/>
                      <a:srcRect/>
                      <a:stretch>
                        <a:fillRect/>
                      </a:stretch>
                    </p:blipFill>
                    <p:spPr bwMode="auto">
                      <a:xfrm>
                        <a:off x="234078" y="1676400"/>
                        <a:ext cx="8445224" cy="4445818"/>
                      </a:xfrm>
                      <a:prstGeom prst="rect">
                        <a:avLst/>
                      </a:prstGeom>
                      <a:noFill/>
                      <a:extLst/>
                    </p:spPr>
                  </p:pic>
                </p:oleObj>
              </mc:Fallback>
            </mc:AlternateContent>
          </a:graphicData>
        </a:graphic>
      </p:graphicFrame>
      <p:sp>
        <p:nvSpPr>
          <p:cNvPr id="2" name="Ovale Legende 1"/>
          <p:cNvSpPr/>
          <p:nvPr/>
        </p:nvSpPr>
        <p:spPr>
          <a:xfrm>
            <a:off x="539552" y="116632"/>
            <a:ext cx="7272808" cy="4176464"/>
          </a:xfrm>
          <a:prstGeom prst="wedgeEllipseCallout">
            <a:avLst>
              <a:gd name="adj1" fmla="val 19312"/>
              <a:gd name="adj2" fmla="val 8113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Health Care Management</a:t>
            </a:r>
          </a:p>
          <a:p>
            <a:pPr algn="ctr"/>
            <a:endParaRPr lang="en-GB" sz="2800" dirty="0"/>
          </a:p>
          <a:p>
            <a:pPr algn="ctr"/>
            <a:r>
              <a:rPr lang="en-GB" sz="2400" i="1" dirty="0"/>
              <a:t>The art and science of managing (planning, organizing, staffing, leading, controlling) systems and organizations with the objective of improving the health of people</a:t>
            </a:r>
          </a:p>
          <a:p>
            <a:pPr algn="ctr"/>
            <a:endParaRPr lang="en-GB" i="1" dirty="0"/>
          </a:p>
          <a:p>
            <a:pPr algn="ctr"/>
            <a:r>
              <a:rPr lang="en-GB" sz="2400" dirty="0"/>
              <a:t>Primarily prescriptive: “how to do”</a:t>
            </a:r>
          </a:p>
        </p:txBody>
      </p:sp>
      <p:sp>
        <p:nvSpPr>
          <p:cNvPr id="4" name="Foliennummernplatzhalter 3">
            <a:extLst>
              <a:ext uri="{FF2B5EF4-FFF2-40B4-BE49-F238E27FC236}">
                <a16:creationId xmlns="" xmlns:a16="http://schemas.microsoft.com/office/drawing/2014/main" id="{F1AA69CF-23DC-454C-99B9-03CB8C114EBC}"/>
              </a:ext>
            </a:extLst>
          </p:cNvPr>
          <p:cNvSpPr>
            <a:spLocks noGrp="1"/>
          </p:cNvSpPr>
          <p:nvPr>
            <p:ph type="sldNum" sz="quarter" idx="12"/>
          </p:nvPr>
        </p:nvSpPr>
        <p:spPr/>
        <p:txBody>
          <a:bodyPr/>
          <a:lstStyle/>
          <a:p>
            <a:pPr>
              <a:defRPr/>
            </a:pPr>
            <a:fld id="{C1D0D675-0F5C-4AFF-947D-8EFB6CC735A3}" type="slidenum">
              <a:rPr lang="de-DE" smtClean="0"/>
              <a:pPr>
                <a:defRPr/>
              </a:pPr>
              <a:t>11</a:t>
            </a:fld>
            <a:endParaRPr lang="de-DE" dirty="0"/>
          </a:p>
        </p:txBody>
      </p:sp>
    </p:spTree>
    <p:extLst>
      <p:ext uri="{BB962C8B-B14F-4D97-AF65-F5344CB8AC3E}">
        <p14:creationId xmlns:p14="http://schemas.microsoft.com/office/powerpoint/2010/main" val="1843066564"/>
      </p:ext>
    </p:extLst>
  </p:cSld>
  <p:clrMapOvr>
    <a:masterClrMapping/>
  </p:clrMapOvr>
  <mc:AlternateContent xmlns:mc="http://schemas.openxmlformats.org/markup-compatibility/2006" xmlns:p14="http://schemas.microsoft.com/office/powerpoint/2010/main">
    <mc:Choice Requires="p14">
      <p:transition spd="slow" p14:dur="2000" advTm="122427"/>
    </mc:Choice>
    <mc:Fallback xmlns="">
      <p:transition spd="slow" advTm="122427"/>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normAutofit fontScale="90000"/>
          </a:bodyPr>
          <a:lstStyle/>
          <a:p>
            <a:pPr eaLnBrk="1" hangingPunct="1">
              <a:defRPr/>
            </a:pPr>
            <a:r>
              <a:rPr lang="en-US" dirty="0">
                <a:cs typeface="Times New Roman" pitchFamily="18" charset="0"/>
              </a:rPr>
              <a:t>Epidemiology</a:t>
            </a:r>
            <a:r>
              <a:rPr lang="de-DE" dirty="0">
                <a:cs typeface="Times New Roman" pitchFamily="18" charset="0"/>
              </a:rPr>
              <a:t/>
            </a:r>
            <a:br>
              <a:rPr lang="de-DE" dirty="0">
                <a:cs typeface="Times New Roman" pitchFamily="18" charset="0"/>
              </a:rPr>
            </a:br>
            <a:endParaRPr lang="de-DE" dirty="0">
              <a:cs typeface="Times New Roman" pitchFamily="18" charset="0"/>
            </a:endParaRPr>
          </a:p>
        </p:txBody>
      </p:sp>
      <p:sp>
        <p:nvSpPr>
          <p:cNvPr id="307203" name="Rectangle 3"/>
          <p:cNvSpPr>
            <a:spLocks noGrp="1" noChangeArrowheads="1"/>
          </p:cNvSpPr>
          <p:nvPr>
            <p:ph type="body" idx="1"/>
          </p:nvPr>
        </p:nvSpPr>
        <p:spPr/>
        <p:txBody>
          <a:bodyPr>
            <a:normAutofit/>
          </a:bodyPr>
          <a:lstStyle/>
          <a:p>
            <a:pPr marL="0" indent="0">
              <a:defRPr/>
            </a:pPr>
            <a:r>
              <a:rPr lang="en-GB" dirty="0">
                <a:cs typeface="Times New Roman" pitchFamily="18" charset="0"/>
              </a:rPr>
              <a:t>Definition:</a:t>
            </a:r>
          </a:p>
          <a:p>
            <a:pPr marL="285750" lvl="1" indent="0">
              <a:defRPr/>
            </a:pPr>
            <a:r>
              <a:rPr lang="en-GB" dirty="0">
                <a:cs typeface="Times New Roman" pitchFamily="18" charset="0"/>
              </a:rPr>
              <a:t> Science of the determinants (risk factors) and temporal as well as spatial diffusion of diseases or health conditions in populations, as well as the implementation of respective insights for the prevention and treatment of diseases </a:t>
            </a:r>
          </a:p>
          <a:p>
            <a:pPr marL="0" indent="0">
              <a:defRPr/>
            </a:pPr>
            <a:r>
              <a:rPr lang="en-GB" dirty="0">
                <a:cs typeface="Times New Roman" pitchFamily="18" charset="0"/>
              </a:rPr>
              <a:t>Biometrics</a:t>
            </a:r>
          </a:p>
          <a:p>
            <a:pPr marL="285750" lvl="1" indent="0">
              <a:defRPr/>
            </a:pPr>
            <a:r>
              <a:rPr lang="en-GB" dirty="0">
                <a:cs typeface="Times New Roman" pitchFamily="18" charset="0"/>
              </a:rPr>
              <a:t>Statistical methods of quantitative data analysis for epidemiological models</a:t>
            </a:r>
            <a:endParaRPr lang="en-GB" dirty="0"/>
          </a:p>
        </p:txBody>
      </p:sp>
      <p:sp>
        <p:nvSpPr>
          <p:cNvPr id="3" name="Foliennummernplatzhalter 2">
            <a:extLst>
              <a:ext uri="{FF2B5EF4-FFF2-40B4-BE49-F238E27FC236}">
                <a16:creationId xmlns="" xmlns:a16="http://schemas.microsoft.com/office/drawing/2014/main" id="{46DE22AB-BADC-4BEA-B302-DF08254FC1CC}"/>
              </a:ext>
            </a:extLst>
          </p:cNvPr>
          <p:cNvSpPr>
            <a:spLocks noGrp="1"/>
          </p:cNvSpPr>
          <p:nvPr>
            <p:ph type="sldNum" sz="quarter" idx="12"/>
          </p:nvPr>
        </p:nvSpPr>
        <p:spPr/>
        <p:txBody>
          <a:bodyPr/>
          <a:lstStyle/>
          <a:p>
            <a:pPr>
              <a:defRPr/>
            </a:pPr>
            <a:fld id="{6DFFC0F6-9F90-4EE7-A1EA-D1227D297F13}" type="slidenum">
              <a:rPr lang="de-DE" smtClean="0"/>
              <a:pPr>
                <a:defRPr/>
              </a:pPr>
              <a:t>12</a:t>
            </a:fld>
            <a:endParaRPr lang="de-DE" dirty="0"/>
          </a:p>
        </p:txBody>
      </p:sp>
    </p:spTree>
    <p:extLst>
      <p:ext uri="{BB962C8B-B14F-4D97-AF65-F5344CB8AC3E}">
        <p14:creationId xmlns:p14="http://schemas.microsoft.com/office/powerpoint/2010/main" val="1040828548"/>
      </p:ext>
    </p:extLst>
  </p:cSld>
  <p:clrMapOvr>
    <a:masterClrMapping/>
  </p:clrMapOvr>
  <mc:AlternateContent xmlns:mc="http://schemas.openxmlformats.org/markup-compatibility/2006" xmlns:p14="http://schemas.microsoft.com/office/powerpoint/2010/main">
    <mc:Choice Requires="p14">
      <p:transition spd="slow" p14:dur="2000" advTm="132612"/>
    </mc:Choice>
    <mc:Fallback xmlns="">
      <p:transition spd="slow" advTm="132612"/>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en-GB" sz="2400" dirty="0"/>
              <a:t>The beginning: map of cholera outbreak acc. to John Snow (London 1854)</a:t>
            </a:r>
          </a:p>
        </p:txBody>
      </p:sp>
      <p:sp>
        <p:nvSpPr>
          <p:cNvPr id="3" name="Inhaltsplatzhalter 2"/>
          <p:cNvSpPr>
            <a:spLocks noGrp="1"/>
          </p:cNvSpPr>
          <p:nvPr>
            <p:ph idx="1"/>
          </p:nvPr>
        </p:nvSpPr>
        <p:spPr>
          <a:xfrm>
            <a:off x="6018611" y="2286000"/>
            <a:ext cx="1639490" cy="3086100"/>
          </a:xfrm>
        </p:spPr>
        <p:txBody>
          <a:bodyPr vert="vert"/>
          <a:lstStyle/>
          <a:p>
            <a:pPr>
              <a:defRPr/>
            </a:pPr>
            <a:r>
              <a:rPr lang="en-US" sz="900" dirty="0"/>
              <a:t>http://de.wikipedia.org/w/index.php?title=Datei:Snow-cholera-map.jpg&amp;filetimestamp=20051106111039</a:t>
            </a:r>
          </a:p>
        </p:txBody>
      </p:sp>
      <p:pic>
        <p:nvPicPr>
          <p:cNvPr id="46084" name="Picture 2" descr="http://upload.wikimedia.org/wikipedia/commons/c/c7/Snow-cholera-map.jpg"/>
          <p:cNvPicPr>
            <a:picLocks noChangeAspect="1" noChangeArrowheads="1"/>
          </p:cNvPicPr>
          <p:nvPr/>
        </p:nvPicPr>
        <p:blipFill>
          <a:blip r:embed="rId2" cstate="print"/>
          <a:srcRect/>
          <a:stretch>
            <a:fillRect/>
          </a:stretch>
        </p:blipFill>
        <p:spPr bwMode="auto">
          <a:xfrm>
            <a:off x="1547664" y="1700807"/>
            <a:ext cx="5227886" cy="5111711"/>
          </a:xfrm>
          <a:prstGeom prst="rect">
            <a:avLst/>
          </a:prstGeom>
          <a:noFill/>
          <a:ln w="9525">
            <a:noFill/>
            <a:miter lim="800000"/>
            <a:headEnd/>
            <a:tailEnd/>
          </a:ln>
        </p:spPr>
      </p:pic>
      <p:sp>
        <p:nvSpPr>
          <p:cNvPr id="5" name="Foliennummernplatzhalter 4">
            <a:extLst>
              <a:ext uri="{FF2B5EF4-FFF2-40B4-BE49-F238E27FC236}">
                <a16:creationId xmlns="" xmlns:a16="http://schemas.microsoft.com/office/drawing/2014/main" id="{B4C7C8F6-803D-4B5F-8DB8-6264DFD098EB}"/>
              </a:ext>
            </a:extLst>
          </p:cNvPr>
          <p:cNvSpPr>
            <a:spLocks noGrp="1"/>
          </p:cNvSpPr>
          <p:nvPr>
            <p:ph type="sldNum" sz="quarter" idx="12"/>
          </p:nvPr>
        </p:nvSpPr>
        <p:spPr/>
        <p:txBody>
          <a:bodyPr/>
          <a:lstStyle/>
          <a:p>
            <a:pPr>
              <a:defRPr/>
            </a:pPr>
            <a:fld id="{6DFFC0F6-9F90-4EE7-A1EA-D1227D297F13}" type="slidenum">
              <a:rPr lang="de-DE" smtClean="0"/>
              <a:pPr>
                <a:defRPr/>
              </a:pPr>
              <a:t>13</a:t>
            </a:fld>
            <a:endParaRPr lang="de-DE" dirty="0"/>
          </a:p>
        </p:txBody>
      </p:sp>
    </p:spTree>
    <p:extLst>
      <p:ext uri="{BB962C8B-B14F-4D97-AF65-F5344CB8AC3E}">
        <p14:creationId xmlns:p14="http://schemas.microsoft.com/office/powerpoint/2010/main" val="1029810484"/>
      </p:ext>
    </p:extLst>
  </p:cSld>
  <p:clrMapOvr>
    <a:masterClrMapping/>
  </p:clrMapOvr>
  <mc:AlternateContent xmlns:mc="http://schemas.openxmlformats.org/markup-compatibility/2006" xmlns:p14="http://schemas.microsoft.com/office/powerpoint/2010/main">
    <mc:Choice Requires="p14">
      <p:transition spd="slow" p14:dur="2000" advTm="100337"/>
    </mc:Choice>
    <mc:Fallback xmlns="">
      <p:transition spd="slow" advTm="100337"/>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en-US" dirty="0"/>
              <a:t>Diffusion in time and space</a:t>
            </a:r>
          </a:p>
        </p:txBody>
      </p:sp>
      <p:sp>
        <p:nvSpPr>
          <p:cNvPr id="4" name="Rectangle 2"/>
          <p:cNvSpPr>
            <a:spLocks noChangeArrowheads="1"/>
          </p:cNvSpPr>
          <p:nvPr/>
        </p:nvSpPr>
        <p:spPr bwMode="auto">
          <a:xfrm>
            <a:off x="1142993" y="707209"/>
            <a:ext cx="138564"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de-DE" sz="1500" dirty="0"/>
          </a:p>
        </p:txBody>
      </p:sp>
      <p:pic>
        <p:nvPicPr>
          <p:cNvPr id="4102" name="Picture 6" descr="COVID-19: First 40 days for Africa and Eur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976069"/>
            <a:ext cx="7353784" cy="396857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p:nvSpPr>
        <p:spPr>
          <a:xfrm rot="16200000">
            <a:off x="6095308" y="3324760"/>
            <a:ext cx="4572000" cy="184666"/>
          </a:xfrm>
          <a:prstGeom prst="rect">
            <a:avLst/>
          </a:prstGeom>
        </p:spPr>
        <p:txBody>
          <a:bodyPr>
            <a:spAutoFit/>
          </a:bodyPr>
          <a:lstStyle/>
          <a:p>
            <a:r>
              <a:rPr lang="de-DE" sz="600" dirty="0">
                <a:hlinkClick r:id="rId3"/>
              </a:rPr>
              <a:t>https://www.weforum.org/agenda/2020/04/africa-covid-19-time-bomb-defuse/</a:t>
            </a:r>
            <a:endParaRPr lang="en-GB" sz="600" dirty="0"/>
          </a:p>
        </p:txBody>
      </p:sp>
      <p:sp>
        <p:nvSpPr>
          <p:cNvPr id="5" name="Foliennummernplatzhalter 4">
            <a:extLst>
              <a:ext uri="{FF2B5EF4-FFF2-40B4-BE49-F238E27FC236}">
                <a16:creationId xmlns="" xmlns:a16="http://schemas.microsoft.com/office/drawing/2014/main" id="{BF3174FB-BA97-42CE-9C84-5C4908DEE3B2}"/>
              </a:ext>
            </a:extLst>
          </p:cNvPr>
          <p:cNvSpPr>
            <a:spLocks noGrp="1"/>
          </p:cNvSpPr>
          <p:nvPr>
            <p:ph type="sldNum" sz="quarter" idx="12"/>
          </p:nvPr>
        </p:nvSpPr>
        <p:spPr/>
        <p:txBody>
          <a:bodyPr/>
          <a:lstStyle/>
          <a:p>
            <a:pPr>
              <a:defRPr/>
            </a:pPr>
            <a:fld id="{6DFFC0F6-9F90-4EE7-A1EA-D1227D297F13}" type="slidenum">
              <a:rPr lang="de-DE" smtClean="0"/>
              <a:pPr>
                <a:defRPr/>
              </a:pPr>
              <a:t>14</a:t>
            </a:fld>
            <a:endParaRPr lang="de-DE" dirty="0"/>
          </a:p>
        </p:txBody>
      </p:sp>
    </p:spTree>
    <p:extLst>
      <p:ext uri="{BB962C8B-B14F-4D97-AF65-F5344CB8AC3E}">
        <p14:creationId xmlns:p14="http://schemas.microsoft.com/office/powerpoint/2010/main" val="1984602717"/>
      </p:ext>
    </p:extLst>
  </p:cSld>
  <p:clrMapOvr>
    <a:masterClrMapping/>
  </p:clrMapOvr>
  <mc:AlternateContent xmlns:mc="http://schemas.openxmlformats.org/markup-compatibility/2006" xmlns:p14="http://schemas.microsoft.com/office/powerpoint/2010/main">
    <mc:Choice Requires="p14">
      <p:transition spd="slow" p14:dur="2000" advTm="35825"/>
    </mc:Choice>
    <mc:Fallback xmlns="">
      <p:transition spd="slow" advTm="35825"/>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normAutofit fontScale="90000"/>
          </a:bodyPr>
          <a:lstStyle/>
          <a:p>
            <a:pPr eaLnBrk="1" hangingPunct="1">
              <a:defRPr/>
            </a:pPr>
            <a:r>
              <a:rPr lang="de-DE" dirty="0">
                <a:cs typeface="Times New Roman" pitchFamily="18" charset="0"/>
              </a:rPr>
              <a:t>Academic Training in Public Health</a:t>
            </a:r>
            <a:br>
              <a:rPr lang="de-DE" dirty="0">
                <a:cs typeface="Times New Roman" pitchFamily="18" charset="0"/>
              </a:rPr>
            </a:br>
            <a:endParaRPr lang="de-DE" dirty="0">
              <a:cs typeface="Times New Roman" pitchFamily="18" charset="0"/>
            </a:endParaRPr>
          </a:p>
        </p:txBody>
      </p:sp>
      <p:sp>
        <p:nvSpPr>
          <p:cNvPr id="308227" name="Rectangle 3"/>
          <p:cNvSpPr>
            <a:spLocks noGrp="1" noChangeArrowheads="1"/>
          </p:cNvSpPr>
          <p:nvPr>
            <p:ph type="body" idx="1"/>
          </p:nvPr>
        </p:nvSpPr>
        <p:spPr>
          <a:xfrm>
            <a:off x="755577" y="1484784"/>
            <a:ext cx="7073974" cy="4344516"/>
          </a:xfrm>
        </p:spPr>
        <p:txBody>
          <a:bodyPr>
            <a:normAutofit lnSpcReduction="10000"/>
          </a:bodyPr>
          <a:lstStyle/>
          <a:p>
            <a:pPr marL="0" indent="0">
              <a:buNone/>
              <a:defRPr/>
            </a:pPr>
            <a:r>
              <a:rPr lang="en-US" dirty="0">
                <a:cs typeface="Times New Roman" pitchFamily="18" charset="0"/>
              </a:rPr>
              <a:t>Example: Master of Public Health, Harvard School of P.H. </a:t>
            </a:r>
          </a:p>
          <a:p>
            <a:pPr marL="971550" lvl="1">
              <a:buFontTx/>
              <a:buChar char="•"/>
              <a:defRPr/>
            </a:pPr>
            <a:r>
              <a:rPr lang="en-US" dirty="0">
                <a:cs typeface="Times New Roman" pitchFamily="18" charset="0"/>
              </a:rPr>
              <a:t>Principles of Environmental Hygiene</a:t>
            </a:r>
            <a:endParaRPr lang="en-US" dirty="0"/>
          </a:p>
          <a:p>
            <a:pPr marL="971550" lvl="1">
              <a:buFontTx/>
              <a:buChar char="•"/>
              <a:defRPr/>
            </a:pPr>
            <a:r>
              <a:rPr lang="en-US" dirty="0">
                <a:solidFill>
                  <a:srgbClr val="FF0000"/>
                </a:solidFill>
              </a:rPr>
              <a:t>Epidemiology</a:t>
            </a:r>
          </a:p>
          <a:p>
            <a:pPr marL="971550" lvl="1">
              <a:buFontTx/>
              <a:buChar char="•"/>
              <a:defRPr/>
            </a:pPr>
            <a:r>
              <a:rPr lang="en-US" dirty="0"/>
              <a:t>Statistics and Biometrics</a:t>
            </a:r>
          </a:p>
          <a:p>
            <a:pPr marL="971550" lvl="1">
              <a:buFontTx/>
              <a:buChar char="•"/>
              <a:defRPr/>
            </a:pPr>
            <a:r>
              <a:rPr lang="en-US" dirty="0">
                <a:solidFill>
                  <a:srgbClr val="FF0000"/>
                </a:solidFill>
                <a:cs typeface="Times New Roman" pitchFamily="18" charset="0"/>
              </a:rPr>
              <a:t>Economics, Health Policy</a:t>
            </a:r>
            <a:endParaRPr lang="en-US" dirty="0">
              <a:solidFill>
                <a:srgbClr val="FF0000"/>
              </a:solidFill>
            </a:endParaRPr>
          </a:p>
          <a:p>
            <a:pPr marL="971550" lvl="1">
              <a:buFontTx/>
              <a:buChar char="•"/>
              <a:defRPr/>
            </a:pPr>
            <a:r>
              <a:rPr lang="en-US" dirty="0">
                <a:solidFill>
                  <a:srgbClr val="FF0000"/>
                </a:solidFill>
                <a:cs typeface="Times New Roman" pitchFamily="18" charset="0"/>
              </a:rPr>
              <a:t>Decision Theory</a:t>
            </a:r>
            <a:endParaRPr lang="en-US" dirty="0">
              <a:solidFill>
                <a:srgbClr val="FF0000"/>
              </a:solidFill>
            </a:endParaRPr>
          </a:p>
          <a:p>
            <a:pPr marL="971550" lvl="1">
              <a:buFontTx/>
              <a:buChar char="•"/>
              <a:defRPr/>
            </a:pPr>
            <a:r>
              <a:rPr lang="en-US" dirty="0">
                <a:solidFill>
                  <a:srgbClr val="FF0000"/>
                </a:solidFill>
                <a:cs typeface="Times New Roman" pitchFamily="18" charset="0"/>
              </a:rPr>
              <a:t>Health Care Management</a:t>
            </a:r>
          </a:p>
          <a:p>
            <a:pPr marL="971550" lvl="1">
              <a:buFontTx/>
              <a:buChar char="•"/>
              <a:defRPr/>
            </a:pPr>
            <a:r>
              <a:rPr lang="en-US" dirty="0">
                <a:solidFill>
                  <a:srgbClr val="FF0000"/>
                </a:solidFill>
                <a:cs typeface="Times New Roman" pitchFamily="18" charset="0"/>
              </a:rPr>
              <a:t>Health Care in Low Income Countries</a:t>
            </a:r>
            <a:endParaRPr lang="en-US" dirty="0">
              <a:solidFill>
                <a:srgbClr val="FF0000"/>
              </a:solidFill>
            </a:endParaRPr>
          </a:p>
        </p:txBody>
      </p:sp>
      <p:sp>
        <p:nvSpPr>
          <p:cNvPr id="4" name="Wolkenförmige Legende 3"/>
          <p:cNvSpPr/>
          <p:nvPr/>
        </p:nvSpPr>
        <p:spPr bwMode="auto">
          <a:xfrm>
            <a:off x="5940152" y="2852936"/>
            <a:ext cx="3064222" cy="1944216"/>
          </a:xfrm>
          <a:prstGeom prst="cloudCallout">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n-US" sz="2400" dirty="0">
              <a:solidFill>
                <a:schemeClr val="bg1"/>
              </a:solidFill>
              <a:effectLst/>
            </a:endParaRPr>
          </a:p>
          <a:p>
            <a:pPr>
              <a:defRPr/>
            </a:pPr>
            <a:r>
              <a:rPr lang="en-US" sz="2400" dirty="0">
                <a:solidFill>
                  <a:schemeClr val="bg1"/>
                </a:solidFill>
                <a:effectLst/>
              </a:rPr>
              <a:t>High overlap with HCM!</a:t>
            </a:r>
          </a:p>
        </p:txBody>
      </p:sp>
      <p:sp>
        <p:nvSpPr>
          <p:cNvPr id="2" name="Foliennummernplatzhalter 1">
            <a:extLst>
              <a:ext uri="{FF2B5EF4-FFF2-40B4-BE49-F238E27FC236}">
                <a16:creationId xmlns="" xmlns:a16="http://schemas.microsoft.com/office/drawing/2014/main" id="{7407F7D0-FDF9-41D3-9805-72D6FA3212A7}"/>
              </a:ext>
            </a:extLst>
          </p:cNvPr>
          <p:cNvSpPr>
            <a:spLocks noGrp="1"/>
          </p:cNvSpPr>
          <p:nvPr>
            <p:ph type="sldNum" sz="quarter" idx="12"/>
          </p:nvPr>
        </p:nvSpPr>
        <p:spPr/>
        <p:txBody>
          <a:bodyPr/>
          <a:lstStyle/>
          <a:p>
            <a:pPr>
              <a:defRPr/>
            </a:pPr>
            <a:fld id="{6DFFC0F6-9F90-4EE7-A1EA-D1227D297F13}" type="slidenum">
              <a:rPr lang="de-DE" smtClean="0"/>
              <a:pPr>
                <a:defRPr/>
              </a:pPr>
              <a:t>15</a:t>
            </a:fld>
            <a:endParaRPr lang="de-DE" dirty="0"/>
          </a:p>
        </p:txBody>
      </p:sp>
    </p:spTree>
    <p:extLst>
      <p:ext uri="{BB962C8B-B14F-4D97-AF65-F5344CB8AC3E}">
        <p14:creationId xmlns:p14="http://schemas.microsoft.com/office/powerpoint/2010/main" val="154686218"/>
      </p:ext>
    </p:extLst>
  </p:cSld>
  <p:clrMapOvr>
    <a:masterClrMapping/>
  </p:clrMapOvr>
  <mc:AlternateContent xmlns:mc="http://schemas.openxmlformats.org/markup-compatibility/2006" xmlns:p14="http://schemas.microsoft.com/office/powerpoint/2010/main">
    <mc:Choice Requires="p14">
      <p:transition spd="slow" p14:dur="2000" advTm="49965"/>
    </mc:Choice>
    <mc:Fallback xmlns="">
      <p:transition spd="slow" advTm="49965"/>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Grp="1" noChangeArrowheads="1"/>
          </p:cNvSpPr>
          <p:nvPr>
            <p:ph type="title"/>
          </p:nvPr>
        </p:nvSpPr>
        <p:spPr/>
        <p:txBody>
          <a:bodyPr>
            <a:normAutofit fontScale="90000"/>
          </a:bodyPr>
          <a:lstStyle/>
          <a:p>
            <a:pPr eaLnBrk="1" hangingPunct="1">
              <a:defRPr/>
            </a:pPr>
            <a:r>
              <a:rPr lang="en-GB" dirty="0"/>
              <a:t>Training in Public Health in Germany</a:t>
            </a:r>
          </a:p>
        </p:txBody>
      </p:sp>
      <p:sp>
        <p:nvSpPr>
          <p:cNvPr id="624643" name="Rectangle 3"/>
          <p:cNvSpPr>
            <a:spLocks noGrp="1" noChangeArrowheads="1"/>
          </p:cNvSpPr>
          <p:nvPr>
            <p:ph type="body" idx="1"/>
          </p:nvPr>
        </p:nvSpPr>
        <p:spPr/>
        <p:txBody>
          <a:bodyPr/>
          <a:lstStyle/>
          <a:p>
            <a:pPr eaLnBrk="1" hangingPunct="1">
              <a:defRPr/>
            </a:pPr>
            <a:r>
              <a:rPr lang="en-GB" dirty="0"/>
              <a:t>E.g. Berlin, Bielefeld, Bremen, Dresden, Düsseldorf, Hannover, Heidelberg, Munich, Ulm</a:t>
            </a:r>
          </a:p>
          <a:p>
            <a:pPr eaLnBrk="1" hangingPunct="1">
              <a:defRPr/>
            </a:pPr>
            <a:r>
              <a:rPr lang="en-GB" dirty="0"/>
              <a:t>Foci: e.g. urban health, occupational health, nursing care, disability, lay systems, civil society, children, health promotion, gender equity, systems research, dental health, aging, …</a:t>
            </a:r>
          </a:p>
        </p:txBody>
      </p:sp>
      <p:sp>
        <p:nvSpPr>
          <p:cNvPr id="3" name="Foliennummernplatzhalter 2">
            <a:extLst>
              <a:ext uri="{FF2B5EF4-FFF2-40B4-BE49-F238E27FC236}">
                <a16:creationId xmlns="" xmlns:a16="http://schemas.microsoft.com/office/drawing/2014/main" id="{54E995AA-77D7-4DE5-B3F7-B6FA62928D7E}"/>
              </a:ext>
            </a:extLst>
          </p:cNvPr>
          <p:cNvSpPr>
            <a:spLocks noGrp="1"/>
          </p:cNvSpPr>
          <p:nvPr>
            <p:ph type="sldNum" sz="quarter" idx="12"/>
          </p:nvPr>
        </p:nvSpPr>
        <p:spPr/>
        <p:txBody>
          <a:bodyPr/>
          <a:lstStyle/>
          <a:p>
            <a:pPr>
              <a:defRPr/>
            </a:pPr>
            <a:fld id="{6DFFC0F6-9F90-4EE7-A1EA-D1227D297F13}" type="slidenum">
              <a:rPr lang="de-DE" smtClean="0"/>
              <a:pPr>
                <a:defRPr/>
              </a:pPr>
              <a:t>16</a:t>
            </a:fld>
            <a:endParaRPr lang="de-DE" dirty="0"/>
          </a:p>
        </p:txBody>
      </p:sp>
    </p:spTree>
    <p:extLst>
      <p:ext uri="{BB962C8B-B14F-4D97-AF65-F5344CB8AC3E}">
        <p14:creationId xmlns:p14="http://schemas.microsoft.com/office/powerpoint/2010/main" val="363773866"/>
      </p:ext>
    </p:extLst>
  </p:cSld>
  <p:clrMapOvr>
    <a:masterClrMapping/>
  </p:clrMapOvr>
  <mc:AlternateContent xmlns:mc="http://schemas.openxmlformats.org/markup-compatibility/2006" xmlns:p14="http://schemas.microsoft.com/office/powerpoint/2010/main">
    <mc:Choice Requires="p14">
      <p:transition spd="slow" p14:dur="2000" advTm="37273"/>
    </mc:Choice>
    <mc:Fallback xmlns="">
      <p:transition spd="slow" advTm="37273"/>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p:cNvSpPr>
            <a:spLocks noGrp="1" noChangeArrowheads="1"/>
          </p:cNvSpPr>
          <p:nvPr>
            <p:ph type="title"/>
          </p:nvPr>
        </p:nvSpPr>
        <p:spPr/>
        <p:txBody>
          <a:bodyPr/>
          <a:lstStyle/>
          <a:p>
            <a:pPr eaLnBrk="1" hangingPunct="1">
              <a:defRPr/>
            </a:pPr>
            <a:r>
              <a:rPr lang="de-DE" dirty="0"/>
              <a:t>Community Medicine</a:t>
            </a:r>
          </a:p>
        </p:txBody>
      </p:sp>
      <p:sp>
        <p:nvSpPr>
          <p:cNvPr id="625667" name="Rectangle 3"/>
          <p:cNvSpPr>
            <a:spLocks noGrp="1" noChangeArrowheads="1"/>
          </p:cNvSpPr>
          <p:nvPr>
            <p:ph type="body" idx="1"/>
          </p:nvPr>
        </p:nvSpPr>
        <p:spPr/>
        <p:txBody>
          <a:bodyPr/>
          <a:lstStyle/>
          <a:p>
            <a:pPr eaLnBrk="1" hangingPunct="1">
              <a:defRPr/>
            </a:pPr>
            <a:r>
              <a:rPr lang="en-US" dirty="0"/>
              <a:t>CM and Public Health: no clear distinction</a:t>
            </a:r>
          </a:p>
          <a:p>
            <a:pPr eaLnBrk="1" hangingPunct="1">
              <a:defRPr/>
            </a:pPr>
            <a:r>
              <a:rPr lang="en-US" dirty="0"/>
              <a:t>Principle:</a:t>
            </a:r>
          </a:p>
          <a:p>
            <a:pPr lvl="1" eaLnBrk="1" hangingPunct="1">
              <a:defRPr/>
            </a:pPr>
            <a:r>
              <a:rPr lang="en-US" dirty="0"/>
              <a:t>CM is closer to medicine</a:t>
            </a:r>
          </a:p>
          <a:p>
            <a:pPr lvl="1" eaLnBrk="1" hangingPunct="1">
              <a:defRPr/>
            </a:pPr>
            <a:r>
              <a:rPr lang="en-US" dirty="0"/>
              <a:t>Clearly distinct community (e.g. Pomerania</a:t>
            </a:r>
            <a:r>
              <a:rPr lang="de-DE" dirty="0"/>
              <a:t>)</a:t>
            </a:r>
          </a:p>
        </p:txBody>
      </p:sp>
      <p:pic>
        <p:nvPicPr>
          <p:cNvPr id="17410" name="Picture 2" descr="https://www2.medizin.uni-greifswald.de/cm/fv/uploads/pics/Bild_ShipDesgin_kle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522" y="3933056"/>
            <a:ext cx="5027246" cy="2924944"/>
          </a:xfrm>
          <a:prstGeom prst="rect">
            <a:avLst/>
          </a:prstGeom>
          <a:noFill/>
          <a:extLst>
            <a:ext uri="{909E8E84-426E-40DD-AFC4-6F175D3DCCD1}">
              <a14:hiddenFill xmlns:a14="http://schemas.microsoft.com/office/drawing/2010/main">
                <a:solidFill>
                  <a:srgbClr val="FFFFFF"/>
                </a:solidFill>
              </a14:hiddenFill>
            </a:ext>
          </a:extLst>
        </p:spPr>
      </p:pic>
      <p:sp>
        <p:nvSpPr>
          <p:cNvPr id="3" name="Foliennummernplatzhalter 2">
            <a:extLst>
              <a:ext uri="{FF2B5EF4-FFF2-40B4-BE49-F238E27FC236}">
                <a16:creationId xmlns="" xmlns:a16="http://schemas.microsoft.com/office/drawing/2014/main" id="{4C495E89-4B24-4305-8961-427107332455}"/>
              </a:ext>
            </a:extLst>
          </p:cNvPr>
          <p:cNvSpPr>
            <a:spLocks noGrp="1"/>
          </p:cNvSpPr>
          <p:nvPr>
            <p:ph type="sldNum" sz="quarter" idx="12"/>
          </p:nvPr>
        </p:nvSpPr>
        <p:spPr/>
        <p:txBody>
          <a:bodyPr/>
          <a:lstStyle/>
          <a:p>
            <a:pPr>
              <a:defRPr/>
            </a:pPr>
            <a:fld id="{6DFFC0F6-9F90-4EE7-A1EA-D1227D297F13}" type="slidenum">
              <a:rPr lang="de-DE" smtClean="0"/>
              <a:pPr>
                <a:defRPr/>
              </a:pPr>
              <a:t>17</a:t>
            </a:fld>
            <a:endParaRPr lang="de-DE" dirty="0"/>
          </a:p>
        </p:txBody>
      </p:sp>
    </p:spTree>
    <p:extLst>
      <p:ext uri="{BB962C8B-B14F-4D97-AF65-F5344CB8AC3E}">
        <p14:creationId xmlns:p14="http://schemas.microsoft.com/office/powerpoint/2010/main" val="495994678"/>
      </p:ext>
    </p:extLst>
  </p:cSld>
  <p:clrMapOvr>
    <a:masterClrMapping/>
  </p:clrMapOvr>
  <mc:AlternateContent xmlns:mc="http://schemas.openxmlformats.org/markup-compatibility/2006" xmlns:p14="http://schemas.microsoft.com/office/powerpoint/2010/main">
    <mc:Choice Requires="p14">
      <p:transition spd="slow" p14:dur="2000" advTm="88011"/>
    </mc:Choice>
    <mc:Fallback xmlns="">
      <p:transition spd="slow" advTm="8801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292" name="Group 12"/>
          <p:cNvGraphicFramePr>
            <a:graphicFrameLocks noGrp="1"/>
          </p:cNvGraphicFramePr>
          <p:nvPr>
            <p:extLst>
              <p:ext uri="{D42A27DB-BD31-4B8C-83A1-F6EECF244321}">
                <p14:modId xmlns:p14="http://schemas.microsoft.com/office/powerpoint/2010/main" val="2617879057"/>
              </p:ext>
            </p:extLst>
          </p:nvPr>
        </p:nvGraphicFramePr>
        <p:xfrm>
          <a:off x="539552" y="1052736"/>
          <a:ext cx="8064895" cy="5786725"/>
        </p:xfrm>
        <a:graphic>
          <a:graphicData uri="http://schemas.openxmlformats.org/drawingml/2006/table">
            <a:tbl>
              <a:tblPr>
                <a:tableStyleId>{2D5ABB26-0587-4C30-8999-92F81FD0307C}</a:tableStyleId>
              </a:tblPr>
              <a:tblGrid>
                <a:gridCol w="1718198">
                  <a:extLst>
                    <a:ext uri="{9D8B030D-6E8A-4147-A177-3AD203B41FA5}">
                      <a16:colId xmlns="" xmlns:a16="http://schemas.microsoft.com/office/drawing/2014/main" val="20000"/>
                    </a:ext>
                  </a:extLst>
                </a:gridCol>
                <a:gridCol w="1521459">
                  <a:extLst>
                    <a:ext uri="{9D8B030D-6E8A-4147-A177-3AD203B41FA5}">
                      <a16:colId xmlns="" xmlns:a16="http://schemas.microsoft.com/office/drawing/2014/main" val="20001"/>
                    </a:ext>
                  </a:extLst>
                </a:gridCol>
                <a:gridCol w="2809743">
                  <a:extLst>
                    <a:ext uri="{9D8B030D-6E8A-4147-A177-3AD203B41FA5}">
                      <a16:colId xmlns="" xmlns:a16="http://schemas.microsoft.com/office/drawing/2014/main" val="20002"/>
                    </a:ext>
                  </a:extLst>
                </a:gridCol>
                <a:gridCol w="2015495">
                  <a:extLst>
                    <a:ext uri="{9D8B030D-6E8A-4147-A177-3AD203B41FA5}">
                      <a16:colId xmlns="" xmlns:a16="http://schemas.microsoft.com/office/drawing/2014/main" val="20003"/>
                    </a:ext>
                  </a:extLst>
                </a:gridCol>
              </a:tblGrid>
              <a:tr h="11409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noProof="0" dirty="0">
                          <a:ln>
                            <a:noFill/>
                          </a:ln>
                          <a:solidFill>
                            <a:schemeClr val="tx1"/>
                          </a:solidFill>
                          <a:effectLst/>
                          <a:latin typeface="+mn-lt"/>
                        </a:rPr>
                        <a:t>Criteria</a:t>
                      </a:r>
                      <a:endParaRPr kumimoji="0" lang="en-GB" sz="2400" b="1" i="0" u="none" strike="noStrike" cap="none" normalizeH="0" baseline="0" noProof="0" dirty="0">
                        <a:ln>
                          <a:noFill/>
                        </a:ln>
                        <a:solidFill>
                          <a:srgbClr val="DC002A"/>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u="none" strike="noStrike" cap="none" normalizeH="0" baseline="0" noProof="0" dirty="0">
                          <a:ln>
                            <a:noFill/>
                          </a:ln>
                          <a:effectLst/>
                        </a:rPr>
                        <a:t>Public Health</a:t>
                      </a:r>
                      <a:endParaRPr kumimoji="0" lang="en-GB" sz="2400" b="1" i="0" u="none" strike="noStrike" cap="none" normalizeH="0" baseline="0" noProof="0" dirty="0">
                        <a:ln>
                          <a:noFill/>
                        </a:ln>
                        <a:solidFill>
                          <a:srgbClr val="DC002A"/>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u="none" strike="noStrike" cap="none" normalizeH="0" baseline="0" noProof="0" dirty="0">
                          <a:ln>
                            <a:noFill/>
                          </a:ln>
                          <a:effectLst/>
                        </a:rPr>
                        <a:t>Community Medicine</a:t>
                      </a:r>
                      <a:endParaRPr kumimoji="0" lang="en-GB" sz="2400" b="1" i="0" u="none" strike="noStrike" cap="none" normalizeH="0" baseline="0" noProof="0" dirty="0">
                        <a:ln>
                          <a:noFill/>
                        </a:ln>
                        <a:solidFill>
                          <a:srgbClr val="DC002A"/>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1" u="none" strike="noStrike" cap="none" normalizeH="0" baseline="0" noProof="0" dirty="0">
                          <a:ln>
                            <a:noFill/>
                          </a:ln>
                          <a:effectLst/>
                        </a:rPr>
                        <a:t>Curative Medicine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noProof="0" dirty="0">
                        <a:ln>
                          <a:noFill/>
                        </a:ln>
                        <a:solidFill>
                          <a:srgbClr val="DC002A"/>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7492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u="none" strike="noStrike" cap="none" normalizeH="0" baseline="0" noProof="0" dirty="0">
                          <a:ln>
                            <a:noFill/>
                          </a:ln>
                          <a:effectLst/>
                          <a:latin typeface="+mn-lt"/>
                        </a:rPr>
                        <a:t>Target Population</a:t>
                      </a:r>
                      <a:endParaRPr kumimoji="0" lang="en-GB" sz="1800" b="0" i="0" u="none" strike="noStrike" cap="none" normalizeH="0" baseline="0" noProof="0" dirty="0">
                        <a:ln>
                          <a:noFill/>
                        </a:ln>
                        <a:solidFill>
                          <a:schemeClr val="tx1"/>
                        </a:solidFill>
                        <a:effectLst/>
                        <a:latin typeface="+mn-lt"/>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noProof="0" dirty="0">
                          <a:ln>
                            <a:noFill/>
                          </a:ln>
                          <a:solidFill>
                            <a:schemeClr val="tx1"/>
                          </a:solidFill>
                          <a:effectLst/>
                          <a:latin typeface="+mn-lt"/>
                        </a:rPr>
                        <a:t>Population</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u="none" strike="noStrike" cap="none" normalizeH="0" baseline="0" noProof="0" dirty="0">
                          <a:ln>
                            <a:noFill/>
                          </a:ln>
                          <a:effectLst/>
                          <a:latin typeface="+mn-lt"/>
                        </a:rPr>
                        <a:t>Population of the region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u="none" strike="noStrike" cap="none" normalizeH="0" baseline="0" noProof="0" dirty="0">
                          <a:ln>
                            <a:noFill/>
                          </a:ln>
                          <a:effectLst/>
                          <a:latin typeface="+mn-lt"/>
                        </a:rPr>
                        <a:t>Individual</a:t>
                      </a:r>
                      <a:endParaRPr kumimoji="0" lang="en-GB" sz="1800" b="0" i="0" u="none" strike="noStrike" cap="none" normalizeH="0" baseline="0" noProof="0" dirty="0">
                        <a:ln>
                          <a:noFill/>
                        </a:ln>
                        <a:solidFill>
                          <a:schemeClr val="tx1"/>
                        </a:solidFill>
                        <a:effectLst/>
                        <a:latin typeface="+mn-lt"/>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u="none" strike="noStrike" cap="none" normalizeH="0" baseline="0" noProof="0" dirty="0">
                          <a:ln>
                            <a:noFill/>
                          </a:ln>
                          <a:effectLst/>
                          <a:latin typeface="+mn-lt"/>
                        </a:rPr>
                        <a:t>Single patient</a:t>
                      </a:r>
                      <a:endParaRPr kumimoji="0" lang="en-GB" sz="1800" b="0" i="0" u="none" strike="noStrike" cap="none" normalizeH="0" baseline="0" noProof="0" dirty="0">
                        <a:ln>
                          <a:noFill/>
                        </a:ln>
                        <a:solidFill>
                          <a:schemeClr val="tx1"/>
                        </a:solidFill>
                        <a:effectLst/>
                        <a:latin typeface="+mn-lt"/>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9875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u="none" strike="noStrike" cap="none" normalizeH="0" baseline="0" noProof="0" dirty="0">
                          <a:ln>
                            <a:noFill/>
                          </a:ln>
                          <a:effectLst/>
                          <a:latin typeface="+mn-lt"/>
                        </a:rPr>
                        <a:t>Orientation</a:t>
                      </a:r>
                      <a:endParaRPr kumimoji="0" lang="en-GB" sz="1800" b="0" i="0" u="none" strike="noStrike" cap="none" normalizeH="0" baseline="0" noProof="0" dirty="0">
                        <a:ln>
                          <a:noFill/>
                        </a:ln>
                        <a:solidFill>
                          <a:schemeClr val="tx1"/>
                        </a:solidFill>
                        <a:effectLst/>
                        <a:latin typeface="+mn-lt"/>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u="none" strike="noStrike" cap="none" normalizeH="0" baseline="0" noProof="0" dirty="0">
                          <a:ln>
                            <a:noFill/>
                          </a:ln>
                          <a:effectLst/>
                          <a:latin typeface="+mn-lt"/>
                        </a:rPr>
                        <a:t>Prevention</a:t>
                      </a:r>
                      <a:endParaRPr kumimoji="0" lang="en-GB" sz="1800" b="0" i="0" u="none" strike="noStrike" cap="none" normalizeH="0" baseline="0" noProof="0" dirty="0">
                        <a:ln>
                          <a:noFill/>
                        </a:ln>
                        <a:solidFill>
                          <a:schemeClr val="tx1"/>
                        </a:solidFill>
                        <a:effectLst/>
                        <a:latin typeface="+mn-lt"/>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u="none" strike="noStrike" cap="none" normalizeH="0" baseline="0" noProof="0" dirty="0">
                          <a:ln>
                            <a:noFill/>
                          </a:ln>
                          <a:effectLst/>
                          <a:latin typeface="+mn-lt"/>
                        </a:rPr>
                        <a:t>Prevention</a:t>
                      </a:r>
                      <a:endParaRPr kumimoji="0" lang="en-GB" sz="1800" b="0" i="0" u="none" strike="noStrike" cap="none" normalizeH="0" baseline="0" noProof="0" dirty="0">
                        <a:ln>
                          <a:noFill/>
                        </a:ln>
                        <a:solidFill>
                          <a:schemeClr val="tx1"/>
                        </a:solidFill>
                        <a:effectLst/>
                        <a:latin typeface="+mn-lt"/>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u="none" strike="noStrike" cap="none" normalizeH="0" baseline="0" noProof="0" dirty="0">
                          <a:ln>
                            <a:noFill/>
                          </a:ln>
                          <a:effectLst/>
                          <a:latin typeface="+mn-lt"/>
                        </a:rPr>
                        <a:t>Cure of individual based on demand</a:t>
                      </a:r>
                      <a:endParaRPr kumimoji="0" lang="en-GB" sz="1800" b="0" i="0" u="none" strike="noStrike" cap="none" normalizeH="0" baseline="0" noProof="0" dirty="0">
                        <a:ln>
                          <a:noFill/>
                        </a:ln>
                        <a:solidFill>
                          <a:schemeClr val="tx1"/>
                        </a:solidFill>
                        <a:effectLst/>
                        <a:latin typeface="+mn-lt"/>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1515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u="none" strike="noStrike" cap="none" normalizeH="0" baseline="0" noProof="0" dirty="0">
                          <a:ln>
                            <a:noFill/>
                          </a:ln>
                          <a:effectLst/>
                          <a:latin typeface="+mn-lt"/>
                        </a:rPr>
                        <a:t>Features</a:t>
                      </a:r>
                      <a:endParaRPr kumimoji="0" lang="en-GB" sz="1800" b="0" i="0" u="none" strike="noStrike" cap="none" normalizeH="0" baseline="0" noProof="0" dirty="0">
                        <a:ln>
                          <a:noFill/>
                        </a:ln>
                        <a:solidFill>
                          <a:schemeClr val="tx1"/>
                        </a:solidFill>
                        <a:effectLst/>
                        <a:latin typeface="+mn-lt"/>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u="none" strike="noStrike" cap="none" normalizeH="0" baseline="0" noProof="0" dirty="0">
                          <a:ln>
                            <a:noFill/>
                          </a:ln>
                          <a:effectLst/>
                          <a:latin typeface="+mn-lt"/>
                        </a:rPr>
                        <a:t>Central Messages</a:t>
                      </a:r>
                      <a:endParaRPr kumimoji="0" lang="en-GB" sz="1800" b="0" i="0" u="none" strike="noStrike" cap="none" normalizeH="0" baseline="0" noProof="0" dirty="0">
                        <a:ln>
                          <a:noFill/>
                        </a:ln>
                        <a:solidFill>
                          <a:schemeClr val="tx1"/>
                        </a:solidFill>
                        <a:effectLst/>
                        <a:latin typeface="+mn-lt"/>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u="none" strike="noStrike" cap="none" normalizeH="0" baseline="0" noProof="0" dirty="0">
                          <a:ln>
                            <a:noFill/>
                          </a:ln>
                          <a:effectLst/>
                          <a:latin typeface="+mn-lt"/>
                        </a:rPr>
                        <a:t>Screening</a:t>
                      </a:r>
                      <a:br>
                        <a:rPr kumimoji="0" lang="en-GB" sz="1800" u="none" strike="noStrike" cap="none" normalizeH="0" baseline="0" noProof="0" dirty="0">
                          <a:ln>
                            <a:noFill/>
                          </a:ln>
                          <a:effectLst/>
                          <a:latin typeface="+mn-lt"/>
                        </a:rPr>
                      </a:br>
                      <a:r>
                        <a:rPr kumimoji="0" lang="en-GB" sz="1800" u="none" strike="noStrike" cap="none" normalizeH="0" baseline="0" noProof="0" dirty="0">
                          <a:ln>
                            <a:noFill/>
                          </a:ln>
                          <a:effectLst/>
                          <a:latin typeface="+mn-lt"/>
                        </a:rPr>
                        <a:t>Active approach</a:t>
                      </a:r>
                      <a:br>
                        <a:rPr kumimoji="0" lang="en-GB" sz="1800" u="none" strike="noStrike" cap="none" normalizeH="0" baseline="0" noProof="0" dirty="0">
                          <a:ln>
                            <a:noFill/>
                          </a:ln>
                          <a:effectLst/>
                          <a:latin typeface="+mn-lt"/>
                        </a:rPr>
                      </a:br>
                      <a:r>
                        <a:rPr kumimoji="0" lang="en-GB" sz="1800" u="none" strike="noStrike" cap="none" normalizeH="0" baseline="0" noProof="0" dirty="0">
                          <a:ln>
                            <a:noFill/>
                          </a:ln>
                          <a:effectLst/>
                          <a:latin typeface="+mn-lt"/>
                        </a:rPr>
                        <a:t>Motivation</a:t>
                      </a:r>
                      <a:br>
                        <a:rPr kumimoji="0" lang="en-GB" sz="1800" u="none" strike="noStrike" cap="none" normalizeH="0" baseline="0" noProof="0" dirty="0">
                          <a:ln>
                            <a:noFill/>
                          </a:ln>
                          <a:effectLst/>
                          <a:latin typeface="+mn-lt"/>
                        </a:rPr>
                      </a:br>
                      <a:r>
                        <a:rPr kumimoji="0" lang="en-GB" sz="1800" u="none" strike="noStrike" cap="none" normalizeH="0" baseline="0" noProof="0" dirty="0">
                          <a:ln>
                            <a:noFill/>
                          </a:ln>
                          <a:effectLst/>
                          <a:latin typeface="+mn-lt"/>
                        </a:rPr>
                        <a:t>Personal Interaction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noProof="0" dirty="0">
                        <a:ln>
                          <a:noFill/>
                        </a:ln>
                        <a:solidFill>
                          <a:schemeClr val="tx1"/>
                        </a:solidFill>
                        <a:effectLst/>
                        <a:latin typeface="+mn-lt"/>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u="none" strike="noStrike" cap="none" normalizeH="0" baseline="0" noProof="0" dirty="0">
                          <a:ln>
                            <a:noFill/>
                          </a:ln>
                          <a:effectLst/>
                          <a:latin typeface="+mn-lt"/>
                        </a:rPr>
                        <a:t>Personal interaction on demand</a:t>
                      </a:r>
                      <a:endParaRPr kumimoji="0" lang="en-GB" sz="1800" b="0" i="0" u="none" strike="noStrike" cap="none" normalizeH="0" baseline="0" noProof="0" dirty="0">
                        <a:ln>
                          <a:noFill/>
                        </a:ln>
                        <a:solidFill>
                          <a:schemeClr val="tx1"/>
                        </a:solidFill>
                        <a:effectLst/>
                        <a:latin typeface="+mn-lt"/>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12952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u="none" strike="noStrike" cap="none" normalizeH="0" baseline="0" noProof="0" dirty="0">
                          <a:ln>
                            <a:noFill/>
                          </a:ln>
                          <a:effectLst/>
                          <a:latin typeface="+mn-lt"/>
                        </a:rPr>
                        <a:t>Service</a:t>
                      </a:r>
                      <a:endParaRPr kumimoji="0" lang="en-GB" sz="1800" b="0" i="0" u="none" strike="noStrike" cap="none" normalizeH="0" baseline="0" noProof="0" dirty="0">
                        <a:ln>
                          <a:noFill/>
                        </a:ln>
                        <a:solidFill>
                          <a:schemeClr val="tx1"/>
                        </a:solidFill>
                        <a:effectLst/>
                        <a:latin typeface="+mn-lt"/>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u="none" strike="noStrike" cap="none" normalizeH="0" baseline="0" noProof="0" dirty="0">
                          <a:ln>
                            <a:noFill/>
                          </a:ln>
                          <a:effectLst/>
                          <a:latin typeface="+mn-lt"/>
                        </a:rPr>
                        <a:t>Social net</a:t>
                      </a:r>
                      <a:endParaRPr kumimoji="0" lang="en-GB" sz="1800" b="0" i="0" u="none" strike="noStrike" cap="none" normalizeH="0" baseline="0" noProof="0" dirty="0">
                        <a:ln>
                          <a:noFill/>
                        </a:ln>
                        <a:solidFill>
                          <a:schemeClr val="tx1"/>
                        </a:solidFill>
                        <a:effectLst/>
                        <a:latin typeface="+mn-lt"/>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u="none" strike="noStrike" cap="none" normalizeH="0" baseline="0" noProof="0" dirty="0">
                          <a:ln>
                            <a:noFill/>
                          </a:ln>
                          <a:effectLst/>
                          <a:latin typeface="+mn-lt"/>
                        </a:rPr>
                        <a:t>Social net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u="none" strike="noStrike" cap="none" normalizeH="0" baseline="0" noProof="0" dirty="0">
                          <a:ln>
                            <a:noFill/>
                          </a:ln>
                          <a:effectLst/>
                          <a:latin typeface="+mn-lt"/>
                        </a:rPr>
                        <a:t>Health care providers of the region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u="none" strike="noStrike" cap="none" normalizeH="0" baseline="0" noProof="0" dirty="0">
                          <a:ln>
                            <a:noFill/>
                          </a:ln>
                          <a:effectLst/>
                          <a:latin typeface="+mn-lt"/>
                        </a:rPr>
                        <a:t>Med. treatment in region</a:t>
                      </a:r>
                      <a:endParaRPr kumimoji="0" lang="en-GB" sz="1800" b="0" i="0" u="none" strike="noStrike" cap="none" normalizeH="0" baseline="0" noProof="0" dirty="0">
                        <a:ln>
                          <a:noFill/>
                        </a:ln>
                        <a:solidFill>
                          <a:schemeClr val="tx1"/>
                        </a:solidFill>
                        <a:effectLst/>
                        <a:latin typeface="+mn-lt"/>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u="none" strike="noStrike" cap="none" normalizeH="0" baseline="0" noProof="0" dirty="0">
                          <a:ln>
                            <a:noFill/>
                          </a:ln>
                          <a:effectLst/>
                          <a:latin typeface="+mn-lt"/>
                        </a:rPr>
                        <a:t>Medical treatment in region</a:t>
                      </a:r>
                      <a:endParaRPr kumimoji="0" lang="en-GB" sz="1800" b="0" i="0" u="none" strike="noStrike" cap="none" normalizeH="0" baseline="0" noProof="0" dirty="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noProof="0" dirty="0">
                        <a:ln>
                          <a:noFill/>
                        </a:ln>
                        <a:solidFill>
                          <a:schemeClr val="tx1"/>
                        </a:solidFill>
                        <a:effectLst/>
                        <a:latin typeface="+mn-lt"/>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3" name="Rectangle 2"/>
          <p:cNvSpPr txBox="1">
            <a:spLocks noChangeArrowheads="1"/>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de-DE" dirty="0">
                <a:effectLst/>
              </a:rPr>
              <a:t>Community Medicine</a:t>
            </a:r>
          </a:p>
        </p:txBody>
      </p:sp>
      <p:sp>
        <p:nvSpPr>
          <p:cNvPr id="4" name="Foliennummernplatzhalter 3">
            <a:extLst>
              <a:ext uri="{FF2B5EF4-FFF2-40B4-BE49-F238E27FC236}">
                <a16:creationId xmlns="" xmlns:a16="http://schemas.microsoft.com/office/drawing/2014/main" id="{7403E06F-986E-4B9F-9DFE-3EC44748D1AA}"/>
              </a:ext>
            </a:extLst>
          </p:cNvPr>
          <p:cNvSpPr>
            <a:spLocks noGrp="1"/>
          </p:cNvSpPr>
          <p:nvPr>
            <p:ph type="sldNum" sz="quarter" idx="12"/>
          </p:nvPr>
        </p:nvSpPr>
        <p:spPr/>
        <p:txBody>
          <a:bodyPr/>
          <a:lstStyle/>
          <a:p>
            <a:pPr>
              <a:defRPr/>
            </a:pPr>
            <a:fld id="{ED394AC4-E5C3-47C8-91C4-93ABB2FCE1A3}" type="slidenum">
              <a:rPr lang="de-DE" smtClean="0"/>
              <a:pPr>
                <a:defRPr/>
              </a:pPr>
              <a:t>18</a:t>
            </a:fld>
            <a:endParaRPr lang="de-DE" dirty="0"/>
          </a:p>
        </p:txBody>
      </p:sp>
    </p:spTree>
    <p:extLst>
      <p:ext uri="{BB962C8B-B14F-4D97-AF65-F5344CB8AC3E}">
        <p14:creationId xmlns:p14="http://schemas.microsoft.com/office/powerpoint/2010/main" val="2348009416"/>
      </p:ext>
    </p:extLst>
  </p:cSld>
  <p:clrMapOvr>
    <a:masterClrMapping/>
  </p:clrMapOvr>
  <p:transition advTm="142352"/>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2"/>
          <p:cNvGrpSpPr>
            <a:grpSpLocks/>
          </p:cNvGrpSpPr>
          <p:nvPr/>
        </p:nvGrpSpPr>
        <p:grpSpPr bwMode="auto">
          <a:xfrm>
            <a:off x="3006330" y="857250"/>
            <a:ext cx="4860131" cy="5143500"/>
            <a:chOff x="340" y="0"/>
            <a:chExt cx="4082" cy="4320"/>
          </a:xfrm>
        </p:grpSpPr>
        <p:sp>
          <p:nvSpPr>
            <p:cNvPr id="377859" name="Rectangle 3"/>
            <p:cNvSpPr>
              <a:spLocks noChangeArrowheads="1"/>
            </p:cNvSpPr>
            <p:nvPr/>
          </p:nvSpPr>
          <p:spPr bwMode="auto">
            <a:xfrm>
              <a:off x="340" y="0"/>
              <a:ext cx="4082" cy="4320"/>
            </a:xfrm>
            <a:prstGeom prst="rect">
              <a:avLst/>
            </a:prstGeom>
            <a:solidFill>
              <a:schemeClr val="bg1"/>
            </a:solidFill>
            <a:ln w="9525">
              <a:solidFill>
                <a:schemeClr val="tx1"/>
              </a:solidFill>
              <a:miter lim="800000"/>
              <a:headEnd/>
              <a:tailEnd/>
            </a:ln>
            <a:effectLst/>
          </p:spPr>
          <p:txBody>
            <a:bodyPr wrap="none" anchor="ctr"/>
            <a:lstStyle/>
            <a:p>
              <a:pPr>
                <a:defRPr/>
              </a:pPr>
              <a:endParaRPr lang="de-DE" sz="1500" dirty="0"/>
            </a:p>
          </p:txBody>
        </p:sp>
        <p:sp>
          <p:nvSpPr>
            <p:cNvPr id="377860" name="Text Box 4"/>
            <p:cNvSpPr txBox="1">
              <a:spLocks noChangeArrowheads="1"/>
            </p:cNvSpPr>
            <p:nvPr/>
          </p:nvSpPr>
          <p:spPr bwMode="auto">
            <a:xfrm>
              <a:off x="1920" y="528"/>
              <a:ext cx="1104" cy="271"/>
            </a:xfrm>
            <a:prstGeom prst="rect">
              <a:avLst/>
            </a:prstGeom>
            <a:noFill/>
            <a:ln w="38100">
              <a:solidFill>
                <a:srgbClr val="FF0000"/>
              </a:solidFill>
              <a:miter lim="800000"/>
              <a:headEnd/>
              <a:tailEnd/>
            </a:ln>
            <a:effectLst/>
          </p:spPr>
          <p:txBody>
            <a:bodyPr>
              <a:spAutoFit/>
            </a:bodyPr>
            <a:lstStyle/>
            <a:p>
              <a:pPr algn="ctr">
                <a:spcBef>
                  <a:spcPct val="50000"/>
                </a:spcBef>
                <a:defRPr/>
              </a:pPr>
              <a:r>
                <a:rPr lang="de-DE" sz="1500" dirty="0">
                  <a:effectLst/>
                </a:rPr>
                <a:t>Population</a:t>
              </a:r>
            </a:p>
          </p:txBody>
        </p:sp>
        <p:sp>
          <p:nvSpPr>
            <p:cNvPr id="377862" name="Text Box 6"/>
            <p:cNvSpPr txBox="1">
              <a:spLocks noChangeArrowheads="1"/>
            </p:cNvSpPr>
            <p:nvPr/>
          </p:nvSpPr>
          <p:spPr bwMode="auto">
            <a:xfrm>
              <a:off x="1968" y="960"/>
              <a:ext cx="1008" cy="271"/>
            </a:xfrm>
            <a:prstGeom prst="rect">
              <a:avLst/>
            </a:prstGeom>
            <a:noFill/>
            <a:ln w="38100">
              <a:solidFill>
                <a:srgbClr val="FF0000"/>
              </a:solidFill>
              <a:miter lim="800000"/>
              <a:headEnd/>
              <a:tailEnd/>
            </a:ln>
            <a:effectLst/>
          </p:spPr>
          <p:txBody>
            <a:bodyPr>
              <a:spAutoFit/>
            </a:bodyPr>
            <a:lstStyle/>
            <a:p>
              <a:pPr algn="ctr">
                <a:spcBef>
                  <a:spcPct val="50000"/>
                </a:spcBef>
                <a:defRPr/>
              </a:pPr>
              <a:r>
                <a:rPr lang="de-DE" sz="1500" dirty="0">
                  <a:effectLst/>
                </a:rPr>
                <a:t>Needs</a:t>
              </a:r>
            </a:p>
          </p:txBody>
        </p:sp>
        <p:sp>
          <p:nvSpPr>
            <p:cNvPr id="377871" name="AutoShape 15"/>
            <p:cNvSpPr>
              <a:spLocks noChangeArrowheads="1"/>
            </p:cNvSpPr>
            <p:nvPr/>
          </p:nvSpPr>
          <p:spPr bwMode="auto">
            <a:xfrm rot="5400000">
              <a:off x="2976" y="720"/>
              <a:ext cx="240" cy="24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a:effectLst/>
          </p:spPr>
          <p:txBody>
            <a:bodyPr wrap="none" anchor="ctr"/>
            <a:lstStyle/>
            <a:p>
              <a:pPr>
                <a:defRPr/>
              </a:pPr>
              <a:endParaRPr lang="de-DE" sz="1500" dirty="0"/>
            </a:p>
          </p:txBody>
        </p:sp>
        <p:sp>
          <p:nvSpPr>
            <p:cNvPr id="377874" name="AutoShape 18"/>
            <p:cNvSpPr>
              <a:spLocks noChangeArrowheads="1"/>
            </p:cNvSpPr>
            <p:nvPr/>
          </p:nvSpPr>
          <p:spPr bwMode="auto">
            <a:xfrm rot="16200000" flipH="1">
              <a:off x="1728" y="720"/>
              <a:ext cx="240" cy="24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a:effectLst/>
          </p:spPr>
          <p:txBody>
            <a:bodyPr wrap="none" anchor="ctr"/>
            <a:lstStyle/>
            <a:p>
              <a:pPr>
                <a:defRPr/>
              </a:pPr>
              <a:endParaRPr lang="de-DE" sz="1500" dirty="0"/>
            </a:p>
          </p:txBody>
        </p:sp>
      </p:grpSp>
      <p:sp>
        <p:nvSpPr>
          <p:cNvPr id="377883" name="Text Box 27"/>
          <p:cNvSpPr txBox="1">
            <a:spLocks noChangeArrowheads="1"/>
          </p:cNvSpPr>
          <p:nvPr/>
        </p:nvSpPr>
        <p:spPr bwMode="auto">
          <a:xfrm rot="10800000" flipH="1">
            <a:off x="1470706" y="857250"/>
            <a:ext cx="507831" cy="4400550"/>
          </a:xfrm>
          <a:prstGeom prst="rect">
            <a:avLst/>
          </a:prstGeom>
          <a:noFill/>
          <a:ln w="9525">
            <a:solidFill>
              <a:schemeClr val="tx1"/>
            </a:solidFill>
            <a:miter lim="800000"/>
            <a:headEnd/>
            <a:tailEnd/>
          </a:ln>
          <a:effectLst/>
        </p:spPr>
        <p:txBody>
          <a:bodyPr vert="eaVert">
            <a:spAutoFit/>
          </a:bodyPr>
          <a:lstStyle/>
          <a:p>
            <a:pPr>
              <a:defRPr/>
            </a:pPr>
            <a:r>
              <a:rPr lang="en-GB" sz="2100" b="1" dirty="0">
                <a:solidFill>
                  <a:schemeClr val="tx2"/>
                </a:solidFill>
                <a:effectLst/>
              </a:rPr>
              <a:t>1.1.3 Health Economics</a:t>
            </a:r>
            <a:endParaRPr lang="en-GB" sz="1500" dirty="0">
              <a:solidFill>
                <a:schemeClr val="tx2"/>
              </a:solidFill>
              <a:effectLst/>
            </a:endParaRPr>
          </a:p>
        </p:txBody>
      </p:sp>
      <p:sp>
        <p:nvSpPr>
          <p:cNvPr id="3" name="Foliennummernplatzhalter 2">
            <a:extLst>
              <a:ext uri="{FF2B5EF4-FFF2-40B4-BE49-F238E27FC236}">
                <a16:creationId xmlns="" xmlns:a16="http://schemas.microsoft.com/office/drawing/2014/main" id="{B5D39966-C1B8-44FF-8A45-FECFBC13B918}"/>
              </a:ext>
            </a:extLst>
          </p:cNvPr>
          <p:cNvSpPr>
            <a:spLocks noGrp="1"/>
          </p:cNvSpPr>
          <p:nvPr>
            <p:ph type="sldNum" sz="quarter" idx="12"/>
          </p:nvPr>
        </p:nvSpPr>
        <p:spPr/>
        <p:txBody>
          <a:bodyPr/>
          <a:lstStyle/>
          <a:p>
            <a:pPr>
              <a:defRPr/>
            </a:pPr>
            <a:fld id="{ED394AC4-E5C3-47C8-91C4-93ABB2FCE1A3}" type="slidenum">
              <a:rPr lang="de-DE" smtClean="0"/>
              <a:pPr>
                <a:defRPr/>
              </a:pPr>
              <a:t>19</a:t>
            </a:fld>
            <a:endParaRPr lang="de-DE" dirty="0"/>
          </a:p>
        </p:txBody>
      </p:sp>
    </p:spTree>
    <p:extLst>
      <p:ext uri="{BB962C8B-B14F-4D97-AF65-F5344CB8AC3E}">
        <p14:creationId xmlns:p14="http://schemas.microsoft.com/office/powerpoint/2010/main" val="156289997"/>
      </p:ext>
    </p:extLst>
  </p:cSld>
  <p:clrMapOvr>
    <a:masterClrMapping/>
  </p:clrMapOvr>
  <mc:AlternateContent xmlns:mc="http://schemas.openxmlformats.org/markup-compatibility/2006" xmlns:p14="http://schemas.microsoft.com/office/powerpoint/2010/main">
    <mc:Choice Requires="p14">
      <p:transition spd="slow" p14:dur="2000" advTm="53682"/>
    </mc:Choice>
    <mc:Fallback xmlns="">
      <p:transition spd="slow" advTm="53682"/>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p:txBody>
          <a:bodyPr>
            <a:normAutofit fontScale="90000"/>
          </a:bodyPr>
          <a:lstStyle/>
          <a:p>
            <a:pPr eaLnBrk="1" hangingPunct="1">
              <a:defRPr/>
            </a:pPr>
            <a:r>
              <a:rPr lang="en-US" dirty="0">
                <a:cs typeface="Times New Roman" pitchFamily="18" charset="0"/>
              </a:rPr>
              <a:t>International Health Care Management</a:t>
            </a:r>
            <a:endParaRPr lang="en-US" dirty="0"/>
          </a:p>
        </p:txBody>
      </p:sp>
      <p:sp>
        <p:nvSpPr>
          <p:cNvPr id="372739" name="Rectangle 3"/>
          <p:cNvSpPr>
            <a:spLocks noGrp="1" noChangeArrowheads="1"/>
          </p:cNvSpPr>
          <p:nvPr>
            <p:ph idx="1"/>
          </p:nvPr>
        </p:nvSpPr>
        <p:spPr>
          <a:xfrm>
            <a:off x="1485900" y="2171700"/>
            <a:ext cx="6515100" cy="3771900"/>
          </a:xfrm>
        </p:spPr>
        <p:txBody>
          <a:bodyPr/>
          <a:lstStyle/>
          <a:p>
            <a:pPr eaLnBrk="1" hangingPunct="1">
              <a:buFontTx/>
              <a:buNone/>
              <a:defRPr/>
            </a:pPr>
            <a:r>
              <a:rPr lang="en-US" dirty="0">
                <a:cs typeface="Times New Roman" pitchFamily="18" charset="0"/>
              </a:rPr>
              <a:t>Basic textbook:</a:t>
            </a:r>
            <a:endParaRPr lang="de-DE" dirty="0">
              <a:solidFill>
                <a:srgbClr val="DDDDDD"/>
              </a:solidFill>
            </a:endParaRPr>
          </a:p>
        </p:txBody>
      </p:sp>
      <p:sp>
        <p:nvSpPr>
          <p:cNvPr id="2" name="AutoShape 2" descr="data:image/jpeg;base64,/9j/4AAQSkZJRgABAQAAAQABAAD/2wBDAAoHBwgHBgoICAgLCgoLDhgQDg0NDh0VFhEYIx8lJCIfIiEmKzcvJik0KSEiMEExNDk7Pj4+JS5ESUM8SDc9Pjv/2wBDAQoLCw4NDhwQEBw7KCIoOzs7Ozs7Ozs7Ozs7Ozs7Ozs7Ozs7Ozs7Ozs7Ozs7Ozs7Ozs7Ozs7Ozs7Ozs7Ozs7Ozv/wAARCAFaAPYDASIAAhEBAxEB/8QAHAABAAIDAQEBAAAAAAAAAAAAAAUGAQMEAgcI/8QARhAAAQMDAQMEEAUCBQQDAQAAAQACAwQFERIGITETFEGxFiIyNDVRUlRhcXN0gZK00gcVkZWhs8EjJEJVlDNiY9FDcrLx/8QAGwEBAQEBAQEBAQAAAAAAAAAAAAECBAMFBwb/xAAzEQEAAQMDAgQDBwMFAAAAAAAAAQIDEQQSITFREyJBYQU0cRSBobHR4fAykfEGFVNiwf/aAAwDAQACEQMRAD8Ai62trzc64C5VzQ2rma1rauQAASOAAAO4YWnnlf8A7ncP+ZJ9yVnhS4e+z/1HLUtcYfpGj0enq09EzRHSPRt55X/7ncP+ZJ9yc8r/APc7h/zJPuWpEdX2HTf8cf2ht55X/wC53D/mSfcrTsJQi93KphuFZcJmRxBzRz+ZuDn0OCqKu/4X+F6z2A604fN+K6SxRo66qaIifp7rh2G2jy7j+51P3p2GWjy7l+51P3qdwmFl+foLsMtHl3L9zqfvTsMtHl3L9zqfvU7hMIILsMtHl3L9zqfvTsMtHl3L9zqfvU7hMIILsMtHl3L9zqfvTsMtHl3L9zqfvU7hMIILsMtHl3L9zqfvTsMtHl3L9zqfvU7hMIILsMtHl3L9zqfvTsMtHl3L9zqfvU7hMIILsMtHl3L9zqfvTsMtHl3L9zqfvU7hEEF2GWjy7l+51P3p2GWjy7l+51P3qdRBBdhlo8u5fudT96dhlo8u5fudT96nUQQXYZaPLuX7nU/enYZaPLuX7nU/ep3CIILsMtHl3L9zqfvTsMtHl3L9zqfvU6iCC7DLR5dy/c6n707DLR5dy/c6n71OphBXZ9n6G1ME9K6rL3HQeWrJZRjjwe4jO7iik7z3oz2g6iikj4fWeFLh77P/AFHLUttZ4Ur/AH2f+o5alt+paH5W39I/JlERHYwrv+F/hes9gOtUhXf8L/DFZ7AdaPlfGfkbn89X05ERZfmwiIgIiICIiAiIgIiICwsrCDjrbnT0Lg2Uvc7QXlrGFxDBxccdAyuVu0lvIhJkLeWmdEMkbtOrLjv7ntTvXTW2qCtmbK98jHhjoyY3Y1MOMtP6etR8myFsl1hxm0PJ1MD8A5Lzjh/5Hfr6F6U+HjzMTuzw73Xm3hmWVcUhLS5rWvBLsZ4fof0WY7xb5Yo5BVxYkOG5eN53bvXvH6hcw2cpA0N1yYAaDjSM4Lj0D/uK9M2fpGOY7XISCNWSO3wWkZ3dGlvDHBWYtnmbzeLcA0mugw8gNOsbyRkfxvXmS9UMcccnLB8cjnNa9m8ZaCSCejcCuTsapo4XNhmkDgwtZrIcG9oWDd4gCvdNYY/yltBWv5Zok5TI3HjnGenpz48lMW+55m8Xu3GMOFVHqO4RlwDtXk48e4/oVinvtuqKVtQKqNjTG2Qte4BzQ4ZGQtcWztFDKJYy9pbI6QYxuLg4HozjtiuCfY+BsTRSVEoe0NYDK7UNIAGBu9A/nxqxFqZ6pmpY2PbIwPaQ5rhkEdIXpaqeMwwRxucHFrQCQMZIHiW1eL0R9570Z7QdRRLz3oz2g6iikq+H1nhS4e+z/wBRy1LbWeFK/wB9n/qOWpbh+o6H5W39I/JlERHYwrv+F/hes9gOtUhXf8L/AAvWewHWj5Xxn5G5/PV9OREWX5sIiICIiAiIgIiICIiAiIgwiyiAiIgwiyiDCLKIMLKIgj7z3oz2g6iiXnvRntB1FFJV8PrPClf77P8A1HLUttZ4Ur/fZ/6jlqW/R+o6H5W39I/JlERHYwrv+F/his9gOtUhXf8AC/wvWewHWj5Xxn5G5/PV9OREWX5sIiICIiAiIgIiICIiAiIgIiICIiAiIgIiICIiCPvPejPaDqKJee9Ge0HUUUlXw+s8KV/vs/8AUctS21nhS4e+z/1HLUtw/UdF8rb+kfkLK0yVMUXF2T4hvXJJcHndG0N9JXXa0d67/THDk1fxnRaTiuvM9o5l3lwaMuIA8ZV0/CueOW9VrWHOmAE/Mvmb5HyHL3Fx9JX0H8HfDdw93H/6XZe+HRZsVV1TmYfx+u/1JVrImxboxTPfq+uoiL4z5AiIgIiICIiAiIgIiICIiAiIgIiICIiAiIgIiII+896M9oOool570Z7QdRRSVfBbpWiK7XFjWZcK2fjw/wCo5R0lTLL3TsDxDcum5Qyz7Q3KOGN0jzWzYa0Ek/4jvEpe27CXWse01AbSsPQ7tn/KP7r+nsW9NYt011YzMerz1HxPW3qfC3ztjjEcK0uyhtFwuTgKSlklBONWMNHxO5fUbN+GlHT4fNByzj/rqN+PU0f3VxpLJSUzQC3XpGACMAfBeV74tTHFuMuKnT1TzU+VWj8NqioeHVsxcBxjgHT/APY8F9G2X2WpdnRI6CFkbpGgEg6nH1kqfaxrGhrWhoHAALK+Re1d69xVPDqos00cwyiIuV7CIiAiIgIiICIiAiIgIiICIiAiIgIiICIiAiIgj7z3oz2g6iiXnvRntB1FFJVXtkbHTzUE9W/AdJXVWdLQCcTvG8/BWuGlhpxiKNrfT0/qofYzwC736r+okU6tTMz1ZiIgwiyuavquZUM1VybpOSYXaG8ThSIzOIV0IoOPaRnOaGCVjHc7a9wkp3mSNobj/Vp9O/xLXW7V07YYuYappZZmxjVC/DQQTqwBkggHHj+BXpFquZxhnfCwJlV+h2qppWOkq38g10jmxgwvBDQ7TqcSMAE9PDiOgrvpL5QVtSaenle5/bgZjcASx2lwBIwcFSq3XT1giqEisquQ7TumLXcnTBvOuQcGz6ntGpwJcMDHc5Xus2ro20ofSStc4vDSZWOa1rS1ztfDJGGO4cVfCrzjBvhPrKiIr7FHSUklex8ElSG8I3OYC44aC4DAySOPjUsOCxNMx1WJiWURFFEREBERAREQEREBERAREQEREBERBH3nvRntB1FEvPejPaDqKKSrh2M8Au9+q/qJFOqC2M8Au9+q/qJFOqoytczHyQvbHJybyCGvxnSfHhe1rqJuQppJiM8mwux48BCIzOEM3ZeISMldUvdIZJXzdo0CUSABwwOG5o4L1R7NQ0bIGCUEU8rZGlkLGF2lpA1YG/uuK66K801TbaesmkZTieLlQ17xuHStNz2jobfb21rZo52Pe1rAyQdtkgE59GV6eJX3bjT1zVtinno0O2XpzLDI2VpdGHNPKQskyC8v3ZG45JXVRWSGifA5kr3cg6dwzjfyr9Z/QrpdcqJlM2pdVwthccNkLxpPxXt1bTMjZI+eNrHglri8YIxncfUpNdc9ZY8OezifYYH0EVG6R5ZHO6bO7Jy5xx6u2K5INlIqeCKJlQ0cg8OjcIGA7muaNWB23ddPiUo+6UEbNb6yBrcA5LxwPD9V6muFJTRMlnqoo439y9zwA71K+JXHqeFPZBu2Mgc2Bjq2Usge17W6W4aRIX9r5I34wOgBWUcFE3PaKitsNPLyscoqJWsbiQDtScF3qC6Yrjy1wbBEInwOh5QTNlBJOcY0+L0qVVVVdW/Arpp3Y4/R3IuWO4Uc07oIqqF8re6Y14JHwWHXOhY9rHVcLXPcWtaZBkkHBH6rCbKuzrRctRcqKlkbHUVcMT3cGveAT8Fxy3SZm0tPbmhhglpnyl3TkEAY9G9XDVNuqr090si5oq+lmndBFUxPlZ3TGvBI+CR19JLUOpo6mJ8ze6ja8Fw+CjO2rs6UWFlGRERAREQEREBERAREQR9570Z7QdRRLz3oz2g6iikq4djPALvfqv6iRTqgtjPALvfqv6iRTqqC5rjvttSP/E7qXUsEAjBRaZxMSo1BSRVc2zEc8euMUbyWuG44DcZXPX0kEdovH+XYGQXNpaNG5jS5mceIeNXwmCMtB0NIGG8Bj1L1ybHAjS0h3EY4rWX0ft07onHH7zKm3E0L75RPZU0sFvdSuEEjow+HXq7YDeADjH8ryLXRn8lpGVLa6kfWSuy0dp3JOkAdGehXPkISwMMTC0cGlowsiONoaAxoDeGBwTLMa3bERTnj9J56deVXhtlHPtTdRLTRvbFTxNja5uWt7U8B8FH0NbDDZLRTTw0gL2SET1gy2MA8AOknduz0K86Wgk4GTxPjXkwROAa6NpDeALRuTLMazPFUZjj17Rj93zuKKmOzkNRNFHojuwy50ekNj15IweA9Clro7XX1LrRg5s7uRMHDu/8ATjp9StcjqZj2U8hjDps6Yzjtsbzu6Vimkpp4xJTOjewZaHMwRuPDd6Uy9a9bundt7/Tn/CnN/LJ47JHZmxc9ZKx0hiAD2MA7fWf/AHxWua30x2TvNW6Brqg1UxEjm5c3Ehxg9CvTYYmEubG1pPEgYysYiyYsM37y3++Eyz9uxMbYnrE9ffKmX2up5jXUz4KNkkdK0a5o9csxLcgMG7h414j5w+otph1Gc2R+k9OrDcK68lE9weWMJxuOF6EbAQQ0DAwN3AJlI1lNNMRFP8xhSLHSW+dtqkF0gjngOeQZEGSl2ntmu358eV1bPyRW+8xWymfSV8To3v51E0cpHvzh5HHP9lbBBEH6xEwO8oNGUZDFHkxxtZnjpGMplLmsivdEx1+nv7e7YOCysLKy4BERAREQEREBYRYyM4yEHpERBH3nvRntB1FEvPejPaDqKKSrh2M8Au9+q/qJFOqC2M8Au9+q/qJFOqoyuK7VbqG1VVUwZdDE57R6QF2rXNDHPC+GRocx7S1wPSCjVMxFUTPRW6OyWr8jbcrrGKuR8PLzzyZceGTjxAehYrNozDVRUVudFHGKdsollje/ce5aAN/xK29jlxhoJLZTXf8AyT2ljWyw6nsaRjAdkLd+QT01TDVW+uEUrIGwSCSPW2QN4HGRgrT6XiWZqmqurd1xHOI/BwO2pq5IbfqZBQOqWOL5alrixrgcaRw48d/QpWK5zuv8dudyTozSCYvaDvdqxu9CV1suNbQikfWwYewtlc6nzqz0gZ3fyud2zs1PUUs9vreRfBTCmPKR69TR08RvTh5zOnqj0iee/wB3o5pto64UMcsUET5X3F1I1pyAQCQD/C9HaGst0lxiubIZHUcDJmugBaHaiQBvPj6Vup9mOQo6anNY55gredF7m73HfuP68VtuGzkdwqa6WWchtZTth0hvcaSTnPxThua9Lnbjj94/8y4Hm5v2hs0lwNOA8SljIQct7TgSTvUda7nc7Xs46ujjg5nBUPDmuyXyAyEEg8Bx/hTsNirDcqOurbiJ30jXNY1sWkEEYzx48P0Q7N6tm5bPzr/qPLuU0cMv1cMpw349nbFE4npnie9WfwlyXDaepbX1UFHyLW0mARJG9xldjOBp3DjjK8Prpa6vklpqaKColtbZdczXamguOWnepJ1mrKevnqrdXMhFTgyxyQ6xqAxqG8YOAtzbQ43F1bLUa3PpBTuAbjO8ku/ngrw8/F09ONsen6e3dA0F0uNp2RoJnmncyURsZIWOxC0g5c/fv/hSFXea+mo7eYHUlZLVz8lrjyGEYJB4nhjet1FaLnQ2tlBHcIHtjw1hfT57TxEat54b14pNl20rKQCpy6CqdUvIZgOJBGAOgb/4U4aruaeqqapx1mfr+jlZdr/JV11AxtFy9G0PdMQ7S4EZAxnj6crofeayezUVfFUUVG2eLU81OTv6AN49K7obRyVyuFZy2eesa3Tp7nAI+PFRzNlpoOYOgrWiSjgMGZIdQIOO2AzuO5OGN9iqY6R09Pbn8Whu1FdNabfUQQQPnqqo07hk6DjIyD0Dcu2juN0NVX0NVzXnFPGySORuoMIdnuvVheafZjm9NRQ87c/mlWajU5u9+c7j+vFbbjs9z+avfzl0fPIY4tze50kn4g54Jw1XVpZmaacY55x78fg4qPaWcXGekqJqWsbHTOnD6TO7Txad5Ws328CO21GqhMVwla0Rta4uYCM8c79w3re+zT0Ek12mqeWfDRvjEMMIYMce1GT4lBWdsdrit09LNbqyeZ7WGJkf+KA7ujnO4jp3Dgrw96aLFcTVRET/AIn+3ok5drawySzQRxPhin5IQcm8ySAHBcHDcOnd6F0VF7u0lXc4qKOmbHQNDy6UO7YFudO48eO9ddNZa+gklZRXFrKaSUyCOSHUWEnJAORuz4wtzbLpkujzPn8xABGnuMN0/FTh4VXNNE+WI9uveOv3ZR1Pfbo422rqIadlJcHhgjbkvZkEg54dHDC5pNr6lzpainjjfTxzGMQCJ5ke0HBcHDcOk49CmPyL/JWum5fwe9j9Wnu9LSPhxWulstfb5JI6G4MZSSSmQRyQ6izJyQDkbvWnBFzS8ziM/fjGfv5w5ZrxeJqu5RUUdMyOhAdqlDiXdqHadx48d/qUe+sudxvtlrIXU8fOKZz42Oa4huQ3Vnfv9CsUdo5OS5v5bPP8bsdx2un4rj7HJ4WWt1LWtZNb4jEHPi1NeCADuzu4JwtF6xT0iOmOn/Xn8U+3OBnGcb1lYbnSNW89KysvluC896M9oOool570Z7QdRRSVcOxngF3v1X9RIp1QWxngF3v1X9RIp1VGVy3KtZbbbU10jHPZTxOkc1vEgDOAupcV3oDdLPV0AkEZqYXR6y3OnIxnHSghKvbWKgfTx19DJRSzNfIWVEzMsibjLu1Lgc5wB046Fvt+19BUUpqqySCjh0Mc2R1Q1zXatWB4wRpOcj1ErUzZNzWRtbJS04jp6iDTTU5Y3/EDRqxqO8afjleKnZSsdC+OmuTI2yxU0UodCSHsi1ZacOBw7Vv9GR0q8CRZtLbA2WSoqoaeJkvJskklZiTtGvyMHhh3Tjx8Fv8Az6085fTfmNPyzAS5nKDIwMn+N6g5tjZpa6etdVQSSTyPMkT4n8mWvZE0jAeDxi8fA49K6ItlJKZ/K01XHHI2sfVM/wAHIGYTGBjPRkH4YQSJv1DLQisopo6yLl2QuMUjcBznAcScbtQOOK8u2osLNQfd6RpacHMo3FckOzlT+QRW2prI5JWVMc7p2xEGQte15LgXHeSDv9PDcuduxobb+aipZnmdVTB/JcDM4O1cejHxQd1z2hNBcY6GntlVXyOgNQ7m5Z2rAQM9s4Z48AlLtVa6pj5xUMjpQyNzJ3vaA/WCQA3OoHcdxAXiexVwulPXUVdDE6Ki5o7lIC/I1A6hhw8Sh2/h2ylnhmpa7JpuT5NkrDhxax7TqLSDk6yd3BEWY320ipipvzGm5aYNMbOUGXAjIx6+hck21dnZUUcTKuObnkxhY+NwLQ4NzvP6D4hckuyLXx6GTRRAz0sulsRxiHHa8c4OD07srXSbKVdI6kfHcGBtJVCWKn5NxjiZyZYWNy4kcc8cDhhFdc+1NOy81FthYyWSmYwvzM1hLnHAaAeJ4ZyRxHFdsV8oXOihmqIYKiWR0bIHStLi5pwQMHeeH6riuOzktXUVtTFVNZJUOpnsDmEhronahnfvBWq1bLy0N3ZcqisZNI3nBIbFpGZXtdu3nGNOPiiOuq2mt1Ldorc6ojL3NkdK4PGIQxuo6vgVvZf7RIyN7LjTuErzGzEgyXDiMePeP1ULLslceWLqa7tgEb6p8DxAS9rpiTknVg4J8S1R7E1MUhmjuLY6h1Vy/OGteZIwQwFgJecg6N+rPEbtyKnxeKXn1fSyOMIt8bJJpZCAwNcCc5z0aSuSfa60QVVNG6sg5CoZI4VHKDS0sLQWn09t/C5rpsvVV9Zc3x10McFxjiZI18Bc5pjzjBDhuOd4WmTZCoM0c8M9HDKY5o5SIHuDhIGAu3vzqAZ/KCcfe7UyaSB9fTiSJhfI0yDLWgZJPwIKW6e1VofUW11NKGu0ufDg78Z3kegg/FV8bCNZTVdIyojdDOyQRySMc6SIvZo8rB3ejhuU9bbT+X19dUiUOFWY8NDcaNDA3+yLEzCRTCyiiMJhZRBhFlEGEWUQR9570Z7QdRRLz3oz2g6iikq4djPALvfqv6iRTqgtjPALvfqv6iRTqqMoiIMIsogwsoiDCysIgIiygwmFlEGEWUQYRZRAWFlEGFlEQEREBERAREQEREEfee9Ge0HUUS896M9oOoopKuHYzwC736r+okU6oLYzwC736r+okU6qjKIiAiLXLKyGMvecAJ14SZw9OcGNy44C5X3GJvcguUNW3KSpm5Jp0g8FljXFoHQAuqNPiM1Oeb2ZxCSddcb9Ax6Skd5hJaH4GrgQdxUFVMpap3JPc5kre5zkf/1Kqip5m6nF7SN40uIXtFi3jl5zer9Fqjnjl7lwJ8S2KlsdXQSa4qgyAAYDuKnKS+NmpnF0Z5Zg3syvG7ppojNPMPS3qKauJ4TKLloao1dPypZoycetdK5XSyi8NjDHEgnf0Er2gIiICIiAiIgIiICIiAiIgIiII+896M9oOool570Z7QdRRSVcOxngF3v1X9RIp1QWxngF3v1X9RIp1VGUREGFX71cGiXkgdzejxlT0jtEbneIL53fJ3PqnDO/K7tFZi5Xy5NVd2U8JO3M5eczP6NzVKuIa3xKFoZDA1jRk6QMrsnqGysLGuAJC67lEzX7OW3cja9vmZrG9uehR/5nHLM6KOQEN44UJceVpayOR7z5Q0jOFwMe+GXlI3am6h2wGF229LTMZy567szwusT2uC8TOdDI2rhwHx8f+4KNoa0Sxhw48CFIMkBbkkY9K5qrc0zytNa1UdXFNFHhzQ5zNWkHoXSoezthnZBM0ZMbCGn+D1KYXxa421TD7VE5piWVhEWGkfUXI0dZyczcxuGWkcQu6KVs0YkYctdvCqkks9bfH0dXMG9sWsAHc+JWmnhZTwtiZwaMLVURhaqKqJ5bURFlBERAREQEREBERAREQR9570Z7QdRRLz3oz2g6iikq4djPALvfqv6iRTqgtjPALvfqv6iRTqqMoiINNUM00gHkqh3KmElQX7w7PFfQHDUCDwKp91pzFUOBHSvo6GvFUw4NbTmIlEtnnYMHBx0g4WqpqXmI6Q7V+qzICCtZ3r7MUx1fKa+dGvgFNPlrye6DdxRtkYQDyxDh6FupY2CYn/VjcFIMbvSq5NHFPDcc9UTBT1NBK4vjLoye6au7VPMA1rCG+JSAiD26SDjKyRDBIAXhvTv6F4VXt05mOW4oZF3fs5bY5XwmcmTQGNPQQT/ZSVu21tFxdyeuSCXG9krCMfFY/JKG+W4NqS4s1ao3xvwWnxhV64bLPsU7ainrJKhsvaHlAMg9G8L4l3FVyX9LpKLNVqKKv6l3/Nrf01kI9bwF4lvdrhbqfX049UgK+VVEF1uV2jtdPDq5TeXZ3fHxKfi2P2hlfpcaSBvlB2SvKIjPLrr0lm3jdW0bQ35huwqbXHLJI57Qx2nALl9Jhc90LDI3S8tBcPEVX7LsdTW2dtXVSurKpu9rnjtWH0BWNSqcufUXLdURTR6eosoiy5RERAREQEREBERAREQR9570Z7QdRRLz3oz2g6iikq4djPALvfqv6iRTqgtjPALvfqv6iRTqqMoiIMEgAknACrV6q6SWYDJaSMB3Q5TlyZJJb52Rd2WHC+UV16liqWU1XTukLH5jdjeD6+he1qrZVudNnSRqaaoTlTGCdTCCDwIK5iDvXNUXuiljEjqWqoZSd7dPKR/Bw3j4hczbvA8nTPGd3ScL71m9RXHEvg39DftVYmmUg0lrg4cQpinZrja4jBIUDR1TKmrjiLmgOdgkHOFKVN6iglbFSBkpG5zid3wVvZmdsdXjbtVRzMJM6Ymgu+A8ahL3cKWChqJTkyNG/QeB6AumKlnuMokrbjT0kHTmRoOPQMqZp7psxaaU07KiCTG92n/ELj6T0riuXabXSc1O+xp6q6omaeFFtP4kXK307IX00LoGDDRpIwPWrHBtjQ7R8nE3EMrTqMZOdRxux+qrm2m3NskjfRWaz00kz2lpmkiw5vqAHH4qHsOyt5/Lfzlwc3m+JHg7n4HEj/0VyUXLNyZ3xie8Pv10U4iYo2y+vbP2tkEDqmRoM0xyT4h0BTQaAq/YKtzJ+bOdlrm5arCuSrq4b27fyYWURZeQiIgIiICIiAiIgIiICIiCPvPejPaDqKJee9Ge0HUUUlXDsZ4Bd79V/USKdUFsZ4Bd79V/USKdVRlERBhQN72Ptt6DnvDoJj/8kf8AcKfWEaprqonNM4fMKv8AD3aCiy6218VQ3yHOLCf13KvXDZvavBbNaZz/AN0cbZOrK+4YTC1ul10667HXEvzjLYr1ATrpK9njzTOx1LzFT3OM45OZ3odTuK/SGEwsRGOj1/3CvtD4LSQ392BBa5CfKbQuz1LvbsvthdO0fS1TWO48oRE34jcV9rWDjC1l5zrrk9IiHzaxfhhLRytmrZogRvLI95+JVyuBpbZZX03asa9hZu8R4laLvtbRW7MUR5xP0NZvVFrpbttbW82Y9zdZwWx7wz1n+w/VaxOGrdq5dnfdnEJ3ZasN22kfJACaelYcuHAk7gFfAonZ2xU9gtjKSEdtxe48XFSyzM5c2ouU13PL0ZREUeAiIgIiICIiAiIgIiICIiCPvPejPaDqKJee9Ge0HUUUlXDsZ4Bd79V/USKdUFsZ4Bd79V/USKdVRlERBhMrTV1LKSnfM/g0cPGq/FV3G71D421Yo4xuaWje71LUU5jPokzhZsplU+v2PuErXSt2ouDCBnAIwojZ6hv0k8rZNoqkiN5a3U3OQFcU903YfR8plVma4Xm0lvKuZWx9Ja3BCg7/ALRXbRlsnJwybgIxv4JFEz0l62qfEq25wtl12jt9rBa+TlJeiNm85VLvG1FbcCYnyGnjcN0MW959fi+K4LTZL1dC3cGl+98oHD0Z6PgrvZtj6G2gPlAnmzkk8M/3W/LS7sWbHvKq2nZivux1vZzWmce23nU8ek8Sr7arPSWinEVNGAQMF2N5XcAAMAYHoWcLzmrLmu6iu516CLKLLnEREBERAREQEREBERAREQEREEfee9Ge0HUUS896M9oOoopKuHYzwC736r+okU6oLYzwC736r+okU6qjKIvLnBjS5xwBxQaa2ljraV9PJkNeOI4hUu4UdxsR5TfJFntXt3/qFdhLr7lRlYQaqKItLhI/BB3rdFzbwxVGVQd+IElMwxzwl44ZxhclP+IVDTZ00rg5xyThTG3NHbqakZI+FjS53HGFTrfBapqqNmgOLncMrc1W552seZYo9tpLk7kqWmkJd0NYSVPWmwOrGctcoy1p3tjJ3/FRt0p6m3RxCyM5GXccsaN48SnbBdblNC1l2pmxScA9p4+sdCTXG3yxhumJznKdijZDGI42hjRuAA4L2gWV4tsLKIgIiICIiAiIgIiICIiAiIgIiICIiCPvPejPaDqKJee9Ge0HUUUlXDsZ4Bd79V/USKdUFsZ4Bd79V/USKdVRlaaqEz0skQOC5pAK3LCCp0V3qbdO6kurSwNOGSAbiF6quXqauOpiqGSRtORofw+CsdVRU9YzRURNePSFA1mxVNNk0tVNTk+I5C3G2fZiYlRvxLq6usoYoI5C7Dsnxqn7L2+6Q3qmnkY4sY7JzwX0Sv8AwxuM5JZdg8dHKArRF+G+0MJGi5wtA9abY7s+ZbqKplqpm8q0EAeIDC93WtgooSGytfKe5Y3ecqCpNg7yCOc30hvSGA/3Ksds2Xo6Bwke99TKP9Un/pTEd1jckbcZnUELpxiQsGoLpQLKy9BERAREQEREBERAREQEREBERAREQEREEfee9Ge0HUUS896M9oOoopKuHYzwC736r+okU6oLYzwC736r+okU6qjKIiAiIgIiIMLKIgIiICIiAiIgIiICIiAiIgIiICIiAiIgIiII+896M9oOool570Z7QdRRSVcOxngF3v1X9RIp1ViF7qaPk4HGJmou0sOkZJyTgdJJJPrXvnVT5xL85VRZUVa51U+cS/OU51U+cS/OUFlRVrnVT5xL85TnVT5xL85QWVFWudVPnEvzlOdVPnEvzlBZUVa51U+cS/OU51U+cS/OUFlRVrnVT5xL85TnVT5xL85QWVFWudVPnEvzlOdVPnEvzlBZUVa51U+cS/OU51U+cS/OUFlRVrnVT5xL85TnVT5xL85QWVFWudVPnEvzlOdVPnEvzlBZUVa51U+cS/OU51U+cS/OUFlRVrnVT5xL85TnVT5xL85QWVFWudVPnEvzlOdVPnEvzlBZUVa51U+cS/OU51U+cS/OUFlRVrnVT5xL85TnVT5xL85QSt570Z7QdRRRD5pZBiSV7xxw5xKKD//Z"/>
          <p:cNvSpPr>
            <a:spLocks noChangeAspect="1" noChangeArrowheads="1"/>
          </p:cNvSpPr>
          <p:nvPr/>
        </p:nvSpPr>
        <p:spPr bwMode="auto">
          <a:xfrm>
            <a:off x="1143000"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500" dirty="0"/>
          </a:p>
        </p:txBody>
      </p:sp>
      <p:sp>
        <p:nvSpPr>
          <p:cNvPr id="3" name="AutoShape 4" descr="data:image/jpeg;base64,/9j/4AAQSkZJRgABAQAAAQABAAD/2wBDAAoHBwgHBgoICAgLCgoLDhgQDg0NDh0VFhEYIx8lJCIfIiEmKzcvJik0KSEiMEExNDk7Pj4+JS5ESUM8SDc9Pjv/2wBDAQoLCw4NDhwQEBw7KCIoOzs7Ozs7Ozs7Ozs7Ozs7Ozs7Ozs7Ozs7Ozs7Ozs7Ozs7Ozs7Ozs7Ozs7Ozs7Ozs7Ozv/wAARCAFaAPYDASIAAhEBAxEB/8QAHAABAAIDAQEBAAAAAAAAAAAAAAUGAQMEAgcI/8QARhAAAQMDAQMEEAUCBQQDAQAAAQACAwQFERIGITETFEGxFiIyNDVRUlRhcXN0gZK00gcVkZWhs8EjJEJVlDNiY9FDcrLx/8QAGwEBAQEBAQEBAQAAAAAAAAAAAAECBAMFBwb/xAAzEQEAAQMDAgQDBwMFAAAAAAAAAQIDEQQSITFREyJBYQU0cRSBobHR4fAykfEGFVNiwf/aAAwDAQACEQMRAD8Ai62trzc64C5VzQ2rma1rauQAASOAAAO4YWnnlf8A7ncP+ZJ9yVnhS4e+z/1HLUtcYfpGj0enq09EzRHSPRt55X/7ncP+ZJ9yc8r/APc7h/zJPuWpEdX2HTf8cf2ht55X/wC53D/mSfcrTsJQi93KphuFZcJmRxBzRz+ZuDn0OCqKu/4X+F6z2A604fN+K6SxRo66qaIifp7rh2G2jy7j+51P3p2GWjy7l+51P3qdwmFl+foLsMtHl3L9zqfvTsMtHl3L9zqfvU7hMIILsMtHl3L9zqfvTsMtHl3L9zqfvU7hMIILsMtHl3L9zqfvTsMtHl3L9zqfvU7hMIILsMtHl3L9zqfvTsMtHl3L9zqfvU7hMIILsMtHl3L9zqfvTsMtHl3L9zqfvU7hMIILsMtHl3L9zqfvTsMtHl3L9zqfvU7hEEF2GWjy7l+51P3p2GWjy7l+51P3qdRBBdhlo8u5fudT96dhlo8u5fudT96nUQQXYZaPLuX7nU/enYZaPLuX7nU/ep3CIILsMtHl3L9zqfvTsMtHl3L9zqfvU6iCC7DLR5dy/c6n707DLR5dy/c6n71OphBXZ9n6G1ME9K6rL3HQeWrJZRjjwe4jO7iik7z3oz2g6iikj4fWeFLh77P/AFHLUttZ4Ur/AH2f+o5alt+paH5W39I/JlERHYwrv+F/hes9gOtUhXf8L/DFZ7AdaPlfGfkbn89X05ERZfmwiIgIiICIiAiIgIiICwsrCDjrbnT0Lg2Uvc7QXlrGFxDBxccdAyuVu0lvIhJkLeWmdEMkbtOrLjv7ntTvXTW2qCtmbK98jHhjoyY3Y1MOMtP6etR8myFsl1hxm0PJ1MD8A5Lzjh/5Hfr6F6U+HjzMTuzw73Xm3hmWVcUhLS5rWvBLsZ4fof0WY7xb5Yo5BVxYkOG5eN53bvXvH6hcw2cpA0N1yYAaDjSM4Lj0D/uK9M2fpGOY7XISCNWSO3wWkZ3dGlvDHBWYtnmbzeLcA0mugw8gNOsbyRkfxvXmS9UMcccnLB8cjnNa9m8ZaCSCejcCuTsapo4XNhmkDgwtZrIcG9oWDd4gCvdNYY/yltBWv5Zok5TI3HjnGenpz48lMW+55m8Xu3GMOFVHqO4RlwDtXk48e4/oVinvtuqKVtQKqNjTG2Qte4BzQ4ZGQtcWztFDKJYy9pbI6QYxuLg4HozjtiuCfY+BsTRSVEoe0NYDK7UNIAGBu9A/nxqxFqZ6pmpY2PbIwPaQ5rhkEdIXpaqeMwwRxucHFrQCQMZIHiW1eL0R9570Z7QdRRLz3oz2g6iikq+H1nhS4e+z/wBRy1LbWeFK/wB9n/qOWpbh+o6H5W39I/JlERHYwrv+F/hes9gOtUhXf8L/AAvWewHWj5Xxn5G5/PV9OREWX5sIiICIiAiIgIiICIiAiIgwiyiAiIgwiyiDCLKIMLKIgj7z3oz2g6iiXnvRntB1FFJV8PrPClf77P8A1HLUttZ4Ur/fZ/6jlqW/R+o6H5W39I/JlERHYwrv+F/his9gOtUhXf8AC/wvWewHWj5Xxn5G5/PV9OREWX5sIiICIiAiIgIiICIiAiIgIiICIiAiIgIiICIiCPvPejPaDqKJee9Ge0HUUUlXw+s8KV/vs/8AUctS21nhS4e+z/1HLUtw/UdF8rb+kfkLK0yVMUXF2T4hvXJJcHndG0N9JXXa0d67/THDk1fxnRaTiuvM9o5l3lwaMuIA8ZV0/CueOW9VrWHOmAE/Mvmb5HyHL3Fx9JX0H8HfDdw93H/6XZe+HRZsVV1TmYfx+u/1JVrImxboxTPfq+uoiL4z5AiIgIiICIiAiIgIiICIiAiIgIiICIiAiIgIiII+896M9oOool570Z7QdRRSVfBbpWiK7XFjWZcK2fjw/wCo5R0lTLL3TsDxDcum5Qyz7Q3KOGN0jzWzYa0Ek/4jvEpe27CXWse01AbSsPQ7tn/KP7r+nsW9NYt011YzMerz1HxPW3qfC3ztjjEcK0uyhtFwuTgKSlklBONWMNHxO5fUbN+GlHT4fNByzj/rqN+PU0f3VxpLJSUzQC3XpGACMAfBeV74tTHFuMuKnT1TzU+VWj8NqioeHVsxcBxjgHT/APY8F9G2X2WpdnRI6CFkbpGgEg6nH1kqfaxrGhrWhoHAALK+Re1d69xVPDqos00cwyiIuV7CIiAiIgIiICIiAiIgIiICIiAiIgIiICIiAiIgj7z3oz2g6iiXnvRntB1FFJVXtkbHTzUE9W/AdJXVWdLQCcTvG8/BWuGlhpxiKNrfT0/qofYzwC736r+okU6tTMz1ZiIgwiyuavquZUM1VybpOSYXaG8ThSIzOIV0IoOPaRnOaGCVjHc7a9wkp3mSNobj/Vp9O/xLXW7V07YYuYappZZmxjVC/DQQTqwBkggHHj+BXpFquZxhnfCwJlV+h2qppWOkq38g10jmxgwvBDQ7TqcSMAE9PDiOgrvpL5QVtSaenle5/bgZjcASx2lwBIwcFSq3XT1giqEisquQ7TumLXcnTBvOuQcGz6ntGpwJcMDHc5Xus2ro20ofSStc4vDSZWOa1rS1ztfDJGGO4cVfCrzjBvhPrKiIr7FHSUklex8ElSG8I3OYC44aC4DAySOPjUsOCxNMx1WJiWURFFEREBERAREQEREBERAREQEREBERBH3nvRntB1FEvPejPaDqKKSrh2M8Au9+q/qJFOqC2M8Au9+q/qJFOqoytczHyQvbHJybyCGvxnSfHhe1rqJuQppJiM8mwux48BCIzOEM3ZeISMldUvdIZJXzdo0CUSABwwOG5o4L1R7NQ0bIGCUEU8rZGlkLGF2lpA1YG/uuK66K801TbaesmkZTieLlQ17xuHStNz2jobfb21rZo52Pe1rAyQdtkgE59GV6eJX3bjT1zVtinno0O2XpzLDI2VpdGHNPKQskyC8v3ZG45JXVRWSGifA5kr3cg6dwzjfyr9Z/QrpdcqJlM2pdVwthccNkLxpPxXt1bTMjZI+eNrHglri8YIxncfUpNdc9ZY8OezifYYH0EVG6R5ZHO6bO7Jy5xx6u2K5INlIqeCKJlQ0cg8OjcIGA7muaNWB23ddPiUo+6UEbNb6yBrcA5LxwPD9V6muFJTRMlnqoo439y9zwA71K+JXHqeFPZBu2Mgc2Bjq2Usge17W6W4aRIX9r5I34wOgBWUcFE3PaKitsNPLyscoqJWsbiQDtScF3qC6Yrjy1wbBEInwOh5QTNlBJOcY0+L0qVVVVdW/Arpp3Y4/R3IuWO4Uc07oIqqF8re6Y14JHwWHXOhY9rHVcLXPcWtaZBkkHBH6rCbKuzrRctRcqKlkbHUVcMT3cGveAT8Fxy3SZm0tPbmhhglpnyl3TkEAY9G9XDVNuqr090si5oq+lmndBFUxPlZ3TGvBI+CR19JLUOpo6mJ8ze6ja8Fw+CjO2rs6UWFlGRERAREQEREBERAREQR9570Z7QdRRLz3oz2g6iikq4djPALvfqv6iRTqgtjPALvfqv6iRTqqC5rjvttSP/E7qXUsEAjBRaZxMSo1BSRVc2zEc8euMUbyWuG44DcZXPX0kEdovH+XYGQXNpaNG5jS5mceIeNXwmCMtB0NIGG8Bj1L1ybHAjS0h3EY4rWX0ft07onHH7zKm3E0L75RPZU0sFvdSuEEjow+HXq7YDeADjH8ryLXRn8lpGVLa6kfWSuy0dp3JOkAdGehXPkISwMMTC0cGlowsiONoaAxoDeGBwTLMa3bERTnj9J56deVXhtlHPtTdRLTRvbFTxNja5uWt7U8B8FH0NbDDZLRTTw0gL2SET1gy2MA8AOknduz0K86Wgk4GTxPjXkwROAa6NpDeALRuTLMazPFUZjj17Rj93zuKKmOzkNRNFHojuwy50ekNj15IweA9Clro7XX1LrRg5s7uRMHDu/8ATjp9StcjqZj2U8hjDps6Yzjtsbzu6Vimkpp4xJTOjewZaHMwRuPDd6Uy9a9bundt7/Tn/CnN/LJ47JHZmxc9ZKx0hiAD2MA7fWf/AHxWua30x2TvNW6Brqg1UxEjm5c3Ehxg9CvTYYmEubG1pPEgYysYiyYsM37y3++Eyz9uxMbYnrE9ffKmX2up5jXUz4KNkkdK0a5o9csxLcgMG7h414j5w+otph1Gc2R+k9OrDcK68lE9weWMJxuOF6EbAQQ0DAwN3AJlI1lNNMRFP8xhSLHSW+dtqkF0gjngOeQZEGSl2ntmu358eV1bPyRW+8xWymfSV8To3v51E0cpHvzh5HHP9lbBBEH6xEwO8oNGUZDFHkxxtZnjpGMplLmsivdEx1+nv7e7YOCysLKy4BERAREQEREBYRYyM4yEHpERBH3nvRntB1FEvPejPaDqKKSrh2M8Au9+q/qJFOqC2M8Au9+q/qJFOqoyuK7VbqG1VVUwZdDE57R6QF2rXNDHPC+GRocx7S1wPSCjVMxFUTPRW6OyWr8jbcrrGKuR8PLzzyZceGTjxAehYrNozDVRUVudFHGKdsollje/ce5aAN/xK29jlxhoJLZTXf8AyT2ljWyw6nsaRjAdkLd+QT01TDVW+uEUrIGwSCSPW2QN4HGRgrT6XiWZqmqurd1xHOI/BwO2pq5IbfqZBQOqWOL5alrixrgcaRw48d/QpWK5zuv8dudyTozSCYvaDvdqxu9CV1suNbQikfWwYewtlc6nzqz0gZ3fyud2zs1PUUs9vreRfBTCmPKR69TR08RvTh5zOnqj0iee/wB3o5pto64UMcsUET5X3F1I1pyAQCQD/C9HaGst0lxiubIZHUcDJmugBaHaiQBvPj6Vup9mOQo6anNY55gredF7m73HfuP68VtuGzkdwqa6WWchtZTth0hvcaSTnPxThua9Lnbjj94/8y4Hm5v2hs0lwNOA8SljIQct7TgSTvUda7nc7Xs46ujjg5nBUPDmuyXyAyEEg8Bx/hTsNirDcqOurbiJ30jXNY1sWkEEYzx48P0Q7N6tm5bPzr/qPLuU0cMv1cMpw349nbFE4npnie9WfwlyXDaepbX1UFHyLW0mARJG9xldjOBp3DjjK8Prpa6vklpqaKColtbZdczXamguOWnepJ1mrKevnqrdXMhFTgyxyQ6xqAxqG8YOAtzbQ43F1bLUa3PpBTuAbjO8ku/ngrw8/F09ONsen6e3dA0F0uNp2RoJnmncyURsZIWOxC0g5c/fv/hSFXea+mo7eYHUlZLVz8lrjyGEYJB4nhjet1FaLnQ2tlBHcIHtjw1hfT57TxEat54b14pNl20rKQCpy6CqdUvIZgOJBGAOgb/4U4aruaeqqapx1mfr+jlZdr/JV11AxtFy9G0PdMQ7S4EZAxnj6crofeayezUVfFUUVG2eLU81OTv6AN49K7obRyVyuFZy2eesa3Tp7nAI+PFRzNlpoOYOgrWiSjgMGZIdQIOO2AzuO5OGN9iqY6R09Pbn8Whu1FdNabfUQQQPnqqo07hk6DjIyD0Dcu2juN0NVX0NVzXnFPGySORuoMIdnuvVheafZjm9NRQ87c/mlWajU5u9+c7j+vFbbjs9z+avfzl0fPIY4tze50kn4g54Jw1XVpZmaacY55x78fg4qPaWcXGekqJqWsbHTOnD6TO7Txad5Ws328CO21GqhMVwla0Rta4uYCM8c79w3re+zT0Ek12mqeWfDRvjEMMIYMce1GT4lBWdsdrit09LNbqyeZ7WGJkf+KA7ujnO4jp3Dgrw96aLFcTVRET/AIn+3ok5drawySzQRxPhin5IQcm8ySAHBcHDcOnd6F0VF7u0lXc4qKOmbHQNDy6UO7YFudO48eO9ddNZa+gklZRXFrKaSUyCOSHUWEnJAORuz4wtzbLpkujzPn8xABGnuMN0/FTh4VXNNE+WI9uveOv3ZR1Pfbo422rqIadlJcHhgjbkvZkEg54dHDC5pNr6lzpainjjfTxzGMQCJ5ke0HBcHDcOk49CmPyL/JWum5fwe9j9Wnu9LSPhxWulstfb5JI6G4MZSSSmQRyQ6izJyQDkbvWnBFzS8ziM/fjGfv5w5ZrxeJqu5RUUdMyOhAdqlDiXdqHadx48d/qUe+sudxvtlrIXU8fOKZz42Oa4huQ3Vnfv9CsUdo5OS5v5bPP8bsdx2un4rj7HJ4WWt1LWtZNb4jEHPi1NeCADuzu4JwtF6xT0iOmOn/Xn8U+3OBnGcb1lYbnSNW89KysvluC896M9oOool570Z7QdRRSVcOxngF3v1X9RIp1QWxngF3v1X9RIp1VGVy3KtZbbbU10jHPZTxOkc1vEgDOAupcV3oDdLPV0AkEZqYXR6y3OnIxnHSghKvbWKgfTx19DJRSzNfIWVEzMsibjLu1Lgc5wB046Fvt+19BUUpqqySCjh0Mc2R1Q1zXatWB4wRpOcj1ErUzZNzWRtbJS04jp6iDTTU5Y3/EDRqxqO8afjleKnZSsdC+OmuTI2yxU0UodCSHsi1ZacOBw7Vv9GR0q8CRZtLbA2WSoqoaeJkvJskklZiTtGvyMHhh3Tjx8Fv8Az6085fTfmNPyzAS5nKDIwMn+N6g5tjZpa6etdVQSSTyPMkT4n8mWvZE0jAeDxi8fA49K6ItlJKZ/K01XHHI2sfVM/wAHIGYTGBjPRkH4YQSJv1DLQisopo6yLl2QuMUjcBznAcScbtQOOK8u2osLNQfd6RpacHMo3FckOzlT+QRW2prI5JWVMc7p2xEGQte15LgXHeSDv9PDcuduxobb+aipZnmdVTB/JcDM4O1cejHxQd1z2hNBcY6GntlVXyOgNQ7m5Z2rAQM9s4Z48AlLtVa6pj5xUMjpQyNzJ3vaA/WCQA3OoHcdxAXiexVwulPXUVdDE6Ki5o7lIC/I1A6hhw8Sh2/h2ylnhmpa7JpuT5NkrDhxax7TqLSDk6yd3BEWY320ipipvzGm5aYNMbOUGXAjIx6+hck21dnZUUcTKuObnkxhY+NwLQ4NzvP6D4hckuyLXx6GTRRAz0sulsRxiHHa8c4OD07srXSbKVdI6kfHcGBtJVCWKn5NxjiZyZYWNy4kcc8cDhhFdc+1NOy81FthYyWSmYwvzM1hLnHAaAeJ4ZyRxHFdsV8oXOihmqIYKiWR0bIHStLi5pwQMHeeH6riuOzktXUVtTFVNZJUOpnsDmEhronahnfvBWq1bLy0N3ZcqisZNI3nBIbFpGZXtdu3nGNOPiiOuq2mt1Ldorc6ojL3NkdK4PGIQxuo6vgVvZf7RIyN7LjTuErzGzEgyXDiMePeP1ULLslceWLqa7tgEb6p8DxAS9rpiTknVg4J8S1R7E1MUhmjuLY6h1Vy/OGteZIwQwFgJecg6N+rPEbtyKnxeKXn1fSyOMIt8bJJpZCAwNcCc5z0aSuSfa60QVVNG6sg5CoZI4VHKDS0sLQWn09t/C5rpsvVV9Zc3x10McFxjiZI18Bc5pjzjBDhuOd4WmTZCoM0c8M9HDKY5o5SIHuDhIGAu3vzqAZ/KCcfe7UyaSB9fTiSJhfI0yDLWgZJPwIKW6e1VofUW11NKGu0ufDg78Z3kegg/FV8bCNZTVdIyojdDOyQRySMc6SIvZo8rB3ejhuU9bbT+X19dUiUOFWY8NDcaNDA3+yLEzCRTCyiiMJhZRBhFlEGEWUQR9570Z7QdRRLz3oz2g6iikq4djPALvfqv6iRTqgtjPALvfqv6iRTqqMoiIMIsogwsoiDCysIgIiygwmFlEGEWUQYRZRAWFlEGFlEQEREBERAREQEREEfee9Ge0HUUS896M9oOoopKuHYzwC736r+okU6oLYzwC736r+okU6qjKIiAiLXLKyGMvecAJ14SZw9OcGNy44C5X3GJvcguUNW3KSpm5Jp0g8FljXFoHQAuqNPiM1Oeb2ZxCSddcb9Ax6Skd5hJaH4GrgQdxUFVMpap3JPc5kre5zkf/1Kqip5m6nF7SN40uIXtFi3jl5zer9Fqjnjl7lwJ8S2KlsdXQSa4qgyAAYDuKnKS+NmpnF0Z5Zg3syvG7ppojNPMPS3qKauJ4TKLloao1dPypZoycetdK5XSyi8NjDHEgnf0Er2gIiICIiAiIgIiICIiAiIgIiII+896M9oOool570Z7QdRRSVcOxngF3v1X9RIp1QWxngF3v1X9RIp1VGUREGFX71cGiXkgdzejxlT0jtEbneIL53fJ3PqnDO/K7tFZi5Xy5NVd2U8JO3M5eczP6NzVKuIa3xKFoZDA1jRk6QMrsnqGysLGuAJC67lEzX7OW3cja9vmZrG9uehR/5nHLM6KOQEN44UJceVpayOR7z5Q0jOFwMe+GXlI3am6h2wGF229LTMZy567szwusT2uC8TOdDI2rhwHx8f+4KNoa0Sxhw48CFIMkBbkkY9K5qrc0zytNa1UdXFNFHhzQ5zNWkHoXSoezthnZBM0ZMbCGn+D1KYXxa421TD7VE5piWVhEWGkfUXI0dZyczcxuGWkcQu6KVs0YkYctdvCqkks9bfH0dXMG9sWsAHc+JWmnhZTwtiZwaMLVURhaqKqJ5bURFlBERAREQEREBERAREQR9570Z7QdRRLz3oz2g6iikq4djPALvfqv6iRTqgtjPALvfqv6iRTqqMoiINNUM00gHkqh3KmElQX7w7PFfQHDUCDwKp91pzFUOBHSvo6GvFUw4NbTmIlEtnnYMHBx0g4WqpqXmI6Q7V+qzICCtZ3r7MUx1fKa+dGvgFNPlrye6DdxRtkYQDyxDh6FupY2CYn/VjcFIMbvSq5NHFPDcc9UTBT1NBK4vjLoye6au7VPMA1rCG+JSAiD26SDjKyRDBIAXhvTv6F4VXt05mOW4oZF3fs5bY5XwmcmTQGNPQQT/ZSVu21tFxdyeuSCXG9krCMfFY/JKG+W4NqS4s1ao3xvwWnxhV64bLPsU7ainrJKhsvaHlAMg9G8L4l3FVyX9LpKLNVqKKv6l3/Nrf01kI9bwF4lvdrhbqfX049UgK+VVEF1uV2jtdPDq5TeXZ3fHxKfi2P2hlfpcaSBvlB2SvKIjPLrr0lm3jdW0bQ35huwqbXHLJI57Qx2nALl9Jhc90LDI3S8tBcPEVX7LsdTW2dtXVSurKpu9rnjtWH0BWNSqcufUXLdURTR6eosoiy5RERAREQEREBERAREQR9570Z7QdRRLz3oz2g6iikq4djPALvfqv6iRTqgtjPALvfqv6iRTqqMoiIMEgAknACrV6q6SWYDJaSMB3Q5TlyZJJb52Rd2WHC+UV16liqWU1XTukLH5jdjeD6+he1qrZVudNnSRqaaoTlTGCdTCCDwIK5iDvXNUXuiljEjqWqoZSd7dPKR/Bw3j4hczbvA8nTPGd3ScL71m9RXHEvg39DftVYmmUg0lrg4cQpinZrja4jBIUDR1TKmrjiLmgOdgkHOFKVN6iglbFSBkpG5zid3wVvZmdsdXjbtVRzMJM6Ymgu+A8ahL3cKWChqJTkyNG/QeB6AumKlnuMokrbjT0kHTmRoOPQMqZp7psxaaU07KiCTG92n/ELj6T0riuXabXSc1O+xp6q6omaeFFtP4kXK307IX00LoGDDRpIwPWrHBtjQ7R8nE3EMrTqMZOdRxux+qrm2m3NskjfRWaz00kz2lpmkiw5vqAHH4qHsOyt5/Lfzlwc3m+JHg7n4HEj/0VyUXLNyZ3xie8Pv10U4iYo2y+vbP2tkEDqmRoM0xyT4h0BTQaAq/YKtzJ+bOdlrm5arCuSrq4b27fyYWURZeQiIgIiICIiAiIgIiICIiCPvPejPaDqKJee9Ge0HUUUlXDsZ4Bd79V/USKdUFsZ4Bd79V/USKdVRlERBhQN72Ptt6DnvDoJj/8kf8AcKfWEaprqonNM4fMKv8AD3aCiy6218VQ3yHOLCf13KvXDZvavBbNaZz/AN0cbZOrK+4YTC1ul10667HXEvzjLYr1ATrpK9njzTOx1LzFT3OM45OZ3odTuK/SGEwsRGOj1/3CvtD4LSQ392BBa5CfKbQuz1LvbsvthdO0fS1TWO48oRE34jcV9rWDjC1l5zrrk9IiHzaxfhhLRytmrZogRvLI95+JVyuBpbZZX03asa9hZu8R4laLvtbRW7MUR5xP0NZvVFrpbttbW82Y9zdZwWx7wz1n+w/VaxOGrdq5dnfdnEJ3ZasN22kfJACaelYcuHAk7gFfAonZ2xU9gtjKSEdtxe48XFSyzM5c2ouU13PL0ZREUeAiIgIiICIiAiIgIiICIiCPvPejPaDqKJee9Ge0HUUUlXDsZ4Bd79V/USKdUFsZ4Bd79V/USKdVRlERBhMrTV1LKSnfM/g0cPGq/FV3G71D421Yo4xuaWje71LUU5jPokzhZsplU+v2PuErXSt2ouDCBnAIwojZ6hv0k8rZNoqkiN5a3U3OQFcU903YfR8plVma4Xm0lvKuZWx9Ja3BCg7/ALRXbRlsnJwybgIxv4JFEz0l62qfEq25wtl12jt9rBa+TlJeiNm85VLvG1FbcCYnyGnjcN0MW959fi+K4LTZL1dC3cGl+98oHD0Z6PgrvZtj6G2gPlAnmzkk8M/3W/LS7sWbHvKq2nZivux1vZzWmce23nU8ek8Sr7arPSWinEVNGAQMF2N5XcAAMAYHoWcLzmrLmu6iu516CLKLLnEREBERAREQEREBERAREQEREEfee9Ge0HUUS896M9oOoopKuHYzwC736r+okU6oLYzwC736r+okU6qjKIvLnBjS5xwBxQaa2ljraV9PJkNeOI4hUu4UdxsR5TfJFntXt3/qFdhLr7lRlYQaqKItLhI/BB3rdFzbwxVGVQd+IElMwxzwl44ZxhclP+IVDTZ00rg5xyThTG3NHbqakZI+FjS53HGFTrfBapqqNmgOLncMrc1W552seZYo9tpLk7kqWmkJd0NYSVPWmwOrGctcoy1p3tjJ3/FRt0p6m3RxCyM5GXccsaN48SnbBdblNC1l2pmxScA9p4+sdCTXG3yxhumJznKdijZDGI42hjRuAA4L2gWV4tsLKIgIiICIiAiIgIiICIiAiIgIiICIiCPvPejPaDqKJee9Ge0HUUUlXDsZ4Bd79V/USKdUFsZ4Bd79V/USKdVRlaaqEz0skQOC5pAK3LCCp0V3qbdO6kurSwNOGSAbiF6quXqauOpiqGSRtORofw+CsdVRU9YzRURNePSFA1mxVNNk0tVNTk+I5C3G2fZiYlRvxLq6usoYoI5C7Dsnxqn7L2+6Q3qmnkY4sY7JzwX0Sv8AwxuM5JZdg8dHKArRF+G+0MJGi5wtA9abY7s+ZbqKplqpm8q0EAeIDC93WtgooSGytfKe5Y3ecqCpNg7yCOc30hvSGA/3Ksds2Xo6Bwke99TKP9Un/pTEd1jckbcZnUELpxiQsGoLpQLKy9BERAREQEREBERAREQEREBERAREQEREEfee9Ge0HUUS896M9oOoopKuHYzwC736r+okU6oLYzwC736r+okU6qjKIiAiIgIiIMLKIgIiICIiAiIgIiICIiAiIgIiICIiAiIgIiII+896M9oOool570Z7QdRRSVcOxngF3v1X9RIp1ViF7qaPk4HGJmou0sOkZJyTgdJJJPrXvnVT5xL85VRZUVa51U+cS/OU51U+cS/OUFlRVrnVT5xL85TnVT5xL85QWVFWudVPnEvzlOdVPnEvzlBZUVa51U+cS/OU51U+cS/OUFlRVrnVT5xL85TnVT5xL85QWVFWudVPnEvzlOdVPnEvzlBZUVa51U+cS/OU51U+cS/OUFlRVrnVT5xL85TnVT5xL85QWVFWudVPnEvzlOdVPnEvzlBZUVa51U+cS/OU51U+cS/OUFlRVrnVT5xL85TnVT5xL85QWVFWudVPnEvzlOdVPnEvzlBZUVa51U+cS/OU51U+cS/OUFlRVrnVT5xL85TnVT5xL85QSt570Z7QdRRRD5pZBiSV7xxw5xKKD//Z"/>
          <p:cNvSpPr>
            <a:spLocks noChangeAspect="1" noChangeArrowheads="1"/>
          </p:cNvSpPr>
          <p:nvPr/>
        </p:nvSpPr>
        <p:spPr bwMode="auto">
          <a:xfrm>
            <a:off x="1257300" y="8691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500" dirty="0"/>
          </a:p>
        </p:txBody>
      </p:sp>
      <p:pic>
        <p:nvPicPr>
          <p:cNvPr id="238597"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43933" t="24072" r="26349" b="8822"/>
          <a:stretch/>
        </p:blipFill>
        <p:spPr bwMode="auto">
          <a:xfrm>
            <a:off x="5265811" y="2132856"/>
            <a:ext cx="2740646" cy="3867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liennummernplatzhalter 3"/>
          <p:cNvSpPr>
            <a:spLocks noGrp="1"/>
          </p:cNvSpPr>
          <p:nvPr>
            <p:ph type="sldNum" sz="quarter" idx="12"/>
          </p:nvPr>
        </p:nvSpPr>
        <p:spPr/>
        <p:txBody>
          <a:bodyPr/>
          <a:lstStyle/>
          <a:p>
            <a:pPr>
              <a:defRPr/>
            </a:pPr>
            <a:fld id="{6DFFC0F6-9F90-4EE7-A1EA-D1227D297F13}" type="slidenum">
              <a:rPr lang="de-DE" smtClean="0"/>
              <a:pPr>
                <a:defRPr/>
              </a:pPr>
              <a:t>2</a:t>
            </a:fld>
            <a:endParaRPr lang="de-DE" dirty="0"/>
          </a:p>
        </p:txBody>
      </p:sp>
    </p:spTree>
    <p:extLst>
      <p:ext uri="{BB962C8B-B14F-4D97-AF65-F5344CB8AC3E}">
        <p14:creationId xmlns:p14="http://schemas.microsoft.com/office/powerpoint/2010/main" val="607014386"/>
      </p:ext>
    </p:extLst>
  </p:cSld>
  <p:clrMapOvr>
    <a:masterClrMapping/>
  </p:clrMapOvr>
  <mc:AlternateContent xmlns:mc="http://schemas.openxmlformats.org/markup-compatibility/2006" xmlns:p14="http://schemas.microsoft.com/office/powerpoint/2010/main">
    <mc:Choice Requires="p14">
      <p:transition spd="slow" p14:dur="2000" advTm="47036"/>
    </mc:Choice>
    <mc:Fallback xmlns="">
      <p:transition spd="slow" advTm="47036"/>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2"/>
          <p:cNvGrpSpPr>
            <a:grpSpLocks/>
          </p:cNvGrpSpPr>
          <p:nvPr/>
        </p:nvGrpSpPr>
        <p:grpSpPr bwMode="auto">
          <a:xfrm>
            <a:off x="3006330" y="857250"/>
            <a:ext cx="4860131" cy="5143500"/>
            <a:chOff x="340" y="0"/>
            <a:chExt cx="4082" cy="4320"/>
          </a:xfrm>
        </p:grpSpPr>
        <p:sp>
          <p:nvSpPr>
            <p:cNvPr id="377859" name="Rectangle 3"/>
            <p:cNvSpPr>
              <a:spLocks noChangeArrowheads="1"/>
            </p:cNvSpPr>
            <p:nvPr/>
          </p:nvSpPr>
          <p:spPr bwMode="auto">
            <a:xfrm>
              <a:off x="340" y="0"/>
              <a:ext cx="4082" cy="4320"/>
            </a:xfrm>
            <a:prstGeom prst="rect">
              <a:avLst/>
            </a:prstGeom>
            <a:solidFill>
              <a:schemeClr val="bg1"/>
            </a:solidFill>
            <a:ln w="9525">
              <a:solidFill>
                <a:schemeClr val="tx1"/>
              </a:solidFill>
              <a:miter lim="800000"/>
              <a:headEnd/>
              <a:tailEnd/>
            </a:ln>
            <a:effectLst/>
          </p:spPr>
          <p:txBody>
            <a:bodyPr wrap="none" anchor="ctr"/>
            <a:lstStyle/>
            <a:p>
              <a:pPr>
                <a:defRPr/>
              </a:pPr>
              <a:endParaRPr lang="de-DE" sz="1500" dirty="0"/>
            </a:p>
          </p:txBody>
        </p:sp>
        <p:sp>
          <p:nvSpPr>
            <p:cNvPr id="377860" name="Text Box 4"/>
            <p:cNvSpPr txBox="1">
              <a:spLocks noChangeArrowheads="1"/>
            </p:cNvSpPr>
            <p:nvPr/>
          </p:nvSpPr>
          <p:spPr bwMode="auto">
            <a:xfrm>
              <a:off x="1920" y="528"/>
              <a:ext cx="1104" cy="271"/>
            </a:xfrm>
            <a:prstGeom prst="rect">
              <a:avLst/>
            </a:prstGeom>
            <a:noFill/>
            <a:ln w="38100">
              <a:solidFill>
                <a:srgbClr val="FF0000"/>
              </a:solidFill>
              <a:miter lim="800000"/>
              <a:headEnd/>
              <a:tailEnd/>
            </a:ln>
            <a:effectLst/>
          </p:spPr>
          <p:txBody>
            <a:bodyPr>
              <a:spAutoFit/>
            </a:bodyPr>
            <a:lstStyle/>
            <a:p>
              <a:pPr algn="ctr">
                <a:spcBef>
                  <a:spcPct val="50000"/>
                </a:spcBef>
                <a:defRPr/>
              </a:pPr>
              <a:r>
                <a:rPr lang="de-DE" sz="1500" dirty="0">
                  <a:effectLst/>
                </a:rPr>
                <a:t>Population</a:t>
              </a:r>
            </a:p>
          </p:txBody>
        </p:sp>
        <p:sp>
          <p:nvSpPr>
            <p:cNvPr id="377861" name="Text Box 5"/>
            <p:cNvSpPr txBox="1">
              <a:spLocks noChangeArrowheads="1"/>
            </p:cNvSpPr>
            <p:nvPr/>
          </p:nvSpPr>
          <p:spPr bwMode="auto">
            <a:xfrm>
              <a:off x="1955" y="1351"/>
              <a:ext cx="1008" cy="271"/>
            </a:xfrm>
            <a:prstGeom prst="rect">
              <a:avLst/>
            </a:prstGeom>
            <a:noFill/>
            <a:ln w="38100">
              <a:solidFill>
                <a:srgbClr val="FF0000"/>
              </a:solidFill>
              <a:miter lim="800000"/>
              <a:headEnd/>
              <a:tailEnd/>
            </a:ln>
            <a:effectLst/>
          </p:spPr>
          <p:txBody>
            <a:bodyPr>
              <a:spAutoFit/>
            </a:bodyPr>
            <a:lstStyle/>
            <a:p>
              <a:pPr algn="ctr">
                <a:spcBef>
                  <a:spcPct val="50000"/>
                </a:spcBef>
                <a:defRPr/>
              </a:pPr>
              <a:r>
                <a:rPr lang="de-DE" sz="1500" dirty="0">
                  <a:effectLst/>
                </a:rPr>
                <a:t>Want</a:t>
              </a:r>
            </a:p>
          </p:txBody>
        </p:sp>
        <p:sp>
          <p:nvSpPr>
            <p:cNvPr id="377862" name="Text Box 6"/>
            <p:cNvSpPr txBox="1">
              <a:spLocks noChangeArrowheads="1"/>
            </p:cNvSpPr>
            <p:nvPr/>
          </p:nvSpPr>
          <p:spPr bwMode="auto">
            <a:xfrm>
              <a:off x="1968" y="960"/>
              <a:ext cx="1008" cy="271"/>
            </a:xfrm>
            <a:prstGeom prst="rect">
              <a:avLst/>
            </a:prstGeom>
            <a:noFill/>
            <a:ln w="38100">
              <a:solidFill>
                <a:srgbClr val="FF0000"/>
              </a:solidFill>
              <a:miter lim="800000"/>
              <a:headEnd/>
              <a:tailEnd/>
            </a:ln>
            <a:effectLst/>
          </p:spPr>
          <p:txBody>
            <a:bodyPr>
              <a:spAutoFit/>
            </a:bodyPr>
            <a:lstStyle/>
            <a:p>
              <a:pPr algn="ctr">
                <a:spcBef>
                  <a:spcPct val="50000"/>
                </a:spcBef>
                <a:defRPr/>
              </a:pPr>
              <a:r>
                <a:rPr lang="de-DE" sz="1500" dirty="0">
                  <a:effectLst/>
                </a:rPr>
                <a:t>Needs</a:t>
              </a:r>
            </a:p>
          </p:txBody>
        </p:sp>
        <p:sp>
          <p:nvSpPr>
            <p:cNvPr id="377863" name="Text Box 7"/>
            <p:cNvSpPr txBox="1">
              <a:spLocks noChangeArrowheads="1"/>
            </p:cNvSpPr>
            <p:nvPr/>
          </p:nvSpPr>
          <p:spPr bwMode="auto">
            <a:xfrm>
              <a:off x="1968" y="1776"/>
              <a:ext cx="1008" cy="271"/>
            </a:xfrm>
            <a:prstGeom prst="rect">
              <a:avLst/>
            </a:prstGeom>
            <a:noFill/>
            <a:ln w="38100">
              <a:solidFill>
                <a:srgbClr val="FF0000"/>
              </a:solidFill>
              <a:miter lim="800000"/>
              <a:headEnd/>
              <a:tailEnd/>
            </a:ln>
            <a:effectLst/>
          </p:spPr>
          <p:txBody>
            <a:bodyPr>
              <a:spAutoFit/>
            </a:bodyPr>
            <a:lstStyle/>
            <a:p>
              <a:pPr algn="ctr">
                <a:spcBef>
                  <a:spcPct val="50000"/>
                </a:spcBef>
                <a:defRPr/>
              </a:pPr>
              <a:r>
                <a:rPr lang="de-DE" sz="1500" dirty="0">
                  <a:effectLst/>
                </a:rPr>
                <a:t>Demand</a:t>
              </a:r>
            </a:p>
          </p:txBody>
        </p:sp>
        <p:sp>
          <p:nvSpPr>
            <p:cNvPr id="377871" name="AutoShape 15"/>
            <p:cNvSpPr>
              <a:spLocks noChangeArrowheads="1"/>
            </p:cNvSpPr>
            <p:nvPr/>
          </p:nvSpPr>
          <p:spPr bwMode="auto">
            <a:xfrm rot="5400000">
              <a:off x="2976" y="720"/>
              <a:ext cx="240" cy="24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a:effectLst/>
          </p:spPr>
          <p:txBody>
            <a:bodyPr wrap="none" anchor="ctr"/>
            <a:lstStyle/>
            <a:p>
              <a:pPr>
                <a:defRPr/>
              </a:pPr>
              <a:endParaRPr lang="de-DE" sz="1500" dirty="0"/>
            </a:p>
          </p:txBody>
        </p:sp>
        <p:sp>
          <p:nvSpPr>
            <p:cNvPr id="377872" name="AutoShape 16"/>
            <p:cNvSpPr>
              <a:spLocks noChangeArrowheads="1"/>
            </p:cNvSpPr>
            <p:nvPr/>
          </p:nvSpPr>
          <p:spPr bwMode="auto">
            <a:xfrm rot="5400000">
              <a:off x="2976" y="1152"/>
              <a:ext cx="240" cy="24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a:effectLst/>
          </p:spPr>
          <p:txBody>
            <a:bodyPr wrap="none" anchor="ctr"/>
            <a:lstStyle/>
            <a:p>
              <a:pPr>
                <a:defRPr/>
              </a:pPr>
              <a:endParaRPr lang="de-DE" sz="1500" dirty="0"/>
            </a:p>
          </p:txBody>
        </p:sp>
        <p:sp>
          <p:nvSpPr>
            <p:cNvPr id="377873" name="AutoShape 17"/>
            <p:cNvSpPr>
              <a:spLocks noChangeArrowheads="1"/>
            </p:cNvSpPr>
            <p:nvPr/>
          </p:nvSpPr>
          <p:spPr bwMode="auto">
            <a:xfrm rot="5400000">
              <a:off x="2976" y="1584"/>
              <a:ext cx="240" cy="24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a:effectLst/>
          </p:spPr>
          <p:txBody>
            <a:bodyPr wrap="none" anchor="ctr"/>
            <a:lstStyle/>
            <a:p>
              <a:pPr>
                <a:defRPr/>
              </a:pPr>
              <a:endParaRPr lang="de-DE" sz="1500" dirty="0"/>
            </a:p>
          </p:txBody>
        </p:sp>
        <p:sp>
          <p:nvSpPr>
            <p:cNvPr id="377874" name="AutoShape 18"/>
            <p:cNvSpPr>
              <a:spLocks noChangeArrowheads="1"/>
            </p:cNvSpPr>
            <p:nvPr/>
          </p:nvSpPr>
          <p:spPr bwMode="auto">
            <a:xfrm rot="16200000" flipH="1">
              <a:off x="1728" y="720"/>
              <a:ext cx="240" cy="24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a:effectLst/>
          </p:spPr>
          <p:txBody>
            <a:bodyPr wrap="none" anchor="ctr"/>
            <a:lstStyle/>
            <a:p>
              <a:pPr>
                <a:defRPr/>
              </a:pPr>
              <a:endParaRPr lang="de-DE" sz="1500" dirty="0"/>
            </a:p>
          </p:txBody>
        </p:sp>
        <p:sp>
          <p:nvSpPr>
            <p:cNvPr id="377875" name="AutoShape 19"/>
            <p:cNvSpPr>
              <a:spLocks noChangeArrowheads="1"/>
            </p:cNvSpPr>
            <p:nvPr/>
          </p:nvSpPr>
          <p:spPr bwMode="auto">
            <a:xfrm rot="16200000" flipH="1">
              <a:off x="1728" y="1152"/>
              <a:ext cx="240" cy="24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a:effectLst/>
          </p:spPr>
          <p:txBody>
            <a:bodyPr wrap="none" anchor="ctr"/>
            <a:lstStyle/>
            <a:p>
              <a:pPr>
                <a:defRPr/>
              </a:pPr>
              <a:endParaRPr lang="de-DE" sz="1500" dirty="0"/>
            </a:p>
          </p:txBody>
        </p:sp>
        <p:sp>
          <p:nvSpPr>
            <p:cNvPr id="377876" name="AutoShape 20"/>
            <p:cNvSpPr>
              <a:spLocks noChangeArrowheads="1"/>
            </p:cNvSpPr>
            <p:nvPr/>
          </p:nvSpPr>
          <p:spPr bwMode="auto">
            <a:xfrm rot="16200000" flipH="1">
              <a:off x="1728" y="1584"/>
              <a:ext cx="240" cy="24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a:effectLst/>
          </p:spPr>
          <p:txBody>
            <a:bodyPr wrap="none" anchor="ctr"/>
            <a:lstStyle/>
            <a:p>
              <a:pPr>
                <a:defRPr/>
              </a:pPr>
              <a:endParaRPr lang="de-DE" sz="1500" dirty="0"/>
            </a:p>
          </p:txBody>
        </p:sp>
        <p:sp>
          <p:nvSpPr>
            <p:cNvPr id="377878" name="AutoShape 22"/>
            <p:cNvSpPr>
              <a:spLocks noChangeArrowheads="1"/>
            </p:cNvSpPr>
            <p:nvPr/>
          </p:nvSpPr>
          <p:spPr bwMode="auto">
            <a:xfrm flipV="1">
              <a:off x="2400" y="2112"/>
              <a:ext cx="144" cy="144"/>
            </a:xfrm>
            <a:prstGeom prst="up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pPr>
                <a:defRPr/>
              </a:pPr>
              <a:endParaRPr lang="de-DE" sz="1500" dirty="0"/>
            </a:p>
          </p:txBody>
        </p:sp>
      </p:grpSp>
      <p:sp>
        <p:nvSpPr>
          <p:cNvPr id="377883" name="Text Box 27"/>
          <p:cNvSpPr txBox="1">
            <a:spLocks noChangeArrowheads="1"/>
          </p:cNvSpPr>
          <p:nvPr/>
        </p:nvSpPr>
        <p:spPr bwMode="auto">
          <a:xfrm rot="10800000" flipH="1">
            <a:off x="1470706" y="857250"/>
            <a:ext cx="507831" cy="4400550"/>
          </a:xfrm>
          <a:prstGeom prst="rect">
            <a:avLst/>
          </a:prstGeom>
          <a:noFill/>
          <a:ln w="9525">
            <a:solidFill>
              <a:schemeClr val="tx1"/>
            </a:solidFill>
            <a:miter lim="800000"/>
            <a:headEnd/>
            <a:tailEnd/>
          </a:ln>
          <a:effectLst/>
        </p:spPr>
        <p:txBody>
          <a:bodyPr vert="eaVert">
            <a:spAutoFit/>
          </a:bodyPr>
          <a:lstStyle/>
          <a:p>
            <a:pPr>
              <a:defRPr/>
            </a:pPr>
            <a:r>
              <a:rPr lang="en-GB" sz="2100" b="1" dirty="0">
                <a:solidFill>
                  <a:schemeClr val="tx2"/>
                </a:solidFill>
                <a:effectLst/>
              </a:rPr>
              <a:t>1.1.3 Health Economics</a:t>
            </a:r>
            <a:endParaRPr lang="en-GB" sz="1500" dirty="0">
              <a:solidFill>
                <a:schemeClr val="tx2"/>
              </a:solidFill>
              <a:effectLst/>
            </a:endParaRPr>
          </a:p>
        </p:txBody>
      </p:sp>
      <p:sp>
        <p:nvSpPr>
          <p:cNvPr id="2" name="Foliennummernplatzhalter 1">
            <a:extLst>
              <a:ext uri="{FF2B5EF4-FFF2-40B4-BE49-F238E27FC236}">
                <a16:creationId xmlns="" xmlns:a16="http://schemas.microsoft.com/office/drawing/2014/main" id="{3F667BBE-98E2-4CEE-84C6-73E2134DE6C7}"/>
              </a:ext>
            </a:extLst>
          </p:cNvPr>
          <p:cNvSpPr>
            <a:spLocks noGrp="1"/>
          </p:cNvSpPr>
          <p:nvPr>
            <p:ph type="sldNum" sz="quarter" idx="12"/>
          </p:nvPr>
        </p:nvSpPr>
        <p:spPr/>
        <p:txBody>
          <a:bodyPr/>
          <a:lstStyle/>
          <a:p>
            <a:pPr>
              <a:defRPr/>
            </a:pPr>
            <a:fld id="{ED394AC4-E5C3-47C8-91C4-93ABB2FCE1A3}" type="slidenum">
              <a:rPr lang="de-DE" smtClean="0"/>
              <a:pPr>
                <a:defRPr/>
              </a:pPr>
              <a:t>20</a:t>
            </a:fld>
            <a:endParaRPr lang="de-DE" dirty="0"/>
          </a:p>
        </p:txBody>
      </p:sp>
    </p:spTree>
    <p:extLst>
      <p:ext uri="{BB962C8B-B14F-4D97-AF65-F5344CB8AC3E}">
        <p14:creationId xmlns:p14="http://schemas.microsoft.com/office/powerpoint/2010/main" val="3695391378"/>
      </p:ext>
    </p:extLst>
  </p:cSld>
  <p:clrMapOvr>
    <a:masterClrMapping/>
  </p:clrMapOvr>
  <mc:AlternateContent xmlns:mc="http://schemas.openxmlformats.org/markup-compatibility/2006" xmlns:p14="http://schemas.microsoft.com/office/powerpoint/2010/main">
    <mc:Choice Requires="p14">
      <p:transition spd="slow" p14:dur="2000" advTm="47048"/>
    </mc:Choice>
    <mc:Fallback xmlns="">
      <p:transition spd="slow" advTm="47048"/>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2"/>
          <p:cNvGrpSpPr>
            <a:grpSpLocks/>
          </p:cNvGrpSpPr>
          <p:nvPr/>
        </p:nvGrpSpPr>
        <p:grpSpPr bwMode="auto">
          <a:xfrm>
            <a:off x="3006330" y="857250"/>
            <a:ext cx="4860131" cy="5143500"/>
            <a:chOff x="340" y="0"/>
            <a:chExt cx="4082" cy="4320"/>
          </a:xfrm>
        </p:grpSpPr>
        <p:sp>
          <p:nvSpPr>
            <p:cNvPr id="377859" name="Rectangle 3"/>
            <p:cNvSpPr>
              <a:spLocks noChangeArrowheads="1"/>
            </p:cNvSpPr>
            <p:nvPr/>
          </p:nvSpPr>
          <p:spPr bwMode="auto">
            <a:xfrm>
              <a:off x="340" y="0"/>
              <a:ext cx="4082" cy="4320"/>
            </a:xfrm>
            <a:prstGeom prst="rect">
              <a:avLst/>
            </a:prstGeom>
            <a:solidFill>
              <a:schemeClr val="bg1"/>
            </a:solidFill>
            <a:ln w="9525">
              <a:solidFill>
                <a:schemeClr val="tx1"/>
              </a:solidFill>
              <a:miter lim="800000"/>
              <a:headEnd/>
              <a:tailEnd/>
            </a:ln>
            <a:effectLst/>
          </p:spPr>
          <p:txBody>
            <a:bodyPr wrap="none" anchor="ctr"/>
            <a:lstStyle/>
            <a:p>
              <a:pPr>
                <a:defRPr/>
              </a:pPr>
              <a:endParaRPr lang="de-DE" sz="1500" dirty="0"/>
            </a:p>
          </p:txBody>
        </p:sp>
        <p:sp>
          <p:nvSpPr>
            <p:cNvPr id="377860" name="Text Box 4"/>
            <p:cNvSpPr txBox="1">
              <a:spLocks noChangeArrowheads="1"/>
            </p:cNvSpPr>
            <p:nvPr/>
          </p:nvSpPr>
          <p:spPr bwMode="auto">
            <a:xfrm>
              <a:off x="1920" y="528"/>
              <a:ext cx="1104" cy="271"/>
            </a:xfrm>
            <a:prstGeom prst="rect">
              <a:avLst/>
            </a:prstGeom>
            <a:noFill/>
            <a:ln w="38100">
              <a:solidFill>
                <a:srgbClr val="FF0000"/>
              </a:solidFill>
              <a:miter lim="800000"/>
              <a:headEnd/>
              <a:tailEnd/>
            </a:ln>
            <a:effectLst/>
          </p:spPr>
          <p:txBody>
            <a:bodyPr>
              <a:spAutoFit/>
            </a:bodyPr>
            <a:lstStyle/>
            <a:p>
              <a:pPr algn="ctr">
                <a:spcBef>
                  <a:spcPct val="50000"/>
                </a:spcBef>
                <a:defRPr/>
              </a:pPr>
              <a:r>
                <a:rPr lang="de-DE" sz="1500" dirty="0">
                  <a:effectLst/>
                </a:rPr>
                <a:t>Population</a:t>
              </a:r>
            </a:p>
          </p:txBody>
        </p:sp>
        <p:sp>
          <p:nvSpPr>
            <p:cNvPr id="377861" name="Text Box 5"/>
            <p:cNvSpPr txBox="1">
              <a:spLocks noChangeArrowheads="1"/>
            </p:cNvSpPr>
            <p:nvPr/>
          </p:nvSpPr>
          <p:spPr bwMode="auto">
            <a:xfrm>
              <a:off x="1955" y="1351"/>
              <a:ext cx="1008" cy="271"/>
            </a:xfrm>
            <a:prstGeom prst="rect">
              <a:avLst/>
            </a:prstGeom>
            <a:noFill/>
            <a:ln w="38100">
              <a:solidFill>
                <a:srgbClr val="FF0000"/>
              </a:solidFill>
              <a:miter lim="800000"/>
              <a:headEnd/>
              <a:tailEnd/>
            </a:ln>
            <a:effectLst/>
          </p:spPr>
          <p:txBody>
            <a:bodyPr>
              <a:spAutoFit/>
            </a:bodyPr>
            <a:lstStyle/>
            <a:p>
              <a:pPr algn="ctr">
                <a:spcBef>
                  <a:spcPct val="50000"/>
                </a:spcBef>
                <a:defRPr/>
              </a:pPr>
              <a:r>
                <a:rPr lang="de-DE" sz="1500" dirty="0">
                  <a:effectLst/>
                </a:rPr>
                <a:t>Want</a:t>
              </a:r>
            </a:p>
          </p:txBody>
        </p:sp>
        <p:sp>
          <p:nvSpPr>
            <p:cNvPr id="377862" name="Text Box 6"/>
            <p:cNvSpPr txBox="1">
              <a:spLocks noChangeArrowheads="1"/>
            </p:cNvSpPr>
            <p:nvPr/>
          </p:nvSpPr>
          <p:spPr bwMode="auto">
            <a:xfrm>
              <a:off x="1968" y="960"/>
              <a:ext cx="1008" cy="271"/>
            </a:xfrm>
            <a:prstGeom prst="rect">
              <a:avLst/>
            </a:prstGeom>
            <a:noFill/>
            <a:ln w="38100">
              <a:solidFill>
                <a:srgbClr val="FF0000"/>
              </a:solidFill>
              <a:miter lim="800000"/>
              <a:headEnd/>
              <a:tailEnd/>
            </a:ln>
            <a:effectLst/>
          </p:spPr>
          <p:txBody>
            <a:bodyPr>
              <a:spAutoFit/>
            </a:bodyPr>
            <a:lstStyle/>
            <a:p>
              <a:pPr algn="ctr">
                <a:spcBef>
                  <a:spcPct val="50000"/>
                </a:spcBef>
                <a:defRPr/>
              </a:pPr>
              <a:r>
                <a:rPr lang="de-DE" sz="1500" dirty="0">
                  <a:effectLst/>
                </a:rPr>
                <a:t>Needs</a:t>
              </a:r>
            </a:p>
          </p:txBody>
        </p:sp>
        <p:sp>
          <p:nvSpPr>
            <p:cNvPr id="377863" name="Text Box 7"/>
            <p:cNvSpPr txBox="1">
              <a:spLocks noChangeArrowheads="1"/>
            </p:cNvSpPr>
            <p:nvPr/>
          </p:nvSpPr>
          <p:spPr bwMode="auto">
            <a:xfrm>
              <a:off x="1968" y="1776"/>
              <a:ext cx="1008" cy="271"/>
            </a:xfrm>
            <a:prstGeom prst="rect">
              <a:avLst/>
            </a:prstGeom>
            <a:noFill/>
            <a:ln w="38100">
              <a:solidFill>
                <a:srgbClr val="FF0000"/>
              </a:solidFill>
              <a:miter lim="800000"/>
              <a:headEnd/>
              <a:tailEnd/>
            </a:ln>
            <a:effectLst/>
          </p:spPr>
          <p:txBody>
            <a:bodyPr>
              <a:spAutoFit/>
            </a:bodyPr>
            <a:lstStyle/>
            <a:p>
              <a:pPr algn="ctr">
                <a:spcBef>
                  <a:spcPct val="50000"/>
                </a:spcBef>
                <a:defRPr/>
              </a:pPr>
              <a:r>
                <a:rPr lang="de-DE" sz="1500" dirty="0">
                  <a:effectLst/>
                </a:rPr>
                <a:t>Demand</a:t>
              </a:r>
            </a:p>
          </p:txBody>
        </p:sp>
        <p:grpSp>
          <p:nvGrpSpPr>
            <p:cNvPr id="55305" name="Group 8"/>
            <p:cNvGrpSpPr>
              <a:grpSpLocks/>
            </p:cNvGrpSpPr>
            <p:nvPr/>
          </p:nvGrpSpPr>
          <p:grpSpPr bwMode="auto">
            <a:xfrm>
              <a:off x="1920" y="2352"/>
              <a:ext cx="1344" cy="960"/>
              <a:chOff x="2112" y="2208"/>
              <a:chExt cx="960" cy="768"/>
            </a:xfrm>
          </p:grpSpPr>
          <p:sp>
            <p:nvSpPr>
              <p:cNvPr id="377865" name="Freeform 9"/>
              <p:cNvSpPr>
                <a:spLocks/>
              </p:cNvSpPr>
              <p:nvPr/>
            </p:nvSpPr>
            <p:spPr bwMode="auto">
              <a:xfrm>
                <a:off x="2304" y="2370"/>
                <a:ext cx="608" cy="462"/>
              </a:xfrm>
              <a:custGeom>
                <a:avLst/>
                <a:gdLst/>
                <a:ahLst/>
                <a:cxnLst>
                  <a:cxn ang="0">
                    <a:pos x="0" y="0"/>
                  </a:cxn>
                  <a:cxn ang="0">
                    <a:pos x="568" y="994"/>
                  </a:cxn>
                  <a:cxn ang="0">
                    <a:pos x="1846" y="1420"/>
                  </a:cxn>
                </a:cxnLst>
                <a:rect l="0" t="0" r="r" b="b"/>
                <a:pathLst>
                  <a:path w="1846" h="1420">
                    <a:moveTo>
                      <a:pt x="0" y="0"/>
                    </a:moveTo>
                    <a:cubicBezTo>
                      <a:pt x="130" y="378"/>
                      <a:pt x="260" y="757"/>
                      <a:pt x="568" y="994"/>
                    </a:cubicBezTo>
                    <a:cubicBezTo>
                      <a:pt x="876" y="1231"/>
                      <a:pt x="1633" y="1349"/>
                      <a:pt x="1846" y="1420"/>
                    </a:cubicBezTo>
                  </a:path>
                </a:pathLst>
              </a:custGeom>
              <a:noFill/>
              <a:ln w="38100" cmpd="sng">
                <a:solidFill>
                  <a:schemeClr val="tx1"/>
                </a:solidFill>
                <a:round/>
                <a:headEnd/>
                <a:tailEnd/>
              </a:ln>
            </p:spPr>
            <p:txBody>
              <a:bodyPr/>
              <a:lstStyle/>
              <a:p>
                <a:pPr>
                  <a:defRPr/>
                </a:pPr>
                <a:endParaRPr lang="de-DE" sz="1500" dirty="0"/>
              </a:p>
            </p:txBody>
          </p:sp>
          <p:grpSp>
            <p:nvGrpSpPr>
              <p:cNvPr id="55320" name="Group 10"/>
              <p:cNvGrpSpPr>
                <a:grpSpLocks/>
              </p:cNvGrpSpPr>
              <p:nvPr/>
            </p:nvGrpSpPr>
            <p:grpSpPr bwMode="auto">
              <a:xfrm>
                <a:off x="2112" y="2208"/>
                <a:ext cx="960" cy="768"/>
                <a:chOff x="2112" y="2208"/>
                <a:chExt cx="960" cy="768"/>
              </a:xfrm>
            </p:grpSpPr>
            <p:sp>
              <p:nvSpPr>
                <p:cNvPr id="377867" name="Line 11"/>
                <p:cNvSpPr>
                  <a:spLocks noChangeShapeType="1"/>
                </p:cNvSpPr>
                <p:nvPr/>
              </p:nvSpPr>
              <p:spPr bwMode="auto">
                <a:xfrm>
                  <a:off x="2112" y="2976"/>
                  <a:ext cx="960" cy="0"/>
                </a:xfrm>
                <a:prstGeom prst="line">
                  <a:avLst/>
                </a:prstGeom>
                <a:noFill/>
                <a:ln w="38100">
                  <a:solidFill>
                    <a:schemeClr val="tx1"/>
                  </a:solidFill>
                  <a:round/>
                  <a:headEnd/>
                  <a:tailEnd type="triangle" w="med" len="med"/>
                </a:ln>
                <a:effectLst/>
              </p:spPr>
              <p:txBody>
                <a:bodyPr/>
                <a:lstStyle/>
                <a:p>
                  <a:pPr>
                    <a:defRPr/>
                  </a:pPr>
                  <a:endParaRPr lang="de-DE" sz="1500" dirty="0"/>
                </a:p>
              </p:txBody>
            </p:sp>
            <p:sp>
              <p:nvSpPr>
                <p:cNvPr id="377868" name="Line 12"/>
                <p:cNvSpPr>
                  <a:spLocks noChangeShapeType="1"/>
                </p:cNvSpPr>
                <p:nvPr/>
              </p:nvSpPr>
              <p:spPr bwMode="auto">
                <a:xfrm flipV="1">
                  <a:off x="2112" y="2208"/>
                  <a:ext cx="0" cy="768"/>
                </a:xfrm>
                <a:prstGeom prst="line">
                  <a:avLst/>
                </a:prstGeom>
                <a:noFill/>
                <a:ln w="38100">
                  <a:solidFill>
                    <a:schemeClr val="tx1"/>
                  </a:solidFill>
                  <a:round/>
                  <a:headEnd/>
                  <a:tailEnd type="triangle" w="med" len="med"/>
                </a:ln>
                <a:effectLst/>
              </p:spPr>
              <p:txBody>
                <a:bodyPr/>
                <a:lstStyle/>
                <a:p>
                  <a:pPr>
                    <a:defRPr/>
                  </a:pPr>
                  <a:endParaRPr lang="de-DE" sz="1500" dirty="0"/>
                </a:p>
              </p:txBody>
            </p:sp>
            <p:sp>
              <p:nvSpPr>
                <p:cNvPr id="377869" name="Freeform 13"/>
                <p:cNvSpPr>
                  <a:spLocks/>
                </p:cNvSpPr>
                <p:nvPr/>
              </p:nvSpPr>
              <p:spPr bwMode="auto">
                <a:xfrm>
                  <a:off x="2256" y="2352"/>
                  <a:ext cx="655" cy="473"/>
                </a:xfrm>
                <a:custGeom>
                  <a:avLst/>
                  <a:gdLst/>
                  <a:ahLst/>
                  <a:cxnLst>
                    <a:cxn ang="0">
                      <a:pos x="0" y="1454"/>
                    </a:cxn>
                    <a:cxn ang="0">
                      <a:pos x="1278" y="852"/>
                    </a:cxn>
                    <a:cxn ang="0">
                      <a:pos x="1988" y="0"/>
                    </a:cxn>
                  </a:cxnLst>
                  <a:rect l="0" t="0" r="r" b="b"/>
                  <a:pathLst>
                    <a:path w="1988" h="1454">
                      <a:moveTo>
                        <a:pt x="0" y="1454"/>
                      </a:moveTo>
                      <a:cubicBezTo>
                        <a:pt x="473" y="1274"/>
                        <a:pt x="947" y="1094"/>
                        <a:pt x="1278" y="852"/>
                      </a:cubicBezTo>
                      <a:cubicBezTo>
                        <a:pt x="1609" y="610"/>
                        <a:pt x="1798" y="305"/>
                        <a:pt x="1988" y="0"/>
                      </a:cubicBezTo>
                    </a:path>
                  </a:pathLst>
                </a:custGeom>
                <a:noFill/>
                <a:ln w="38100" cmpd="sng">
                  <a:solidFill>
                    <a:schemeClr val="tx1"/>
                  </a:solidFill>
                  <a:round/>
                  <a:headEnd/>
                  <a:tailEnd/>
                </a:ln>
              </p:spPr>
              <p:txBody>
                <a:bodyPr/>
                <a:lstStyle/>
                <a:p>
                  <a:pPr>
                    <a:defRPr/>
                  </a:pPr>
                  <a:endParaRPr lang="de-DE" sz="1500" dirty="0"/>
                </a:p>
              </p:txBody>
            </p:sp>
          </p:grpSp>
        </p:grpSp>
        <p:sp>
          <p:nvSpPr>
            <p:cNvPr id="377870" name="Text Box 14"/>
            <p:cNvSpPr txBox="1">
              <a:spLocks noChangeArrowheads="1"/>
            </p:cNvSpPr>
            <p:nvPr/>
          </p:nvSpPr>
          <p:spPr bwMode="auto">
            <a:xfrm>
              <a:off x="2016" y="3600"/>
              <a:ext cx="1008" cy="271"/>
            </a:xfrm>
            <a:prstGeom prst="rect">
              <a:avLst/>
            </a:prstGeom>
            <a:noFill/>
            <a:ln w="38100">
              <a:solidFill>
                <a:schemeClr val="folHlink"/>
              </a:solidFill>
              <a:miter lim="800000"/>
              <a:headEnd/>
              <a:tailEnd/>
            </a:ln>
            <a:effectLst/>
          </p:spPr>
          <p:txBody>
            <a:bodyPr>
              <a:spAutoFit/>
            </a:bodyPr>
            <a:lstStyle/>
            <a:p>
              <a:pPr algn="ctr">
                <a:spcBef>
                  <a:spcPct val="50000"/>
                </a:spcBef>
                <a:defRPr/>
              </a:pPr>
              <a:r>
                <a:rPr lang="de-DE" sz="1500" dirty="0">
                  <a:effectLst/>
                </a:rPr>
                <a:t>Supply</a:t>
              </a:r>
            </a:p>
          </p:txBody>
        </p:sp>
        <p:sp>
          <p:nvSpPr>
            <p:cNvPr id="377871" name="AutoShape 15"/>
            <p:cNvSpPr>
              <a:spLocks noChangeArrowheads="1"/>
            </p:cNvSpPr>
            <p:nvPr/>
          </p:nvSpPr>
          <p:spPr bwMode="auto">
            <a:xfrm rot="5400000">
              <a:off x="2976" y="720"/>
              <a:ext cx="240" cy="24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a:effectLst/>
          </p:spPr>
          <p:txBody>
            <a:bodyPr wrap="none" anchor="ctr"/>
            <a:lstStyle/>
            <a:p>
              <a:pPr>
                <a:defRPr/>
              </a:pPr>
              <a:endParaRPr lang="de-DE" sz="1500" dirty="0"/>
            </a:p>
          </p:txBody>
        </p:sp>
        <p:sp>
          <p:nvSpPr>
            <p:cNvPr id="377872" name="AutoShape 16"/>
            <p:cNvSpPr>
              <a:spLocks noChangeArrowheads="1"/>
            </p:cNvSpPr>
            <p:nvPr/>
          </p:nvSpPr>
          <p:spPr bwMode="auto">
            <a:xfrm rot="5400000">
              <a:off x="2976" y="1152"/>
              <a:ext cx="240" cy="24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a:effectLst/>
          </p:spPr>
          <p:txBody>
            <a:bodyPr wrap="none" anchor="ctr"/>
            <a:lstStyle/>
            <a:p>
              <a:pPr>
                <a:defRPr/>
              </a:pPr>
              <a:endParaRPr lang="de-DE" sz="1500" dirty="0"/>
            </a:p>
          </p:txBody>
        </p:sp>
        <p:sp>
          <p:nvSpPr>
            <p:cNvPr id="377873" name="AutoShape 17"/>
            <p:cNvSpPr>
              <a:spLocks noChangeArrowheads="1"/>
            </p:cNvSpPr>
            <p:nvPr/>
          </p:nvSpPr>
          <p:spPr bwMode="auto">
            <a:xfrm rot="5400000">
              <a:off x="2976" y="1584"/>
              <a:ext cx="240" cy="24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a:effectLst/>
          </p:spPr>
          <p:txBody>
            <a:bodyPr wrap="none" anchor="ctr"/>
            <a:lstStyle/>
            <a:p>
              <a:pPr>
                <a:defRPr/>
              </a:pPr>
              <a:endParaRPr lang="de-DE" sz="1500" dirty="0"/>
            </a:p>
          </p:txBody>
        </p:sp>
        <p:sp>
          <p:nvSpPr>
            <p:cNvPr id="377874" name="AutoShape 18"/>
            <p:cNvSpPr>
              <a:spLocks noChangeArrowheads="1"/>
            </p:cNvSpPr>
            <p:nvPr/>
          </p:nvSpPr>
          <p:spPr bwMode="auto">
            <a:xfrm rot="16200000" flipH="1">
              <a:off x="1728" y="720"/>
              <a:ext cx="240" cy="24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a:effectLst/>
          </p:spPr>
          <p:txBody>
            <a:bodyPr wrap="none" anchor="ctr"/>
            <a:lstStyle/>
            <a:p>
              <a:pPr>
                <a:defRPr/>
              </a:pPr>
              <a:endParaRPr lang="de-DE" sz="1500" dirty="0"/>
            </a:p>
          </p:txBody>
        </p:sp>
        <p:sp>
          <p:nvSpPr>
            <p:cNvPr id="377875" name="AutoShape 19"/>
            <p:cNvSpPr>
              <a:spLocks noChangeArrowheads="1"/>
            </p:cNvSpPr>
            <p:nvPr/>
          </p:nvSpPr>
          <p:spPr bwMode="auto">
            <a:xfrm rot="16200000" flipH="1">
              <a:off x="1728" y="1152"/>
              <a:ext cx="240" cy="24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a:effectLst/>
          </p:spPr>
          <p:txBody>
            <a:bodyPr wrap="none" anchor="ctr"/>
            <a:lstStyle/>
            <a:p>
              <a:pPr>
                <a:defRPr/>
              </a:pPr>
              <a:endParaRPr lang="de-DE" sz="1500" dirty="0"/>
            </a:p>
          </p:txBody>
        </p:sp>
        <p:sp>
          <p:nvSpPr>
            <p:cNvPr id="377876" name="AutoShape 20"/>
            <p:cNvSpPr>
              <a:spLocks noChangeArrowheads="1"/>
            </p:cNvSpPr>
            <p:nvPr/>
          </p:nvSpPr>
          <p:spPr bwMode="auto">
            <a:xfrm rot="16200000" flipH="1">
              <a:off x="1728" y="1584"/>
              <a:ext cx="240" cy="24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a:effectLst/>
          </p:spPr>
          <p:txBody>
            <a:bodyPr wrap="none" anchor="ctr"/>
            <a:lstStyle/>
            <a:p>
              <a:pPr>
                <a:defRPr/>
              </a:pPr>
              <a:endParaRPr lang="de-DE" sz="1500" dirty="0"/>
            </a:p>
          </p:txBody>
        </p:sp>
        <p:sp>
          <p:nvSpPr>
            <p:cNvPr id="377877" name="AutoShape 21"/>
            <p:cNvSpPr>
              <a:spLocks noChangeArrowheads="1"/>
            </p:cNvSpPr>
            <p:nvPr/>
          </p:nvSpPr>
          <p:spPr bwMode="auto">
            <a:xfrm>
              <a:off x="2448" y="3408"/>
              <a:ext cx="144" cy="144"/>
            </a:xfrm>
            <a:prstGeom prst="up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pPr>
                <a:defRPr/>
              </a:pPr>
              <a:endParaRPr lang="de-DE" sz="1500" dirty="0"/>
            </a:p>
          </p:txBody>
        </p:sp>
        <p:sp>
          <p:nvSpPr>
            <p:cNvPr id="377878" name="AutoShape 22"/>
            <p:cNvSpPr>
              <a:spLocks noChangeArrowheads="1"/>
            </p:cNvSpPr>
            <p:nvPr/>
          </p:nvSpPr>
          <p:spPr bwMode="auto">
            <a:xfrm flipV="1">
              <a:off x="2400" y="2112"/>
              <a:ext cx="144" cy="144"/>
            </a:xfrm>
            <a:prstGeom prst="up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pPr>
                <a:defRPr/>
              </a:pPr>
              <a:endParaRPr lang="de-DE" sz="1500" dirty="0"/>
            </a:p>
          </p:txBody>
        </p:sp>
      </p:grpSp>
      <p:sp>
        <p:nvSpPr>
          <p:cNvPr id="377883" name="Text Box 27"/>
          <p:cNvSpPr txBox="1">
            <a:spLocks noChangeArrowheads="1"/>
          </p:cNvSpPr>
          <p:nvPr/>
        </p:nvSpPr>
        <p:spPr bwMode="auto">
          <a:xfrm rot="10800000" flipH="1">
            <a:off x="1470706" y="857250"/>
            <a:ext cx="507831" cy="4400550"/>
          </a:xfrm>
          <a:prstGeom prst="rect">
            <a:avLst/>
          </a:prstGeom>
          <a:noFill/>
          <a:ln w="9525">
            <a:solidFill>
              <a:schemeClr val="tx1"/>
            </a:solidFill>
            <a:miter lim="800000"/>
            <a:headEnd/>
            <a:tailEnd/>
          </a:ln>
          <a:effectLst/>
        </p:spPr>
        <p:txBody>
          <a:bodyPr vert="eaVert">
            <a:spAutoFit/>
          </a:bodyPr>
          <a:lstStyle/>
          <a:p>
            <a:pPr>
              <a:defRPr/>
            </a:pPr>
            <a:r>
              <a:rPr lang="en-GB" sz="2100" b="1" dirty="0">
                <a:solidFill>
                  <a:schemeClr val="tx2"/>
                </a:solidFill>
                <a:effectLst/>
              </a:rPr>
              <a:t>1.1.3 Health Economics</a:t>
            </a:r>
            <a:endParaRPr lang="en-GB" sz="1500" dirty="0">
              <a:solidFill>
                <a:schemeClr val="tx2"/>
              </a:solidFill>
              <a:effectLst/>
            </a:endParaRPr>
          </a:p>
        </p:txBody>
      </p:sp>
      <p:sp>
        <p:nvSpPr>
          <p:cNvPr id="2" name="Foliennummernplatzhalter 1">
            <a:extLst>
              <a:ext uri="{FF2B5EF4-FFF2-40B4-BE49-F238E27FC236}">
                <a16:creationId xmlns="" xmlns:a16="http://schemas.microsoft.com/office/drawing/2014/main" id="{97FE0C70-EBBF-4C92-9390-F4099943D934}"/>
              </a:ext>
            </a:extLst>
          </p:cNvPr>
          <p:cNvSpPr>
            <a:spLocks noGrp="1"/>
          </p:cNvSpPr>
          <p:nvPr>
            <p:ph type="sldNum" sz="quarter" idx="12"/>
          </p:nvPr>
        </p:nvSpPr>
        <p:spPr/>
        <p:txBody>
          <a:bodyPr/>
          <a:lstStyle/>
          <a:p>
            <a:pPr>
              <a:defRPr/>
            </a:pPr>
            <a:fld id="{ED394AC4-E5C3-47C8-91C4-93ABB2FCE1A3}" type="slidenum">
              <a:rPr lang="de-DE" smtClean="0"/>
              <a:pPr>
                <a:defRPr/>
              </a:pPr>
              <a:t>21</a:t>
            </a:fld>
            <a:endParaRPr lang="de-DE" dirty="0"/>
          </a:p>
        </p:txBody>
      </p:sp>
    </p:spTree>
    <p:extLst>
      <p:ext uri="{BB962C8B-B14F-4D97-AF65-F5344CB8AC3E}">
        <p14:creationId xmlns:p14="http://schemas.microsoft.com/office/powerpoint/2010/main" val="2337788791"/>
      </p:ext>
    </p:extLst>
  </p:cSld>
  <p:clrMapOvr>
    <a:masterClrMapping/>
  </p:clrMapOvr>
  <mc:AlternateContent xmlns:mc="http://schemas.openxmlformats.org/markup-compatibility/2006" xmlns:p14="http://schemas.microsoft.com/office/powerpoint/2010/main">
    <mc:Choice Requires="p14">
      <p:transition spd="slow" p14:dur="2000" advTm="31591"/>
    </mc:Choice>
    <mc:Fallback xmlns="">
      <p:transition spd="slow" advTm="31591"/>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2"/>
          <p:cNvGrpSpPr>
            <a:grpSpLocks/>
          </p:cNvGrpSpPr>
          <p:nvPr/>
        </p:nvGrpSpPr>
        <p:grpSpPr bwMode="auto">
          <a:xfrm>
            <a:off x="3006330" y="857250"/>
            <a:ext cx="4860131" cy="5143500"/>
            <a:chOff x="340" y="0"/>
            <a:chExt cx="4082" cy="4320"/>
          </a:xfrm>
        </p:grpSpPr>
        <p:sp>
          <p:nvSpPr>
            <p:cNvPr id="377859" name="Rectangle 3"/>
            <p:cNvSpPr>
              <a:spLocks noChangeArrowheads="1"/>
            </p:cNvSpPr>
            <p:nvPr/>
          </p:nvSpPr>
          <p:spPr bwMode="auto">
            <a:xfrm>
              <a:off x="340" y="0"/>
              <a:ext cx="4082" cy="4320"/>
            </a:xfrm>
            <a:prstGeom prst="rect">
              <a:avLst/>
            </a:prstGeom>
            <a:solidFill>
              <a:schemeClr val="bg1"/>
            </a:solidFill>
            <a:ln w="9525">
              <a:solidFill>
                <a:schemeClr val="tx1"/>
              </a:solidFill>
              <a:miter lim="800000"/>
              <a:headEnd/>
              <a:tailEnd/>
            </a:ln>
            <a:effectLst/>
          </p:spPr>
          <p:txBody>
            <a:bodyPr wrap="none" anchor="ctr"/>
            <a:lstStyle/>
            <a:p>
              <a:pPr>
                <a:defRPr/>
              </a:pPr>
              <a:endParaRPr lang="de-DE" sz="1500" dirty="0"/>
            </a:p>
          </p:txBody>
        </p:sp>
        <p:sp>
          <p:nvSpPr>
            <p:cNvPr id="377860" name="Text Box 4"/>
            <p:cNvSpPr txBox="1">
              <a:spLocks noChangeArrowheads="1"/>
            </p:cNvSpPr>
            <p:nvPr/>
          </p:nvSpPr>
          <p:spPr bwMode="auto">
            <a:xfrm>
              <a:off x="1920" y="528"/>
              <a:ext cx="1104" cy="271"/>
            </a:xfrm>
            <a:prstGeom prst="rect">
              <a:avLst/>
            </a:prstGeom>
            <a:noFill/>
            <a:ln w="38100">
              <a:solidFill>
                <a:srgbClr val="FF0000"/>
              </a:solidFill>
              <a:miter lim="800000"/>
              <a:headEnd/>
              <a:tailEnd/>
            </a:ln>
            <a:effectLst/>
          </p:spPr>
          <p:txBody>
            <a:bodyPr>
              <a:spAutoFit/>
            </a:bodyPr>
            <a:lstStyle/>
            <a:p>
              <a:pPr algn="ctr">
                <a:spcBef>
                  <a:spcPct val="50000"/>
                </a:spcBef>
                <a:defRPr/>
              </a:pPr>
              <a:r>
                <a:rPr lang="de-DE" sz="1500" dirty="0">
                  <a:effectLst/>
                </a:rPr>
                <a:t>Population</a:t>
              </a:r>
            </a:p>
          </p:txBody>
        </p:sp>
        <p:sp>
          <p:nvSpPr>
            <p:cNvPr id="377861" name="Text Box 5"/>
            <p:cNvSpPr txBox="1">
              <a:spLocks noChangeArrowheads="1"/>
            </p:cNvSpPr>
            <p:nvPr/>
          </p:nvSpPr>
          <p:spPr bwMode="auto">
            <a:xfrm>
              <a:off x="1955" y="1351"/>
              <a:ext cx="1008" cy="271"/>
            </a:xfrm>
            <a:prstGeom prst="rect">
              <a:avLst/>
            </a:prstGeom>
            <a:noFill/>
            <a:ln w="38100">
              <a:solidFill>
                <a:srgbClr val="FF0000"/>
              </a:solidFill>
              <a:miter lim="800000"/>
              <a:headEnd/>
              <a:tailEnd/>
            </a:ln>
            <a:effectLst/>
          </p:spPr>
          <p:txBody>
            <a:bodyPr>
              <a:spAutoFit/>
            </a:bodyPr>
            <a:lstStyle/>
            <a:p>
              <a:pPr algn="ctr">
                <a:spcBef>
                  <a:spcPct val="50000"/>
                </a:spcBef>
                <a:defRPr/>
              </a:pPr>
              <a:r>
                <a:rPr lang="de-DE" sz="1500" dirty="0">
                  <a:effectLst/>
                </a:rPr>
                <a:t>Want</a:t>
              </a:r>
            </a:p>
          </p:txBody>
        </p:sp>
        <p:sp>
          <p:nvSpPr>
            <p:cNvPr id="377862" name="Text Box 6"/>
            <p:cNvSpPr txBox="1">
              <a:spLocks noChangeArrowheads="1"/>
            </p:cNvSpPr>
            <p:nvPr/>
          </p:nvSpPr>
          <p:spPr bwMode="auto">
            <a:xfrm>
              <a:off x="1968" y="960"/>
              <a:ext cx="1008" cy="271"/>
            </a:xfrm>
            <a:prstGeom prst="rect">
              <a:avLst/>
            </a:prstGeom>
            <a:noFill/>
            <a:ln w="38100">
              <a:solidFill>
                <a:srgbClr val="FF0000"/>
              </a:solidFill>
              <a:miter lim="800000"/>
              <a:headEnd/>
              <a:tailEnd/>
            </a:ln>
            <a:effectLst/>
          </p:spPr>
          <p:txBody>
            <a:bodyPr>
              <a:spAutoFit/>
            </a:bodyPr>
            <a:lstStyle/>
            <a:p>
              <a:pPr algn="ctr">
                <a:spcBef>
                  <a:spcPct val="50000"/>
                </a:spcBef>
                <a:defRPr/>
              </a:pPr>
              <a:r>
                <a:rPr lang="de-DE" sz="1500" dirty="0">
                  <a:effectLst/>
                </a:rPr>
                <a:t>Needs</a:t>
              </a:r>
            </a:p>
          </p:txBody>
        </p:sp>
        <p:sp>
          <p:nvSpPr>
            <p:cNvPr id="377863" name="Text Box 7"/>
            <p:cNvSpPr txBox="1">
              <a:spLocks noChangeArrowheads="1"/>
            </p:cNvSpPr>
            <p:nvPr/>
          </p:nvSpPr>
          <p:spPr bwMode="auto">
            <a:xfrm>
              <a:off x="1968" y="1776"/>
              <a:ext cx="1008" cy="271"/>
            </a:xfrm>
            <a:prstGeom prst="rect">
              <a:avLst/>
            </a:prstGeom>
            <a:noFill/>
            <a:ln w="38100">
              <a:solidFill>
                <a:srgbClr val="FF0000"/>
              </a:solidFill>
              <a:miter lim="800000"/>
              <a:headEnd/>
              <a:tailEnd/>
            </a:ln>
            <a:effectLst/>
          </p:spPr>
          <p:txBody>
            <a:bodyPr>
              <a:spAutoFit/>
            </a:bodyPr>
            <a:lstStyle/>
            <a:p>
              <a:pPr algn="ctr">
                <a:spcBef>
                  <a:spcPct val="50000"/>
                </a:spcBef>
                <a:defRPr/>
              </a:pPr>
              <a:r>
                <a:rPr lang="de-DE" sz="1500" dirty="0">
                  <a:effectLst/>
                </a:rPr>
                <a:t>Demand</a:t>
              </a:r>
            </a:p>
          </p:txBody>
        </p:sp>
        <p:grpSp>
          <p:nvGrpSpPr>
            <p:cNvPr id="55305" name="Group 8"/>
            <p:cNvGrpSpPr>
              <a:grpSpLocks/>
            </p:cNvGrpSpPr>
            <p:nvPr/>
          </p:nvGrpSpPr>
          <p:grpSpPr bwMode="auto">
            <a:xfrm>
              <a:off x="1920" y="2352"/>
              <a:ext cx="1344" cy="960"/>
              <a:chOff x="2112" y="2208"/>
              <a:chExt cx="960" cy="768"/>
            </a:xfrm>
          </p:grpSpPr>
          <p:sp>
            <p:nvSpPr>
              <p:cNvPr id="377865" name="Freeform 9"/>
              <p:cNvSpPr>
                <a:spLocks/>
              </p:cNvSpPr>
              <p:nvPr/>
            </p:nvSpPr>
            <p:spPr bwMode="auto">
              <a:xfrm>
                <a:off x="2304" y="2370"/>
                <a:ext cx="608" cy="462"/>
              </a:xfrm>
              <a:custGeom>
                <a:avLst/>
                <a:gdLst/>
                <a:ahLst/>
                <a:cxnLst>
                  <a:cxn ang="0">
                    <a:pos x="0" y="0"/>
                  </a:cxn>
                  <a:cxn ang="0">
                    <a:pos x="568" y="994"/>
                  </a:cxn>
                  <a:cxn ang="0">
                    <a:pos x="1846" y="1420"/>
                  </a:cxn>
                </a:cxnLst>
                <a:rect l="0" t="0" r="r" b="b"/>
                <a:pathLst>
                  <a:path w="1846" h="1420">
                    <a:moveTo>
                      <a:pt x="0" y="0"/>
                    </a:moveTo>
                    <a:cubicBezTo>
                      <a:pt x="130" y="378"/>
                      <a:pt x="260" y="757"/>
                      <a:pt x="568" y="994"/>
                    </a:cubicBezTo>
                    <a:cubicBezTo>
                      <a:pt x="876" y="1231"/>
                      <a:pt x="1633" y="1349"/>
                      <a:pt x="1846" y="1420"/>
                    </a:cubicBezTo>
                  </a:path>
                </a:pathLst>
              </a:custGeom>
              <a:noFill/>
              <a:ln w="38100" cmpd="sng">
                <a:solidFill>
                  <a:schemeClr val="tx1"/>
                </a:solidFill>
                <a:round/>
                <a:headEnd/>
                <a:tailEnd/>
              </a:ln>
            </p:spPr>
            <p:txBody>
              <a:bodyPr/>
              <a:lstStyle/>
              <a:p>
                <a:pPr>
                  <a:defRPr/>
                </a:pPr>
                <a:endParaRPr lang="de-DE" sz="1500" dirty="0"/>
              </a:p>
            </p:txBody>
          </p:sp>
          <p:grpSp>
            <p:nvGrpSpPr>
              <p:cNvPr id="55320" name="Group 10"/>
              <p:cNvGrpSpPr>
                <a:grpSpLocks/>
              </p:cNvGrpSpPr>
              <p:nvPr/>
            </p:nvGrpSpPr>
            <p:grpSpPr bwMode="auto">
              <a:xfrm>
                <a:off x="2112" y="2208"/>
                <a:ext cx="960" cy="768"/>
                <a:chOff x="2112" y="2208"/>
                <a:chExt cx="960" cy="768"/>
              </a:xfrm>
            </p:grpSpPr>
            <p:sp>
              <p:nvSpPr>
                <p:cNvPr id="377867" name="Line 11"/>
                <p:cNvSpPr>
                  <a:spLocks noChangeShapeType="1"/>
                </p:cNvSpPr>
                <p:nvPr/>
              </p:nvSpPr>
              <p:spPr bwMode="auto">
                <a:xfrm>
                  <a:off x="2112" y="2976"/>
                  <a:ext cx="960" cy="0"/>
                </a:xfrm>
                <a:prstGeom prst="line">
                  <a:avLst/>
                </a:prstGeom>
                <a:noFill/>
                <a:ln w="38100">
                  <a:solidFill>
                    <a:schemeClr val="tx1"/>
                  </a:solidFill>
                  <a:round/>
                  <a:headEnd/>
                  <a:tailEnd type="triangle" w="med" len="med"/>
                </a:ln>
                <a:effectLst/>
              </p:spPr>
              <p:txBody>
                <a:bodyPr/>
                <a:lstStyle/>
                <a:p>
                  <a:pPr>
                    <a:defRPr/>
                  </a:pPr>
                  <a:endParaRPr lang="de-DE" sz="1500" dirty="0"/>
                </a:p>
              </p:txBody>
            </p:sp>
            <p:sp>
              <p:nvSpPr>
                <p:cNvPr id="377868" name="Line 12"/>
                <p:cNvSpPr>
                  <a:spLocks noChangeShapeType="1"/>
                </p:cNvSpPr>
                <p:nvPr/>
              </p:nvSpPr>
              <p:spPr bwMode="auto">
                <a:xfrm flipV="1">
                  <a:off x="2112" y="2208"/>
                  <a:ext cx="0" cy="768"/>
                </a:xfrm>
                <a:prstGeom prst="line">
                  <a:avLst/>
                </a:prstGeom>
                <a:noFill/>
                <a:ln w="38100">
                  <a:solidFill>
                    <a:schemeClr val="tx1"/>
                  </a:solidFill>
                  <a:round/>
                  <a:headEnd/>
                  <a:tailEnd type="triangle" w="med" len="med"/>
                </a:ln>
                <a:effectLst/>
              </p:spPr>
              <p:txBody>
                <a:bodyPr/>
                <a:lstStyle/>
                <a:p>
                  <a:pPr>
                    <a:defRPr/>
                  </a:pPr>
                  <a:endParaRPr lang="de-DE" sz="1500" dirty="0"/>
                </a:p>
              </p:txBody>
            </p:sp>
            <p:sp>
              <p:nvSpPr>
                <p:cNvPr id="377869" name="Freeform 13"/>
                <p:cNvSpPr>
                  <a:spLocks/>
                </p:cNvSpPr>
                <p:nvPr/>
              </p:nvSpPr>
              <p:spPr bwMode="auto">
                <a:xfrm>
                  <a:off x="2256" y="2352"/>
                  <a:ext cx="655" cy="473"/>
                </a:xfrm>
                <a:custGeom>
                  <a:avLst/>
                  <a:gdLst/>
                  <a:ahLst/>
                  <a:cxnLst>
                    <a:cxn ang="0">
                      <a:pos x="0" y="1454"/>
                    </a:cxn>
                    <a:cxn ang="0">
                      <a:pos x="1278" y="852"/>
                    </a:cxn>
                    <a:cxn ang="0">
                      <a:pos x="1988" y="0"/>
                    </a:cxn>
                  </a:cxnLst>
                  <a:rect l="0" t="0" r="r" b="b"/>
                  <a:pathLst>
                    <a:path w="1988" h="1454">
                      <a:moveTo>
                        <a:pt x="0" y="1454"/>
                      </a:moveTo>
                      <a:cubicBezTo>
                        <a:pt x="473" y="1274"/>
                        <a:pt x="947" y="1094"/>
                        <a:pt x="1278" y="852"/>
                      </a:cubicBezTo>
                      <a:cubicBezTo>
                        <a:pt x="1609" y="610"/>
                        <a:pt x="1798" y="305"/>
                        <a:pt x="1988" y="0"/>
                      </a:cubicBezTo>
                    </a:path>
                  </a:pathLst>
                </a:custGeom>
                <a:noFill/>
                <a:ln w="38100" cmpd="sng">
                  <a:solidFill>
                    <a:schemeClr val="tx1"/>
                  </a:solidFill>
                  <a:round/>
                  <a:headEnd/>
                  <a:tailEnd/>
                </a:ln>
              </p:spPr>
              <p:txBody>
                <a:bodyPr/>
                <a:lstStyle/>
                <a:p>
                  <a:pPr>
                    <a:defRPr/>
                  </a:pPr>
                  <a:endParaRPr lang="de-DE" sz="1500" dirty="0"/>
                </a:p>
              </p:txBody>
            </p:sp>
          </p:grpSp>
        </p:grpSp>
        <p:sp>
          <p:nvSpPr>
            <p:cNvPr id="377870" name="Text Box 14"/>
            <p:cNvSpPr txBox="1">
              <a:spLocks noChangeArrowheads="1"/>
            </p:cNvSpPr>
            <p:nvPr/>
          </p:nvSpPr>
          <p:spPr bwMode="auto">
            <a:xfrm>
              <a:off x="2016" y="3600"/>
              <a:ext cx="1008" cy="271"/>
            </a:xfrm>
            <a:prstGeom prst="rect">
              <a:avLst/>
            </a:prstGeom>
            <a:noFill/>
            <a:ln w="38100">
              <a:solidFill>
                <a:schemeClr val="folHlink"/>
              </a:solidFill>
              <a:miter lim="800000"/>
              <a:headEnd/>
              <a:tailEnd/>
            </a:ln>
            <a:effectLst/>
          </p:spPr>
          <p:txBody>
            <a:bodyPr>
              <a:spAutoFit/>
            </a:bodyPr>
            <a:lstStyle/>
            <a:p>
              <a:pPr algn="ctr">
                <a:spcBef>
                  <a:spcPct val="50000"/>
                </a:spcBef>
                <a:defRPr/>
              </a:pPr>
              <a:r>
                <a:rPr lang="de-DE" sz="1500" dirty="0">
                  <a:effectLst/>
                </a:rPr>
                <a:t>Supply</a:t>
              </a:r>
            </a:p>
          </p:txBody>
        </p:sp>
        <p:sp>
          <p:nvSpPr>
            <p:cNvPr id="377871" name="AutoShape 15"/>
            <p:cNvSpPr>
              <a:spLocks noChangeArrowheads="1"/>
            </p:cNvSpPr>
            <p:nvPr/>
          </p:nvSpPr>
          <p:spPr bwMode="auto">
            <a:xfrm rot="5400000">
              <a:off x="2976" y="720"/>
              <a:ext cx="240" cy="24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a:effectLst/>
          </p:spPr>
          <p:txBody>
            <a:bodyPr wrap="none" anchor="ctr"/>
            <a:lstStyle/>
            <a:p>
              <a:pPr>
                <a:defRPr/>
              </a:pPr>
              <a:endParaRPr lang="de-DE" sz="1500" dirty="0"/>
            </a:p>
          </p:txBody>
        </p:sp>
        <p:sp>
          <p:nvSpPr>
            <p:cNvPr id="377872" name="AutoShape 16"/>
            <p:cNvSpPr>
              <a:spLocks noChangeArrowheads="1"/>
            </p:cNvSpPr>
            <p:nvPr/>
          </p:nvSpPr>
          <p:spPr bwMode="auto">
            <a:xfrm rot="5400000">
              <a:off x="2976" y="1152"/>
              <a:ext cx="240" cy="24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a:effectLst/>
          </p:spPr>
          <p:txBody>
            <a:bodyPr wrap="none" anchor="ctr"/>
            <a:lstStyle/>
            <a:p>
              <a:pPr>
                <a:defRPr/>
              </a:pPr>
              <a:endParaRPr lang="de-DE" sz="1500" dirty="0"/>
            </a:p>
          </p:txBody>
        </p:sp>
        <p:sp>
          <p:nvSpPr>
            <p:cNvPr id="377873" name="AutoShape 17"/>
            <p:cNvSpPr>
              <a:spLocks noChangeArrowheads="1"/>
            </p:cNvSpPr>
            <p:nvPr/>
          </p:nvSpPr>
          <p:spPr bwMode="auto">
            <a:xfrm rot="5400000">
              <a:off x="2976" y="1584"/>
              <a:ext cx="240" cy="24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a:effectLst/>
          </p:spPr>
          <p:txBody>
            <a:bodyPr wrap="none" anchor="ctr"/>
            <a:lstStyle/>
            <a:p>
              <a:pPr>
                <a:defRPr/>
              </a:pPr>
              <a:endParaRPr lang="de-DE" sz="1500" dirty="0"/>
            </a:p>
          </p:txBody>
        </p:sp>
        <p:sp>
          <p:nvSpPr>
            <p:cNvPr id="377874" name="AutoShape 18"/>
            <p:cNvSpPr>
              <a:spLocks noChangeArrowheads="1"/>
            </p:cNvSpPr>
            <p:nvPr/>
          </p:nvSpPr>
          <p:spPr bwMode="auto">
            <a:xfrm rot="16200000" flipH="1">
              <a:off x="1728" y="720"/>
              <a:ext cx="240" cy="24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a:effectLst/>
          </p:spPr>
          <p:txBody>
            <a:bodyPr wrap="none" anchor="ctr"/>
            <a:lstStyle/>
            <a:p>
              <a:pPr>
                <a:defRPr/>
              </a:pPr>
              <a:endParaRPr lang="de-DE" sz="1500" dirty="0"/>
            </a:p>
          </p:txBody>
        </p:sp>
        <p:sp>
          <p:nvSpPr>
            <p:cNvPr id="377875" name="AutoShape 19"/>
            <p:cNvSpPr>
              <a:spLocks noChangeArrowheads="1"/>
            </p:cNvSpPr>
            <p:nvPr/>
          </p:nvSpPr>
          <p:spPr bwMode="auto">
            <a:xfrm rot="16200000" flipH="1">
              <a:off x="1728" y="1152"/>
              <a:ext cx="240" cy="24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a:effectLst/>
          </p:spPr>
          <p:txBody>
            <a:bodyPr wrap="none" anchor="ctr"/>
            <a:lstStyle/>
            <a:p>
              <a:pPr>
                <a:defRPr/>
              </a:pPr>
              <a:endParaRPr lang="de-DE" sz="1500" dirty="0"/>
            </a:p>
          </p:txBody>
        </p:sp>
        <p:sp>
          <p:nvSpPr>
            <p:cNvPr id="377876" name="AutoShape 20"/>
            <p:cNvSpPr>
              <a:spLocks noChangeArrowheads="1"/>
            </p:cNvSpPr>
            <p:nvPr/>
          </p:nvSpPr>
          <p:spPr bwMode="auto">
            <a:xfrm rot="16200000" flipH="1">
              <a:off x="1728" y="1584"/>
              <a:ext cx="240" cy="24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a:effectLst/>
          </p:spPr>
          <p:txBody>
            <a:bodyPr wrap="none" anchor="ctr"/>
            <a:lstStyle/>
            <a:p>
              <a:pPr>
                <a:defRPr/>
              </a:pPr>
              <a:endParaRPr lang="de-DE" sz="1500" dirty="0"/>
            </a:p>
          </p:txBody>
        </p:sp>
        <p:sp>
          <p:nvSpPr>
            <p:cNvPr id="377877" name="AutoShape 21"/>
            <p:cNvSpPr>
              <a:spLocks noChangeArrowheads="1"/>
            </p:cNvSpPr>
            <p:nvPr/>
          </p:nvSpPr>
          <p:spPr bwMode="auto">
            <a:xfrm>
              <a:off x="2448" y="3408"/>
              <a:ext cx="144" cy="144"/>
            </a:xfrm>
            <a:prstGeom prst="up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pPr>
                <a:defRPr/>
              </a:pPr>
              <a:endParaRPr lang="de-DE" sz="1500" dirty="0"/>
            </a:p>
          </p:txBody>
        </p:sp>
        <p:sp>
          <p:nvSpPr>
            <p:cNvPr id="377878" name="AutoShape 22"/>
            <p:cNvSpPr>
              <a:spLocks noChangeArrowheads="1"/>
            </p:cNvSpPr>
            <p:nvPr/>
          </p:nvSpPr>
          <p:spPr bwMode="auto">
            <a:xfrm flipV="1">
              <a:off x="2400" y="2112"/>
              <a:ext cx="144" cy="144"/>
            </a:xfrm>
            <a:prstGeom prst="up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pPr>
                <a:defRPr/>
              </a:pPr>
              <a:endParaRPr lang="de-DE" sz="1500" dirty="0"/>
            </a:p>
          </p:txBody>
        </p:sp>
        <p:sp>
          <p:nvSpPr>
            <p:cNvPr id="377879" name="Text Box 23"/>
            <p:cNvSpPr txBox="1">
              <a:spLocks noChangeArrowheads="1"/>
            </p:cNvSpPr>
            <p:nvPr/>
          </p:nvSpPr>
          <p:spPr bwMode="auto">
            <a:xfrm>
              <a:off x="1248" y="144"/>
              <a:ext cx="2544" cy="271"/>
            </a:xfrm>
            <a:prstGeom prst="rect">
              <a:avLst/>
            </a:prstGeom>
            <a:noFill/>
            <a:ln w="9525">
              <a:solidFill>
                <a:schemeClr val="tx1"/>
              </a:solidFill>
              <a:miter lim="800000"/>
              <a:headEnd/>
              <a:tailEnd/>
            </a:ln>
            <a:effectLst/>
          </p:spPr>
          <p:txBody>
            <a:bodyPr>
              <a:spAutoFit/>
            </a:bodyPr>
            <a:lstStyle/>
            <a:p>
              <a:pPr>
                <a:spcBef>
                  <a:spcPct val="50000"/>
                </a:spcBef>
                <a:defRPr/>
              </a:pPr>
              <a:r>
                <a:rPr lang="en-GB" sz="1500" dirty="0">
                  <a:effectLst/>
                </a:rPr>
                <a:t>Culture – Religion - Ethics</a:t>
              </a:r>
            </a:p>
          </p:txBody>
        </p:sp>
        <p:sp>
          <p:nvSpPr>
            <p:cNvPr id="377880" name="Text Box 24"/>
            <p:cNvSpPr txBox="1">
              <a:spLocks noChangeArrowheads="1"/>
            </p:cNvSpPr>
            <p:nvPr/>
          </p:nvSpPr>
          <p:spPr bwMode="auto">
            <a:xfrm>
              <a:off x="3827" y="336"/>
              <a:ext cx="349" cy="3648"/>
            </a:xfrm>
            <a:prstGeom prst="rect">
              <a:avLst/>
            </a:prstGeom>
            <a:noFill/>
            <a:ln w="9525">
              <a:solidFill>
                <a:schemeClr val="tx1"/>
              </a:solidFill>
              <a:miter lim="800000"/>
              <a:headEnd/>
              <a:tailEnd/>
            </a:ln>
            <a:effectLst/>
          </p:spPr>
          <p:txBody>
            <a:bodyPr vert="eaVert">
              <a:spAutoFit/>
            </a:bodyPr>
            <a:lstStyle/>
            <a:p>
              <a:pPr algn="ctr">
                <a:spcBef>
                  <a:spcPct val="50000"/>
                </a:spcBef>
                <a:defRPr/>
              </a:pPr>
              <a:r>
                <a:rPr lang="en-GB" sz="1500" dirty="0">
                  <a:effectLst/>
                </a:rPr>
                <a:t>Development Level – Gross National Product</a:t>
              </a:r>
            </a:p>
          </p:txBody>
        </p:sp>
        <p:sp>
          <p:nvSpPr>
            <p:cNvPr id="377881" name="Text Box 25"/>
            <p:cNvSpPr txBox="1">
              <a:spLocks noChangeArrowheads="1"/>
            </p:cNvSpPr>
            <p:nvPr/>
          </p:nvSpPr>
          <p:spPr bwMode="auto">
            <a:xfrm>
              <a:off x="1248" y="3984"/>
              <a:ext cx="2544" cy="271"/>
            </a:xfrm>
            <a:prstGeom prst="rect">
              <a:avLst/>
            </a:prstGeom>
            <a:noFill/>
            <a:ln w="9525">
              <a:solidFill>
                <a:schemeClr val="tx1"/>
              </a:solidFill>
              <a:miter lim="800000"/>
              <a:headEnd/>
              <a:tailEnd/>
            </a:ln>
            <a:effectLst/>
          </p:spPr>
          <p:txBody>
            <a:bodyPr>
              <a:spAutoFit/>
            </a:bodyPr>
            <a:lstStyle/>
            <a:p>
              <a:pPr algn="ctr">
                <a:spcBef>
                  <a:spcPct val="50000"/>
                </a:spcBef>
                <a:defRPr/>
              </a:pPr>
              <a:r>
                <a:rPr lang="en-GB" sz="1500" dirty="0">
                  <a:effectLst/>
                </a:rPr>
                <a:t>Effectiveness - Efficiency</a:t>
              </a:r>
            </a:p>
          </p:txBody>
        </p:sp>
        <p:sp>
          <p:nvSpPr>
            <p:cNvPr id="377882" name="Text Box 26"/>
            <p:cNvSpPr txBox="1">
              <a:spLocks noChangeArrowheads="1"/>
            </p:cNvSpPr>
            <p:nvPr/>
          </p:nvSpPr>
          <p:spPr bwMode="auto">
            <a:xfrm rot="10800000" flipH="1">
              <a:off x="822" y="336"/>
              <a:ext cx="349" cy="3696"/>
            </a:xfrm>
            <a:prstGeom prst="rect">
              <a:avLst/>
            </a:prstGeom>
            <a:noFill/>
            <a:ln w="9525">
              <a:solidFill>
                <a:schemeClr val="tx1"/>
              </a:solidFill>
              <a:miter lim="800000"/>
              <a:headEnd/>
              <a:tailEnd/>
            </a:ln>
            <a:effectLst/>
          </p:spPr>
          <p:txBody>
            <a:bodyPr vert="eaVert">
              <a:spAutoFit/>
            </a:bodyPr>
            <a:lstStyle/>
            <a:p>
              <a:pPr algn="ctr">
                <a:spcBef>
                  <a:spcPct val="50000"/>
                </a:spcBef>
                <a:defRPr/>
              </a:pPr>
              <a:r>
                <a:rPr lang="en-GB" sz="1500" dirty="0">
                  <a:effectLst/>
                </a:rPr>
                <a:t>Governance -  Legal system – Economic system</a:t>
              </a:r>
            </a:p>
          </p:txBody>
        </p:sp>
      </p:grpSp>
      <p:sp>
        <p:nvSpPr>
          <p:cNvPr id="377883" name="Text Box 27"/>
          <p:cNvSpPr txBox="1">
            <a:spLocks noChangeArrowheads="1"/>
          </p:cNvSpPr>
          <p:nvPr/>
        </p:nvSpPr>
        <p:spPr bwMode="auto">
          <a:xfrm rot="10800000" flipH="1">
            <a:off x="1470706" y="857250"/>
            <a:ext cx="507831" cy="4400550"/>
          </a:xfrm>
          <a:prstGeom prst="rect">
            <a:avLst/>
          </a:prstGeom>
          <a:noFill/>
          <a:ln w="9525">
            <a:solidFill>
              <a:schemeClr val="tx1"/>
            </a:solidFill>
            <a:miter lim="800000"/>
            <a:headEnd/>
            <a:tailEnd/>
          </a:ln>
          <a:effectLst/>
        </p:spPr>
        <p:txBody>
          <a:bodyPr vert="eaVert">
            <a:spAutoFit/>
          </a:bodyPr>
          <a:lstStyle/>
          <a:p>
            <a:pPr>
              <a:defRPr/>
            </a:pPr>
            <a:r>
              <a:rPr lang="en-GB" sz="2100" b="1" dirty="0">
                <a:solidFill>
                  <a:schemeClr val="tx2"/>
                </a:solidFill>
                <a:effectLst/>
              </a:rPr>
              <a:t>1.1.3 Health Economics</a:t>
            </a:r>
            <a:endParaRPr lang="en-GB" sz="1500" dirty="0">
              <a:solidFill>
                <a:schemeClr val="tx2"/>
              </a:solidFill>
              <a:effectLst/>
            </a:endParaRPr>
          </a:p>
        </p:txBody>
      </p:sp>
      <p:sp>
        <p:nvSpPr>
          <p:cNvPr id="2" name="Foliennummernplatzhalter 1">
            <a:extLst>
              <a:ext uri="{FF2B5EF4-FFF2-40B4-BE49-F238E27FC236}">
                <a16:creationId xmlns="" xmlns:a16="http://schemas.microsoft.com/office/drawing/2014/main" id="{8A8B39F4-2ABF-424D-AB94-0A0A1738DA9D}"/>
              </a:ext>
            </a:extLst>
          </p:cNvPr>
          <p:cNvSpPr>
            <a:spLocks noGrp="1"/>
          </p:cNvSpPr>
          <p:nvPr>
            <p:ph type="sldNum" sz="quarter" idx="12"/>
          </p:nvPr>
        </p:nvSpPr>
        <p:spPr/>
        <p:txBody>
          <a:bodyPr/>
          <a:lstStyle/>
          <a:p>
            <a:pPr>
              <a:defRPr/>
            </a:pPr>
            <a:fld id="{ED394AC4-E5C3-47C8-91C4-93ABB2FCE1A3}" type="slidenum">
              <a:rPr lang="de-DE" smtClean="0"/>
              <a:pPr>
                <a:defRPr/>
              </a:pPr>
              <a:t>22</a:t>
            </a:fld>
            <a:endParaRPr lang="de-DE" dirty="0"/>
          </a:p>
        </p:txBody>
      </p:sp>
    </p:spTree>
    <p:extLst>
      <p:ext uri="{BB962C8B-B14F-4D97-AF65-F5344CB8AC3E}">
        <p14:creationId xmlns:p14="http://schemas.microsoft.com/office/powerpoint/2010/main" val="1567687100"/>
      </p:ext>
    </p:extLst>
  </p:cSld>
  <p:clrMapOvr>
    <a:masterClrMapping/>
  </p:clrMapOvr>
  <mc:AlternateContent xmlns:mc="http://schemas.openxmlformats.org/markup-compatibility/2006" xmlns:p14="http://schemas.microsoft.com/office/powerpoint/2010/main">
    <mc:Choice Requires="p14">
      <p:transition spd="slow" p14:dur="2000" advTm="126429"/>
    </mc:Choice>
    <mc:Fallback xmlns="">
      <p:transition spd="slow" advTm="126429"/>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normAutofit fontScale="90000"/>
          </a:bodyPr>
          <a:lstStyle/>
          <a:p>
            <a:pPr eaLnBrk="1" hangingPunct="1">
              <a:defRPr/>
            </a:pPr>
            <a:r>
              <a:rPr lang="en-GB" dirty="0"/>
              <a:t>1.1.4 Health Policy and Health Politics</a:t>
            </a:r>
          </a:p>
        </p:txBody>
      </p:sp>
      <p:sp>
        <p:nvSpPr>
          <p:cNvPr id="471043" name="Rectangle 3"/>
          <p:cNvSpPr>
            <a:spLocks noGrp="1" noChangeArrowheads="1"/>
          </p:cNvSpPr>
          <p:nvPr>
            <p:ph type="body" idx="1"/>
          </p:nvPr>
        </p:nvSpPr>
        <p:spPr/>
        <p:txBody>
          <a:bodyPr>
            <a:normAutofit fontScale="77500" lnSpcReduction="20000"/>
          </a:bodyPr>
          <a:lstStyle/>
          <a:p>
            <a:r>
              <a:rPr lang="en-GB" dirty="0"/>
              <a:t>General:</a:t>
            </a:r>
          </a:p>
          <a:p>
            <a:pPr lvl="1"/>
            <a:r>
              <a:rPr lang="en-GB" dirty="0"/>
              <a:t>Politics: science or art of governing or government, especially governing a political entity like a nation</a:t>
            </a:r>
          </a:p>
          <a:p>
            <a:pPr lvl="1"/>
            <a:r>
              <a:rPr lang="en-GB" dirty="0"/>
              <a:t>Policy: overall plan that embraces the general goals and organizational processes</a:t>
            </a:r>
          </a:p>
          <a:p>
            <a:pPr eaLnBrk="1" hangingPunct="1">
              <a:lnSpc>
                <a:spcPct val="90000"/>
              </a:lnSpc>
              <a:defRPr/>
            </a:pPr>
            <a:r>
              <a:rPr lang="en-GB" dirty="0"/>
              <a:t>Health:</a:t>
            </a:r>
          </a:p>
          <a:p>
            <a:pPr lvl="1">
              <a:defRPr/>
            </a:pPr>
            <a:r>
              <a:rPr lang="en-GB" dirty="0"/>
              <a:t>Health Politics i.n.s.: All governmental activities and instruments to plan, organize, implement and finance a health care system so that it can achieve its health goals</a:t>
            </a:r>
          </a:p>
          <a:p>
            <a:pPr lvl="2">
              <a:defRPr/>
            </a:pPr>
            <a:r>
              <a:rPr lang="en-GB" dirty="0"/>
              <a:t>Development of a framework system for activities of health care providers, insurance schemes, pharmaceutical industry etc. by laws and regulations</a:t>
            </a:r>
          </a:p>
          <a:p>
            <a:pPr lvl="1">
              <a:defRPr/>
            </a:pPr>
            <a:r>
              <a:rPr lang="en-GB" dirty="0"/>
              <a:t>Health Politics i.w.s.: all governmental activities and instruments with a direct or indirect impact on health-related aspects, i.e. education, work, nutrition, traffic, environment, family, …</a:t>
            </a:r>
          </a:p>
        </p:txBody>
      </p:sp>
      <p:sp>
        <p:nvSpPr>
          <p:cNvPr id="2" name="Foliennummernplatzhalter 1">
            <a:extLst>
              <a:ext uri="{FF2B5EF4-FFF2-40B4-BE49-F238E27FC236}">
                <a16:creationId xmlns="" xmlns:a16="http://schemas.microsoft.com/office/drawing/2014/main" id="{B4D36BE5-09DF-416A-ADB2-F2D4A2A081CB}"/>
              </a:ext>
            </a:extLst>
          </p:cNvPr>
          <p:cNvSpPr>
            <a:spLocks noGrp="1"/>
          </p:cNvSpPr>
          <p:nvPr>
            <p:ph type="sldNum" sz="quarter" idx="12"/>
          </p:nvPr>
        </p:nvSpPr>
        <p:spPr/>
        <p:txBody>
          <a:bodyPr/>
          <a:lstStyle/>
          <a:p>
            <a:pPr>
              <a:defRPr/>
            </a:pPr>
            <a:fld id="{6DFFC0F6-9F90-4EE7-A1EA-D1227D297F13}" type="slidenum">
              <a:rPr lang="de-DE" smtClean="0"/>
              <a:pPr>
                <a:defRPr/>
              </a:pPr>
              <a:t>23</a:t>
            </a:fld>
            <a:endParaRPr lang="de-DE" dirty="0"/>
          </a:p>
        </p:txBody>
      </p:sp>
    </p:spTree>
    <p:extLst>
      <p:ext uri="{BB962C8B-B14F-4D97-AF65-F5344CB8AC3E}">
        <p14:creationId xmlns:p14="http://schemas.microsoft.com/office/powerpoint/2010/main" val="1214859088"/>
      </p:ext>
    </p:extLst>
  </p:cSld>
  <p:clrMapOvr>
    <a:masterClrMapping/>
  </p:clrMapOvr>
  <mc:AlternateContent xmlns:mc="http://schemas.openxmlformats.org/markup-compatibility/2006" xmlns:p14="http://schemas.microsoft.com/office/powerpoint/2010/main">
    <mc:Choice Requires="p14">
      <p:transition spd="slow" p14:dur="2000" advTm="136425"/>
    </mc:Choice>
    <mc:Fallback xmlns="">
      <p:transition spd="slow" advTm="136425"/>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p:txBody>
          <a:bodyPr/>
          <a:lstStyle/>
          <a:p>
            <a:pPr eaLnBrk="1" hangingPunct="1">
              <a:defRPr/>
            </a:pPr>
            <a:r>
              <a:rPr lang="en-GB" dirty="0"/>
              <a:t>Objectives of Health Politics</a:t>
            </a:r>
          </a:p>
        </p:txBody>
      </p:sp>
      <p:sp>
        <p:nvSpPr>
          <p:cNvPr id="569347" name="Rectangle 3"/>
          <p:cNvSpPr>
            <a:spLocks noGrp="1" noChangeArrowheads="1"/>
          </p:cNvSpPr>
          <p:nvPr>
            <p:ph type="body" idx="1"/>
          </p:nvPr>
        </p:nvSpPr>
        <p:spPr/>
        <p:txBody>
          <a:bodyPr>
            <a:normAutofit lnSpcReduction="10000"/>
          </a:bodyPr>
          <a:lstStyle/>
          <a:p>
            <a:pPr eaLnBrk="1" hangingPunct="1">
              <a:defRPr/>
            </a:pPr>
            <a:r>
              <a:rPr lang="en-GB" dirty="0"/>
              <a:t>Sources: </a:t>
            </a:r>
          </a:p>
          <a:p>
            <a:pPr lvl="1" eaLnBrk="1" hangingPunct="1">
              <a:defRPr/>
            </a:pPr>
            <a:r>
              <a:rPr lang="en-GB" dirty="0"/>
              <a:t>General Declaration of Human Rights</a:t>
            </a:r>
          </a:p>
          <a:p>
            <a:pPr lvl="1" eaLnBrk="1" hangingPunct="1">
              <a:defRPr/>
            </a:pPr>
            <a:r>
              <a:rPr lang="en-GB" dirty="0"/>
              <a:t>Constitution of Federal Republic of Germany (Grundgesetz)</a:t>
            </a:r>
          </a:p>
          <a:p>
            <a:pPr lvl="1" eaLnBrk="1" hangingPunct="1">
              <a:defRPr/>
            </a:pPr>
            <a:r>
              <a:rPr lang="en-GB" dirty="0"/>
              <a:t>French Revolution</a:t>
            </a:r>
          </a:p>
          <a:p>
            <a:pPr lvl="1" eaLnBrk="1" hangingPunct="1">
              <a:defRPr/>
            </a:pPr>
            <a:r>
              <a:rPr lang="en-GB" dirty="0"/>
              <a:t>„Christian Occident“</a:t>
            </a:r>
          </a:p>
          <a:p>
            <a:pPr eaLnBrk="1" hangingPunct="1">
              <a:defRPr/>
            </a:pPr>
            <a:r>
              <a:rPr lang="en-GB" dirty="0"/>
              <a:t>Prime Value: Dignity</a:t>
            </a:r>
          </a:p>
          <a:p>
            <a:pPr lvl="1">
              <a:defRPr/>
            </a:pPr>
            <a:r>
              <a:rPr lang="en-GB" dirty="0"/>
              <a:t>“Human dignity is inviolable”</a:t>
            </a:r>
          </a:p>
          <a:p>
            <a:pPr eaLnBrk="1" hangingPunct="1">
              <a:defRPr/>
            </a:pPr>
            <a:r>
              <a:rPr lang="en-GB" dirty="0"/>
              <a:t>Consequences for health politics?</a:t>
            </a:r>
          </a:p>
        </p:txBody>
      </p:sp>
      <p:sp>
        <p:nvSpPr>
          <p:cNvPr id="2" name="Foliennummernplatzhalter 1">
            <a:extLst>
              <a:ext uri="{FF2B5EF4-FFF2-40B4-BE49-F238E27FC236}">
                <a16:creationId xmlns="" xmlns:a16="http://schemas.microsoft.com/office/drawing/2014/main" id="{B59EAA8C-C12C-4C72-AD2D-FA1E2C9F12A3}"/>
              </a:ext>
            </a:extLst>
          </p:cNvPr>
          <p:cNvSpPr>
            <a:spLocks noGrp="1"/>
          </p:cNvSpPr>
          <p:nvPr>
            <p:ph type="sldNum" sz="quarter" idx="12"/>
          </p:nvPr>
        </p:nvSpPr>
        <p:spPr/>
        <p:txBody>
          <a:bodyPr/>
          <a:lstStyle/>
          <a:p>
            <a:pPr>
              <a:defRPr/>
            </a:pPr>
            <a:fld id="{6DFFC0F6-9F90-4EE7-A1EA-D1227D297F13}" type="slidenum">
              <a:rPr lang="de-DE" smtClean="0"/>
              <a:pPr>
                <a:defRPr/>
              </a:pPr>
              <a:t>24</a:t>
            </a:fld>
            <a:endParaRPr lang="de-DE" dirty="0"/>
          </a:p>
        </p:txBody>
      </p:sp>
    </p:spTree>
    <p:extLst>
      <p:ext uri="{BB962C8B-B14F-4D97-AF65-F5344CB8AC3E}">
        <p14:creationId xmlns:p14="http://schemas.microsoft.com/office/powerpoint/2010/main" val="2254947679"/>
      </p:ext>
    </p:extLst>
  </p:cSld>
  <p:clrMapOvr>
    <a:masterClrMapping/>
  </p:clrMapOvr>
  <mc:AlternateContent xmlns:mc="http://schemas.openxmlformats.org/markup-compatibility/2006" xmlns:p14="http://schemas.microsoft.com/office/powerpoint/2010/main">
    <mc:Choice Requires="p14">
      <p:transition spd="slow" p14:dur="2000" advTm="52978"/>
    </mc:Choice>
    <mc:Fallback xmlns="">
      <p:transition spd="slow" advTm="52978"/>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p:txBody>
          <a:bodyPr/>
          <a:lstStyle/>
          <a:p>
            <a:pPr eaLnBrk="1" hangingPunct="1">
              <a:defRPr/>
            </a:pPr>
            <a:endParaRPr lang="en-GB" dirty="0"/>
          </a:p>
        </p:txBody>
      </p:sp>
      <p:sp>
        <p:nvSpPr>
          <p:cNvPr id="474115" name="Rectangle 3"/>
          <p:cNvSpPr>
            <a:spLocks noGrp="1" noChangeArrowheads="1"/>
          </p:cNvSpPr>
          <p:nvPr>
            <p:ph type="body" idx="1"/>
          </p:nvPr>
        </p:nvSpPr>
        <p:spPr/>
        <p:txBody>
          <a:bodyPr/>
          <a:lstStyle/>
          <a:p>
            <a:pPr eaLnBrk="1" hangingPunct="1">
              <a:defRPr/>
            </a:pPr>
            <a:endParaRPr lang="en-GB" dirty="0"/>
          </a:p>
        </p:txBody>
      </p:sp>
      <p:sp>
        <p:nvSpPr>
          <p:cNvPr id="474116" name="Rectangle 4"/>
          <p:cNvSpPr>
            <a:spLocks noChangeArrowheads="1"/>
          </p:cNvSpPr>
          <p:nvPr/>
        </p:nvSpPr>
        <p:spPr bwMode="auto">
          <a:xfrm>
            <a:off x="1119910" y="2120847"/>
            <a:ext cx="184731" cy="323165"/>
          </a:xfrm>
          <a:prstGeom prst="rect">
            <a:avLst/>
          </a:prstGeom>
          <a:noFill/>
          <a:ln w="9525">
            <a:noFill/>
            <a:miter lim="800000"/>
            <a:headEnd/>
            <a:tailEnd/>
          </a:ln>
          <a:effectLst/>
        </p:spPr>
        <p:txBody>
          <a:bodyPr wrap="none" anchor="ctr">
            <a:spAutoFit/>
          </a:bodyPr>
          <a:lstStyle/>
          <a:p>
            <a:pPr>
              <a:defRPr/>
            </a:pPr>
            <a:endParaRPr lang="de-DE" sz="1500" dirty="0"/>
          </a:p>
        </p:txBody>
      </p:sp>
      <p:graphicFrame>
        <p:nvGraphicFramePr>
          <p:cNvPr id="4098" name="Object 5"/>
          <p:cNvGraphicFramePr>
            <a:graphicFrameLocks noChangeAspect="1"/>
          </p:cNvGraphicFramePr>
          <p:nvPr>
            <p:extLst/>
          </p:nvPr>
        </p:nvGraphicFramePr>
        <p:xfrm>
          <a:off x="1145383" y="854869"/>
          <a:ext cx="6852047" cy="5145881"/>
        </p:xfrm>
        <a:graphic>
          <a:graphicData uri="http://schemas.openxmlformats.org/presentationml/2006/ole">
            <mc:AlternateContent xmlns:mc="http://schemas.openxmlformats.org/markup-compatibility/2006">
              <mc:Choice xmlns:v="urn:schemas-microsoft-com:vml" Requires="v">
                <p:oleObj spid="_x0000_s243737" name="Picture" r:id="rId4" imgW="9361080" imgH="6414840" progId="Word.Picture.8">
                  <p:embed/>
                </p:oleObj>
              </mc:Choice>
              <mc:Fallback>
                <p:oleObj name="Picture" r:id="rId4" imgW="9361080" imgH="6414840" progId="Word.Picture.8">
                  <p:embed/>
                  <p:pic>
                    <p:nvPicPr>
                      <p:cNvPr id="0" name=""/>
                      <p:cNvPicPr>
                        <a:picLocks noChangeAspect="1" noChangeArrowheads="1"/>
                      </p:cNvPicPr>
                      <p:nvPr/>
                    </p:nvPicPr>
                    <p:blipFill>
                      <a:blip r:embed="rId5"/>
                      <a:srcRect/>
                      <a:stretch>
                        <a:fillRect/>
                      </a:stretch>
                    </p:blipFill>
                    <p:spPr bwMode="auto">
                      <a:xfrm>
                        <a:off x="1145383" y="854869"/>
                        <a:ext cx="6852047" cy="5145881"/>
                      </a:xfrm>
                      <a:prstGeom prst="rect">
                        <a:avLst/>
                      </a:prstGeom>
                      <a:solidFill>
                        <a:srgbClr val="FFFFCC"/>
                      </a:solidFill>
                    </p:spPr>
                  </p:pic>
                </p:oleObj>
              </mc:Fallback>
            </mc:AlternateContent>
          </a:graphicData>
        </a:graphic>
      </p:graphicFrame>
      <p:sp>
        <p:nvSpPr>
          <p:cNvPr id="2" name="Rechteck 1"/>
          <p:cNvSpPr/>
          <p:nvPr/>
        </p:nvSpPr>
        <p:spPr>
          <a:xfrm>
            <a:off x="1143001" y="2125266"/>
            <a:ext cx="6854429" cy="3875484"/>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dirty="0"/>
          </a:p>
        </p:txBody>
      </p:sp>
      <p:sp>
        <p:nvSpPr>
          <p:cNvPr id="3" name="Foliennummernplatzhalter 2">
            <a:extLst>
              <a:ext uri="{FF2B5EF4-FFF2-40B4-BE49-F238E27FC236}">
                <a16:creationId xmlns="" xmlns:a16="http://schemas.microsoft.com/office/drawing/2014/main" id="{F025EB2C-B015-4BA5-BD78-8CBC0DC917BB}"/>
              </a:ext>
            </a:extLst>
          </p:cNvPr>
          <p:cNvSpPr>
            <a:spLocks noGrp="1"/>
          </p:cNvSpPr>
          <p:nvPr>
            <p:ph type="sldNum" sz="quarter" idx="12"/>
          </p:nvPr>
        </p:nvSpPr>
        <p:spPr/>
        <p:txBody>
          <a:bodyPr/>
          <a:lstStyle/>
          <a:p>
            <a:pPr>
              <a:defRPr/>
            </a:pPr>
            <a:fld id="{6DFFC0F6-9F90-4EE7-A1EA-D1227D297F13}" type="slidenum">
              <a:rPr lang="de-DE" smtClean="0"/>
              <a:pPr>
                <a:defRPr/>
              </a:pPr>
              <a:t>25</a:t>
            </a:fld>
            <a:endParaRPr lang="de-DE" dirty="0"/>
          </a:p>
        </p:txBody>
      </p:sp>
    </p:spTree>
    <p:extLst>
      <p:ext uri="{BB962C8B-B14F-4D97-AF65-F5344CB8AC3E}">
        <p14:creationId xmlns:p14="http://schemas.microsoft.com/office/powerpoint/2010/main" val="1742226754"/>
      </p:ext>
    </p:extLst>
  </p:cSld>
  <p:clrMapOvr>
    <a:masterClrMapping/>
  </p:clrMapOvr>
  <mc:AlternateContent xmlns:mc="http://schemas.openxmlformats.org/markup-compatibility/2006" xmlns:p14="http://schemas.microsoft.com/office/powerpoint/2010/main">
    <mc:Choice Requires="p14">
      <p:transition spd="slow" p14:dur="2000" advTm="29954"/>
    </mc:Choice>
    <mc:Fallback xmlns="">
      <p:transition spd="slow" advTm="29954"/>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p:txBody>
          <a:bodyPr/>
          <a:lstStyle/>
          <a:p>
            <a:pPr eaLnBrk="1" hangingPunct="1">
              <a:defRPr/>
            </a:pPr>
            <a:endParaRPr lang="en-GB" dirty="0"/>
          </a:p>
        </p:txBody>
      </p:sp>
      <p:sp>
        <p:nvSpPr>
          <p:cNvPr id="474115" name="Rectangle 3"/>
          <p:cNvSpPr>
            <a:spLocks noGrp="1" noChangeArrowheads="1"/>
          </p:cNvSpPr>
          <p:nvPr>
            <p:ph type="body" idx="1"/>
          </p:nvPr>
        </p:nvSpPr>
        <p:spPr/>
        <p:txBody>
          <a:bodyPr/>
          <a:lstStyle/>
          <a:p>
            <a:pPr eaLnBrk="1" hangingPunct="1">
              <a:defRPr/>
            </a:pPr>
            <a:endParaRPr lang="en-GB" dirty="0"/>
          </a:p>
        </p:txBody>
      </p:sp>
      <p:sp>
        <p:nvSpPr>
          <p:cNvPr id="474116" name="Rectangle 4"/>
          <p:cNvSpPr>
            <a:spLocks noChangeArrowheads="1"/>
          </p:cNvSpPr>
          <p:nvPr/>
        </p:nvSpPr>
        <p:spPr bwMode="auto">
          <a:xfrm>
            <a:off x="1119910" y="2120847"/>
            <a:ext cx="184731" cy="323165"/>
          </a:xfrm>
          <a:prstGeom prst="rect">
            <a:avLst/>
          </a:prstGeom>
          <a:noFill/>
          <a:ln w="9525">
            <a:noFill/>
            <a:miter lim="800000"/>
            <a:headEnd/>
            <a:tailEnd/>
          </a:ln>
          <a:effectLst/>
        </p:spPr>
        <p:txBody>
          <a:bodyPr wrap="none" anchor="ctr">
            <a:spAutoFit/>
          </a:bodyPr>
          <a:lstStyle/>
          <a:p>
            <a:pPr>
              <a:defRPr/>
            </a:pPr>
            <a:endParaRPr lang="de-DE" sz="1500" dirty="0"/>
          </a:p>
        </p:txBody>
      </p:sp>
      <p:graphicFrame>
        <p:nvGraphicFramePr>
          <p:cNvPr id="4098" name="Object 5"/>
          <p:cNvGraphicFramePr>
            <a:graphicFrameLocks noChangeAspect="1"/>
          </p:cNvGraphicFramePr>
          <p:nvPr/>
        </p:nvGraphicFramePr>
        <p:xfrm>
          <a:off x="1145383" y="854869"/>
          <a:ext cx="6852047" cy="5145881"/>
        </p:xfrm>
        <a:graphic>
          <a:graphicData uri="http://schemas.openxmlformats.org/presentationml/2006/ole">
            <mc:AlternateContent xmlns:mc="http://schemas.openxmlformats.org/markup-compatibility/2006">
              <mc:Choice xmlns:v="urn:schemas-microsoft-com:vml" Requires="v">
                <p:oleObj spid="_x0000_s244761" name="Picture" r:id="rId4" imgW="9361080" imgH="6414840" progId="Word.Picture.8">
                  <p:embed/>
                </p:oleObj>
              </mc:Choice>
              <mc:Fallback>
                <p:oleObj name="Picture" r:id="rId4" imgW="9361080" imgH="6414840" progId="Word.Picture.8">
                  <p:embed/>
                  <p:pic>
                    <p:nvPicPr>
                      <p:cNvPr id="0" name=""/>
                      <p:cNvPicPr>
                        <a:picLocks noChangeAspect="1" noChangeArrowheads="1"/>
                      </p:cNvPicPr>
                      <p:nvPr/>
                    </p:nvPicPr>
                    <p:blipFill>
                      <a:blip r:embed="rId5"/>
                      <a:srcRect/>
                      <a:stretch>
                        <a:fillRect/>
                      </a:stretch>
                    </p:blipFill>
                    <p:spPr bwMode="auto">
                      <a:xfrm>
                        <a:off x="1145383" y="854869"/>
                        <a:ext cx="6852047" cy="5145881"/>
                      </a:xfrm>
                      <a:prstGeom prst="rect">
                        <a:avLst/>
                      </a:prstGeom>
                      <a:solidFill>
                        <a:srgbClr val="FFFFCC"/>
                      </a:solidFill>
                    </p:spPr>
                  </p:pic>
                </p:oleObj>
              </mc:Fallback>
            </mc:AlternateContent>
          </a:graphicData>
        </a:graphic>
      </p:graphicFrame>
      <p:sp>
        <p:nvSpPr>
          <p:cNvPr id="6" name="Rechteck 5"/>
          <p:cNvSpPr/>
          <p:nvPr/>
        </p:nvSpPr>
        <p:spPr>
          <a:xfrm>
            <a:off x="1143001" y="3101686"/>
            <a:ext cx="6854429" cy="2899064"/>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dirty="0"/>
          </a:p>
        </p:txBody>
      </p:sp>
      <p:sp>
        <p:nvSpPr>
          <p:cNvPr id="2" name="Foliennummernplatzhalter 1">
            <a:extLst>
              <a:ext uri="{FF2B5EF4-FFF2-40B4-BE49-F238E27FC236}">
                <a16:creationId xmlns="" xmlns:a16="http://schemas.microsoft.com/office/drawing/2014/main" id="{2C5152D7-FD5A-444A-A8D7-D65222C8FE1C}"/>
              </a:ext>
            </a:extLst>
          </p:cNvPr>
          <p:cNvSpPr>
            <a:spLocks noGrp="1"/>
          </p:cNvSpPr>
          <p:nvPr>
            <p:ph type="sldNum" sz="quarter" idx="12"/>
          </p:nvPr>
        </p:nvSpPr>
        <p:spPr/>
        <p:txBody>
          <a:bodyPr/>
          <a:lstStyle/>
          <a:p>
            <a:pPr>
              <a:defRPr/>
            </a:pPr>
            <a:fld id="{6DFFC0F6-9F90-4EE7-A1EA-D1227D297F13}" type="slidenum">
              <a:rPr lang="de-DE" smtClean="0"/>
              <a:pPr>
                <a:defRPr/>
              </a:pPr>
              <a:t>26</a:t>
            </a:fld>
            <a:endParaRPr lang="de-DE" dirty="0"/>
          </a:p>
        </p:txBody>
      </p:sp>
    </p:spTree>
    <p:extLst>
      <p:ext uri="{BB962C8B-B14F-4D97-AF65-F5344CB8AC3E}">
        <p14:creationId xmlns:p14="http://schemas.microsoft.com/office/powerpoint/2010/main" val="1670975082"/>
      </p:ext>
    </p:extLst>
  </p:cSld>
  <p:clrMapOvr>
    <a:masterClrMapping/>
  </p:clrMapOvr>
  <mc:AlternateContent xmlns:mc="http://schemas.openxmlformats.org/markup-compatibility/2006" xmlns:p14="http://schemas.microsoft.com/office/powerpoint/2010/main">
    <mc:Choice Requires="p14">
      <p:transition spd="slow" p14:dur="2000" advTm="68176"/>
    </mc:Choice>
    <mc:Fallback xmlns="">
      <p:transition spd="slow" advTm="68176"/>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p:txBody>
          <a:bodyPr/>
          <a:lstStyle/>
          <a:p>
            <a:pPr eaLnBrk="1" hangingPunct="1">
              <a:defRPr/>
            </a:pPr>
            <a:endParaRPr lang="en-GB" dirty="0"/>
          </a:p>
        </p:txBody>
      </p:sp>
      <p:sp>
        <p:nvSpPr>
          <p:cNvPr id="474115" name="Rectangle 3"/>
          <p:cNvSpPr>
            <a:spLocks noGrp="1" noChangeArrowheads="1"/>
          </p:cNvSpPr>
          <p:nvPr>
            <p:ph type="body" idx="1"/>
          </p:nvPr>
        </p:nvSpPr>
        <p:spPr/>
        <p:txBody>
          <a:bodyPr/>
          <a:lstStyle/>
          <a:p>
            <a:pPr eaLnBrk="1" hangingPunct="1">
              <a:defRPr/>
            </a:pPr>
            <a:endParaRPr lang="en-GB" dirty="0"/>
          </a:p>
        </p:txBody>
      </p:sp>
      <p:sp>
        <p:nvSpPr>
          <p:cNvPr id="474116" name="Rectangle 4"/>
          <p:cNvSpPr>
            <a:spLocks noChangeArrowheads="1"/>
          </p:cNvSpPr>
          <p:nvPr/>
        </p:nvSpPr>
        <p:spPr bwMode="auto">
          <a:xfrm>
            <a:off x="1119910" y="2120847"/>
            <a:ext cx="184731" cy="323165"/>
          </a:xfrm>
          <a:prstGeom prst="rect">
            <a:avLst/>
          </a:prstGeom>
          <a:noFill/>
          <a:ln w="9525">
            <a:noFill/>
            <a:miter lim="800000"/>
            <a:headEnd/>
            <a:tailEnd/>
          </a:ln>
          <a:effectLst/>
        </p:spPr>
        <p:txBody>
          <a:bodyPr wrap="none" anchor="ctr">
            <a:spAutoFit/>
          </a:bodyPr>
          <a:lstStyle/>
          <a:p>
            <a:pPr>
              <a:defRPr/>
            </a:pPr>
            <a:endParaRPr lang="de-DE" sz="1500" dirty="0"/>
          </a:p>
        </p:txBody>
      </p:sp>
      <p:graphicFrame>
        <p:nvGraphicFramePr>
          <p:cNvPr id="4098" name="Object 5"/>
          <p:cNvGraphicFramePr>
            <a:graphicFrameLocks noChangeAspect="1"/>
          </p:cNvGraphicFramePr>
          <p:nvPr/>
        </p:nvGraphicFramePr>
        <p:xfrm>
          <a:off x="1145383" y="854869"/>
          <a:ext cx="6852047" cy="5145881"/>
        </p:xfrm>
        <a:graphic>
          <a:graphicData uri="http://schemas.openxmlformats.org/presentationml/2006/ole">
            <mc:AlternateContent xmlns:mc="http://schemas.openxmlformats.org/markup-compatibility/2006">
              <mc:Choice xmlns:v="urn:schemas-microsoft-com:vml" Requires="v">
                <p:oleObj spid="_x0000_s245785" name="Picture" r:id="rId4" imgW="9361080" imgH="6414840" progId="Word.Picture.8">
                  <p:embed/>
                </p:oleObj>
              </mc:Choice>
              <mc:Fallback>
                <p:oleObj name="Picture" r:id="rId4" imgW="9361080" imgH="6414840" progId="Word.Picture.8">
                  <p:embed/>
                  <p:pic>
                    <p:nvPicPr>
                      <p:cNvPr id="0" name=""/>
                      <p:cNvPicPr>
                        <a:picLocks noChangeAspect="1" noChangeArrowheads="1"/>
                      </p:cNvPicPr>
                      <p:nvPr/>
                    </p:nvPicPr>
                    <p:blipFill>
                      <a:blip r:embed="rId5"/>
                      <a:srcRect/>
                      <a:stretch>
                        <a:fillRect/>
                      </a:stretch>
                    </p:blipFill>
                    <p:spPr bwMode="auto">
                      <a:xfrm>
                        <a:off x="1145383" y="854869"/>
                        <a:ext cx="6852047" cy="5145881"/>
                      </a:xfrm>
                      <a:prstGeom prst="rect">
                        <a:avLst/>
                      </a:prstGeom>
                      <a:solidFill>
                        <a:srgbClr val="FFFFCC"/>
                      </a:solidFill>
                    </p:spPr>
                  </p:pic>
                </p:oleObj>
              </mc:Fallback>
            </mc:AlternateContent>
          </a:graphicData>
        </a:graphic>
      </p:graphicFrame>
      <p:sp>
        <p:nvSpPr>
          <p:cNvPr id="6" name="Rechteck 5"/>
          <p:cNvSpPr/>
          <p:nvPr/>
        </p:nvSpPr>
        <p:spPr>
          <a:xfrm>
            <a:off x="1143001" y="4566805"/>
            <a:ext cx="6854429" cy="1433945"/>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dirty="0"/>
          </a:p>
        </p:txBody>
      </p:sp>
      <p:sp>
        <p:nvSpPr>
          <p:cNvPr id="2" name="Foliennummernplatzhalter 1">
            <a:extLst>
              <a:ext uri="{FF2B5EF4-FFF2-40B4-BE49-F238E27FC236}">
                <a16:creationId xmlns="" xmlns:a16="http://schemas.microsoft.com/office/drawing/2014/main" id="{C2A52B00-64E9-4C45-8A99-98CB60D7C557}"/>
              </a:ext>
            </a:extLst>
          </p:cNvPr>
          <p:cNvSpPr>
            <a:spLocks noGrp="1"/>
          </p:cNvSpPr>
          <p:nvPr>
            <p:ph type="sldNum" sz="quarter" idx="12"/>
          </p:nvPr>
        </p:nvSpPr>
        <p:spPr/>
        <p:txBody>
          <a:bodyPr/>
          <a:lstStyle/>
          <a:p>
            <a:pPr>
              <a:defRPr/>
            </a:pPr>
            <a:fld id="{6DFFC0F6-9F90-4EE7-A1EA-D1227D297F13}" type="slidenum">
              <a:rPr lang="de-DE" smtClean="0"/>
              <a:pPr>
                <a:defRPr/>
              </a:pPr>
              <a:t>27</a:t>
            </a:fld>
            <a:endParaRPr lang="de-DE" dirty="0"/>
          </a:p>
        </p:txBody>
      </p:sp>
    </p:spTree>
    <p:extLst>
      <p:ext uri="{BB962C8B-B14F-4D97-AF65-F5344CB8AC3E}">
        <p14:creationId xmlns:p14="http://schemas.microsoft.com/office/powerpoint/2010/main" val="3224969168"/>
      </p:ext>
    </p:extLst>
  </p:cSld>
  <p:clrMapOvr>
    <a:masterClrMapping/>
  </p:clrMapOvr>
  <mc:AlternateContent xmlns:mc="http://schemas.openxmlformats.org/markup-compatibility/2006" xmlns:p14="http://schemas.microsoft.com/office/powerpoint/2010/main">
    <mc:Choice Requires="p14">
      <p:transition spd="slow" p14:dur="2000" advTm="134590"/>
    </mc:Choice>
    <mc:Fallback xmlns="">
      <p:transition spd="slow" advTm="13459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p:txBody>
          <a:bodyPr/>
          <a:lstStyle/>
          <a:p>
            <a:pPr eaLnBrk="1" hangingPunct="1">
              <a:defRPr/>
            </a:pPr>
            <a:endParaRPr lang="en-GB" dirty="0"/>
          </a:p>
        </p:txBody>
      </p:sp>
      <p:sp>
        <p:nvSpPr>
          <p:cNvPr id="474115" name="Rectangle 3"/>
          <p:cNvSpPr>
            <a:spLocks noGrp="1" noChangeArrowheads="1"/>
          </p:cNvSpPr>
          <p:nvPr>
            <p:ph type="body" idx="1"/>
          </p:nvPr>
        </p:nvSpPr>
        <p:spPr/>
        <p:txBody>
          <a:bodyPr/>
          <a:lstStyle/>
          <a:p>
            <a:pPr eaLnBrk="1" hangingPunct="1">
              <a:defRPr/>
            </a:pPr>
            <a:endParaRPr lang="en-GB" dirty="0"/>
          </a:p>
        </p:txBody>
      </p:sp>
      <p:sp>
        <p:nvSpPr>
          <p:cNvPr id="474116" name="Rectangle 4"/>
          <p:cNvSpPr>
            <a:spLocks noChangeArrowheads="1"/>
          </p:cNvSpPr>
          <p:nvPr/>
        </p:nvSpPr>
        <p:spPr bwMode="auto">
          <a:xfrm>
            <a:off x="1119910" y="2120847"/>
            <a:ext cx="184731" cy="323165"/>
          </a:xfrm>
          <a:prstGeom prst="rect">
            <a:avLst/>
          </a:prstGeom>
          <a:noFill/>
          <a:ln w="9525">
            <a:noFill/>
            <a:miter lim="800000"/>
            <a:headEnd/>
            <a:tailEnd/>
          </a:ln>
          <a:effectLst/>
        </p:spPr>
        <p:txBody>
          <a:bodyPr wrap="none" anchor="ctr">
            <a:spAutoFit/>
          </a:bodyPr>
          <a:lstStyle/>
          <a:p>
            <a:pPr>
              <a:defRPr/>
            </a:pPr>
            <a:endParaRPr lang="de-DE" sz="1500" dirty="0"/>
          </a:p>
        </p:txBody>
      </p:sp>
      <p:graphicFrame>
        <p:nvGraphicFramePr>
          <p:cNvPr id="4098" name="Object 5"/>
          <p:cNvGraphicFramePr>
            <a:graphicFrameLocks noChangeAspect="1"/>
          </p:cNvGraphicFramePr>
          <p:nvPr/>
        </p:nvGraphicFramePr>
        <p:xfrm>
          <a:off x="1145383" y="854869"/>
          <a:ext cx="6852047" cy="5145881"/>
        </p:xfrm>
        <a:graphic>
          <a:graphicData uri="http://schemas.openxmlformats.org/presentationml/2006/ole">
            <mc:AlternateContent xmlns:mc="http://schemas.openxmlformats.org/markup-compatibility/2006">
              <mc:Choice xmlns:v="urn:schemas-microsoft-com:vml" Requires="v">
                <p:oleObj spid="_x0000_s246809" name="Picture" r:id="rId4" imgW="9361080" imgH="6414840" progId="Word.Picture.8">
                  <p:embed/>
                </p:oleObj>
              </mc:Choice>
              <mc:Fallback>
                <p:oleObj name="Picture" r:id="rId4" imgW="9361080" imgH="6414840" progId="Word.Picture.8">
                  <p:embed/>
                  <p:pic>
                    <p:nvPicPr>
                      <p:cNvPr id="0" name=""/>
                      <p:cNvPicPr>
                        <a:picLocks noChangeAspect="1" noChangeArrowheads="1"/>
                      </p:cNvPicPr>
                      <p:nvPr/>
                    </p:nvPicPr>
                    <p:blipFill>
                      <a:blip r:embed="rId5"/>
                      <a:srcRect/>
                      <a:stretch>
                        <a:fillRect/>
                      </a:stretch>
                    </p:blipFill>
                    <p:spPr bwMode="auto">
                      <a:xfrm>
                        <a:off x="1145383" y="854869"/>
                        <a:ext cx="6852047" cy="5145881"/>
                      </a:xfrm>
                      <a:prstGeom prst="rect">
                        <a:avLst/>
                      </a:prstGeom>
                      <a:solidFill>
                        <a:srgbClr val="FFFFCC"/>
                      </a:solidFill>
                    </p:spPr>
                  </p:pic>
                </p:oleObj>
              </mc:Fallback>
            </mc:AlternateContent>
          </a:graphicData>
        </a:graphic>
      </p:graphicFrame>
      <p:sp>
        <p:nvSpPr>
          <p:cNvPr id="2" name="Foliennummernplatzhalter 1">
            <a:extLst>
              <a:ext uri="{FF2B5EF4-FFF2-40B4-BE49-F238E27FC236}">
                <a16:creationId xmlns="" xmlns:a16="http://schemas.microsoft.com/office/drawing/2014/main" id="{ED560A38-DF20-4DF5-84CD-07B2346B4BFE}"/>
              </a:ext>
            </a:extLst>
          </p:cNvPr>
          <p:cNvSpPr>
            <a:spLocks noGrp="1"/>
          </p:cNvSpPr>
          <p:nvPr>
            <p:ph type="sldNum" sz="quarter" idx="12"/>
          </p:nvPr>
        </p:nvSpPr>
        <p:spPr/>
        <p:txBody>
          <a:bodyPr/>
          <a:lstStyle/>
          <a:p>
            <a:pPr>
              <a:defRPr/>
            </a:pPr>
            <a:fld id="{6DFFC0F6-9F90-4EE7-A1EA-D1227D297F13}" type="slidenum">
              <a:rPr lang="de-DE" smtClean="0"/>
              <a:pPr>
                <a:defRPr/>
              </a:pPr>
              <a:t>28</a:t>
            </a:fld>
            <a:endParaRPr lang="de-DE" dirty="0"/>
          </a:p>
        </p:txBody>
      </p:sp>
    </p:spTree>
    <p:extLst>
      <p:ext uri="{BB962C8B-B14F-4D97-AF65-F5344CB8AC3E}">
        <p14:creationId xmlns:p14="http://schemas.microsoft.com/office/powerpoint/2010/main" val="2698560768"/>
      </p:ext>
    </p:extLst>
  </p:cSld>
  <p:clrMapOvr>
    <a:masterClrMapping/>
  </p:clrMapOvr>
  <mc:AlternateContent xmlns:mc="http://schemas.openxmlformats.org/markup-compatibility/2006" xmlns:p14="http://schemas.microsoft.com/office/powerpoint/2010/main">
    <mc:Choice Requires="p14">
      <p:transition spd="slow" p14:dur="2000" advTm="83014"/>
    </mc:Choice>
    <mc:Fallback xmlns="">
      <p:transition spd="slow" advTm="83014"/>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p:txBody>
          <a:bodyPr/>
          <a:lstStyle/>
          <a:p>
            <a:pPr eaLnBrk="1" hangingPunct="1">
              <a:defRPr/>
            </a:pPr>
            <a:endParaRPr lang="en-GB" dirty="0"/>
          </a:p>
        </p:txBody>
      </p:sp>
      <p:sp>
        <p:nvSpPr>
          <p:cNvPr id="477187" name="Rectangle 3"/>
          <p:cNvSpPr>
            <a:spLocks noGrp="1" noChangeArrowheads="1"/>
          </p:cNvSpPr>
          <p:nvPr>
            <p:ph type="body" idx="1"/>
          </p:nvPr>
        </p:nvSpPr>
        <p:spPr/>
        <p:txBody>
          <a:bodyPr/>
          <a:lstStyle/>
          <a:p>
            <a:pPr eaLnBrk="1" hangingPunct="1">
              <a:defRPr/>
            </a:pPr>
            <a:endParaRPr lang="en-GB" dirty="0"/>
          </a:p>
        </p:txBody>
      </p:sp>
      <p:sp>
        <p:nvSpPr>
          <p:cNvPr id="477188" name="Rectangle 4"/>
          <p:cNvSpPr>
            <a:spLocks noChangeArrowheads="1"/>
          </p:cNvSpPr>
          <p:nvPr/>
        </p:nvSpPr>
        <p:spPr bwMode="auto">
          <a:xfrm>
            <a:off x="1119910" y="2345874"/>
            <a:ext cx="184731" cy="323165"/>
          </a:xfrm>
          <a:prstGeom prst="rect">
            <a:avLst/>
          </a:prstGeom>
          <a:noFill/>
          <a:ln w="9525">
            <a:noFill/>
            <a:miter lim="800000"/>
            <a:headEnd/>
            <a:tailEnd/>
          </a:ln>
          <a:effectLst/>
        </p:spPr>
        <p:txBody>
          <a:bodyPr wrap="none" anchor="ctr">
            <a:spAutoFit/>
          </a:bodyPr>
          <a:lstStyle/>
          <a:p>
            <a:pPr>
              <a:defRPr/>
            </a:pPr>
            <a:endParaRPr lang="de-DE" sz="1500" dirty="0"/>
          </a:p>
        </p:txBody>
      </p:sp>
      <p:graphicFrame>
        <p:nvGraphicFramePr>
          <p:cNvPr id="5122" name="Object 5"/>
          <p:cNvGraphicFramePr>
            <a:graphicFrameLocks noChangeAspect="1"/>
          </p:cNvGraphicFramePr>
          <p:nvPr>
            <p:extLst/>
          </p:nvPr>
        </p:nvGraphicFramePr>
        <p:xfrm>
          <a:off x="1612108" y="857250"/>
          <a:ext cx="5918597" cy="5206604"/>
        </p:xfrm>
        <a:graphic>
          <a:graphicData uri="http://schemas.openxmlformats.org/presentationml/2006/ole">
            <mc:AlternateContent xmlns:mc="http://schemas.openxmlformats.org/markup-compatibility/2006">
              <mc:Choice xmlns:v="urn:schemas-microsoft-com:vml" Requires="v">
                <p:oleObj spid="_x0000_s247833" name="Picture" r:id="rId4" imgW="5671080" imgH="4974480" progId="Word.Picture.8">
                  <p:embed/>
                </p:oleObj>
              </mc:Choice>
              <mc:Fallback>
                <p:oleObj name="Picture" r:id="rId4" imgW="5671080" imgH="4974480" progId="Word.Picture.8">
                  <p:embed/>
                  <p:pic>
                    <p:nvPicPr>
                      <p:cNvPr id="0" name=""/>
                      <p:cNvPicPr>
                        <a:picLocks noChangeAspect="1" noChangeArrowheads="1"/>
                      </p:cNvPicPr>
                      <p:nvPr/>
                    </p:nvPicPr>
                    <p:blipFill>
                      <a:blip r:embed="rId5"/>
                      <a:srcRect/>
                      <a:stretch>
                        <a:fillRect/>
                      </a:stretch>
                    </p:blipFill>
                    <p:spPr bwMode="auto">
                      <a:xfrm>
                        <a:off x="1612108" y="857250"/>
                        <a:ext cx="5918597" cy="5206604"/>
                      </a:xfrm>
                      <a:prstGeom prst="rect">
                        <a:avLst/>
                      </a:prstGeom>
                      <a:solidFill>
                        <a:srgbClr val="FFFFCC"/>
                      </a:solidFill>
                    </p:spPr>
                  </p:pic>
                </p:oleObj>
              </mc:Fallback>
            </mc:AlternateContent>
          </a:graphicData>
        </a:graphic>
      </p:graphicFrame>
      <p:sp>
        <p:nvSpPr>
          <p:cNvPr id="477190" name="Text Box 6"/>
          <p:cNvSpPr txBox="1">
            <a:spLocks noChangeArrowheads="1"/>
          </p:cNvSpPr>
          <p:nvPr/>
        </p:nvSpPr>
        <p:spPr bwMode="auto">
          <a:xfrm>
            <a:off x="1362002" y="1269207"/>
            <a:ext cx="2441695" cy="553998"/>
          </a:xfrm>
          <a:prstGeom prst="rect">
            <a:avLst/>
          </a:prstGeom>
          <a:solidFill>
            <a:schemeClr val="bg1"/>
          </a:solidFill>
          <a:ln w="9525">
            <a:noFill/>
            <a:miter lim="800000"/>
            <a:headEnd/>
            <a:tailEnd/>
          </a:ln>
          <a:effectLst/>
        </p:spPr>
        <p:txBody>
          <a:bodyPr wrap="none">
            <a:spAutoFit/>
          </a:bodyPr>
          <a:lstStyle/>
          <a:p>
            <a:pPr>
              <a:defRPr/>
            </a:pPr>
            <a:r>
              <a:rPr lang="en-GB" sz="3000" dirty="0">
                <a:latin typeface="Times New Roman" pitchFamily="18" charset="0"/>
              </a:rPr>
              <a:t>Goal Conflicts</a:t>
            </a:r>
          </a:p>
        </p:txBody>
      </p:sp>
      <p:sp>
        <p:nvSpPr>
          <p:cNvPr id="2" name="Foliennummernplatzhalter 1">
            <a:extLst>
              <a:ext uri="{FF2B5EF4-FFF2-40B4-BE49-F238E27FC236}">
                <a16:creationId xmlns="" xmlns:a16="http://schemas.microsoft.com/office/drawing/2014/main" id="{209B4DDF-1CDD-45B6-B087-5A8542377BE9}"/>
              </a:ext>
            </a:extLst>
          </p:cNvPr>
          <p:cNvSpPr>
            <a:spLocks noGrp="1"/>
          </p:cNvSpPr>
          <p:nvPr>
            <p:ph type="sldNum" sz="quarter" idx="12"/>
          </p:nvPr>
        </p:nvSpPr>
        <p:spPr/>
        <p:txBody>
          <a:bodyPr/>
          <a:lstStyle/>
          <a:p>
            <a:pPr>
              <a:defRPr/>
            </a:pPr>
            <a:fld id="{6DFFC0F6-9F90-4EE7-A1EA-D1227D297F13}" type="slidenum">
              <a:rPr lang="de-DE" smtClean="0"/>
              <a:pPr>
                <a:defRPr/>
              </a:pPr>
              <a:t>29</a:t>
            </a:fld>
            <a:endParaRPr lang="de-DE" dirty="0"/>
          </a:p>
        </p:txBody>
      </p:sp>
    </p:spTree>
    <p:extLst>
      <p:ext uri="{BB962C8B-B14F-4D97-AF65-F5344CB8AC3E}">
        <p14:creationId xmlns:p14="http://schemas.microsoft.com/office/powerpoint/2010/main" val="3384748880"/>
      </p:ext>
    </p:extLst>
  </p:cSld>
  <p:clrMapOvr>
    <a:masterClrMapping/>
  </p:clrMapOvr>
  <mc:AlternateContent xmlns:mc="http://schemas.openxmlformats.org/markup-compatibility/2006" xmlns:p14="http://schemas.microsoft.com/office/powerpoint/2010/main">
    <mc:Choice Requires="p14">
      <p:transition spd="slow" p14:dur="2000" advTm="24476"/>
    </mc:Choice>
    <mc:Fallback xmlns="">
      <p:transition spd="slow" advTm="24476"/>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pPr eaLnBrk="1" hangingPunct="1">
              <a:defRPr/>
            </a:pPr>
            <a:r>
              <a:rPr lang="en-US" dirty="0"/>
              <a:t>Structure</a:t>
            </a:r>
          </a:p>
        </p:txBody>
      </p:sp>
      <p:sp>
        <p:nvSpPr>
          <p:cNvPr id="294915" name="Rectangle 3"/>
          <p:cNvSpPr>
            <a:spLocks noGrp="1" noChangeArrowheads="1"/>
          </p:cNvSpPr>
          <p:nvPr>
            <p:ph idx="1"/>
          </p:nvPr>
        </p:nvSpPr>
        <p:spPr>
          <a:xfrm>
            <a:off x="1485900" y="2025254"/>
            <a:ext cx="6172200" cy="3780234"/>
          </a:xfrm>
        </p:spPr>
        <p:txBody>
          <a:bodyPr/>
          <a:lstStyle/>
          <a:p>
            <a:pPr eaLnBrk="1" hangingPunct="1">
              <a:buFontTx/>
              <a:buAutoNum type="arabicPlain"/>
              <a:defRPr/>
            </a:pPr>
            <a:r>
              <a:rPr lang="en-US" dirty="0">
                <a:cs typeface="Times New Roman" pitchFamily="18" charset="0"/>
              </a:rPr>
              <a:t> </a:t>
            </a:r>
            <a:r>
              <a:rPr lang="en-US" b="1" dirty="0">
                <a:cs typeface="Times New Roman" pitchFamily="18" charset="0"/>
              </a:rPr>
              <a:t>International Public Health</a:t>
            </a:r>
            <a:r>
              <a:rPr lang="en-US" b="1" dirty="0"/>
              <a:t> </a:t>
            </a:r>
          </a:p>
          <a:p>
            <a:pPr eaLnBrk="1" hangingPunct="1">
              <a:buFontTx/>
              <a:buNone/>
              <a:defRPr/>
            </a:pPr>
            <a:r>
              <a:rPr lang="en-US" dirty="0">
                <a:cs typeface="Times New Roman" pitchFamily="18" charset="0"/>
              </a:rPr>
              <a:t>2 	Demand for Health Services</a:t>
            </a:r>
            <a:r>
              <a:rPr lang="en-US" dirty="0"/>
              <a:t> </a:t>
            </a:r>
          </a:p>
          <a:p>
            <a:pPr eaLnBrk="1" hangingPunct="1">
              <a:buFontTx/>
              <a:buNone/>
              <a:defRPr/>
            </a:pPr>
            <a:r>
              <a:rPr lang="en-US" dirty="0">
                <a:cs typeface="Times New Roman" pitchFamily="18" charset="0"/>
              </a:rPr>
              <a:t>3 	Supply of Health Services</a:t>
            </a:r>
            <a:r>
              <a:rPr lang="en-US" dirty="0"/>
              <a:t> </a:t>
            </a:r>
          </a:p>
          <a:p>
            <a:pPr eaLnBrk="1" hangingPunct="1">
              <a:buFontTx/>
              <a:buNone/>
              <a:defRPr/>
            </a:pPr>
            <a:r>
              <a:rPr lang="en-US" dirty="0">
                <a:cs typeface="Times New Roman" pitchFamily="18" charset="0"/>
              </a:rPr>
              <a:t>4 	Health Systems and Reforms</a:t>
            </a:r>
            <a:r>
              <a:rPr lang="en-US" dirty="0"/>
              <a:t> </a:t>
            </a:r>
          </a:p>
        </p:txBody>
      </p:sp>
      <p:sp>
        <p:nvSpPr>
          <p:cNvPr id="2" name="Foliennummernplatzhalter 1"/>
          <p:cNvSpPr>
            <a:spLocks noGrp="1"/>
          </p:cNvSpPr>
          <p:nvPr>
            <p:ph type="sldNum" sz="quarter" idx="12"/>
          </p:nvPr>
        </p:nvSpPr>
        <p:spPr/>
        <p:txBody>
          <a:bodyPr/>
          <a:lstStyle/>
          <a:p>
            <a:pPr>
              <a:defRPr/>
            </a:pPr>
            <a:fld id="{6DFFC0F6-9F90-4EE7-A1EA-D1227D297F13}" type="slidenum">
              <a:rPr lang="de-DE" smtClean="0"/>
              <a:pPr>
                <a:defRPr/>
              </a:pPr>
              <a:t>3</a:t>
            </a:fld>
            <a:endParaRPr lang="de-DE" dirty="0"/>
          </a:p>
        </p:txBody>
      </p:sp>
    </p:spTree>
    <p:extLst>
      <p:ext uri="{BB962C8B-B14F-4D97-AF65-F5344CB8AC3E}">
        <p14:creationId xmlns:p14="http://schemas.microsoft.com/office/powerpoint/2010/main" val="3685650881"/>
      </p:ext>
    </p:extLst>
  </p:cSld>
  <p:clrMapOvr>
    <a:masterClrMapping/>
  </p:clrMapOvr>
  <mc:AlternateContent xmlns:mc="http://schemas.openxmlformats.org/markup-compatibility/2006" xmlns:p14="http://schemas.microsoft.com/office/powerpoint/2010/main">
    <mc:Choice Requires="p14">
      <p:transition spd="slow" p14:dur="2000" advTm="28408"/>
    </mc:Choice>
    <mc:Fallback xmlns="">
      <p:transition spd="slow" advTm="28408"/>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p:txBody>
          <a:bodyPr/>
          <a:lstStyle/>
          <a:p>
            <a:pPr eaLnBrk="1" hangingPunct="1">
              <a:defRPr/>
            </a:pPr>
            <a:endParaRPr lang="en-GB" dirty="0"/>
          </a:p>
        </p:txBody>
      </p:sp>
      <p:sp>
        <p:nvSpPr>
          <p:cNvPr id="479235" name="Rectangle 3"/>
          <p:cNvSpPr>
            <a:spLocks noGrp="1" noChangeArrowheads="1"/>
          </p:cNvSpPr>
          <p:nvPr>
            <p:ph type="body" idx="1"/>
          </p:nvPr>
        </p:nvSpPr>
        <p:spPr/>
        <p:txBody>
          <a:bodyPr/>
          <a:lstStyle/>
          <a:p>
            <a:pPr eaLnBrk="1" hangingPunct="1">
              <a:defRPr/>
            </a:pPr>
            <a:endParaRPr lang="en-GB" dirty="0"/>
          </a:p>
        </p:txBody>
      </p:sp>
      <p:sp>
        <p:nvSpPr>
          <p:cNvPr id="479236" name="Rectangle 4"/>
          <p:cNvSpPr>
            <a:spLocks noChangeArrowheads="1"/>
          </p:cNvSpPr>
          <p:nvPr/>
        </p:nvSpPr>
        <p:spPr bwMode="auto">
          <a:xfrm>
            <a:off x="1119910" y="2345874"/>
            <a:ext cx="184731" cy="323165"/>
          </a:xfrm>
          <a:prstGeom prst="rect">
            <a:avLst/>
          </a:prstGeom>
          <a:noFill/>
          <a:ln w="9525">
            <a:noFill/>
            <a:miter lim="800000"/>
            <a:headEnd/>
            <a:tailEnd/>
          </a:ln>
          <a:effectLst/>
        </p:spPr>
        <p:txBody>
          <a:bodyPr wrap="none" anchor="ctr">
            <a:spAutoFit/>
          </a:bodyPr>
          <a:lstStyle/>
          <a:p>
            <a:pPr>
              <a:defRPr/>
            </a:pPr>
            <a:endParaRPr lang="de-DE" sz="1500" dirty="0"/>
          </a:p>
        </p:txBody>
      </p:sp>
      <p:graphicFrame>
        <p:nvGraphicFramePr>
          <p:cNvPr id="6146" name="Object 5"/>
          <p:cNvGraphicFramePr>
            <a:graphicFrameLocks noChangeAspect="1"/>
          </p:cNvGraphicFramePr>
          <p:nvPr>
            <p:extLst/>
          </p:nvPr>
        </p:nvGraphicFramePr>
        <p:xfrm>
          <a:off x="1612108" y="857250"/>
          <a:ext cx="5918597" cy="5206604"/>
        </p:xfrm>
        <a:graphic>
          <a:graphicData uri="http://schemas.openxmlformats.org/presentationml/2006/ole">
            <mc:AlternateContent xmlns:mc="http://schemas.openxmlformats.org/markup-compatibility/2006">
              <mc:Choice xmlns:v="urn:schemas-microsoft-com:vml" Requires="v">
                <p:oleObj spid="_x0000_s248857" name="Picture" r:id="rId4" imgW="5671080" imgH="4974480" progId="Word.Picture.8">
                  <p:embed/>
                </p:oleObj>
              </mc:Choice>
              <mc:Fallback>
                <p:oleObj name="Picture" r:id="rId4" imgW="5671080" imgH="4974480" progId="Word.Picture.8">
                  <p:embed/>
                  <p:pic>
                    <p:nvPicPr>
                      <p:cNvPr id="0" name=""/>
                      <p:cNvPicPr>
                        <a:picLocks noChangeAspect="1" noChangeArrowheads="1"/>
                      </p:cNvPicPr>
                      <p:nvPr/>
                    </p:nvPicPr>
                    <p:blipFill>
                      <a:blip r:embed="rId5"/>
                      <a:srcRect/>
                      <a:stretch>
                        <a:fillRect/>
                      </a:stretch>
                    </p:blipFill>
                    <p:spPr bwMode="auto">
                      <a:xfrm>
                        <a:off x="1612108" y="857250"/>
                        <a:ext cx="5918597" cy="5206604"/>
                      </a:xfrm>
                      <a:prstGeom prst="rect">
                        <a:avLst/>
                      </a:prstGeom>
                      <a:solidFill>
                        <a:srgbClr val="FFFFCC"/>
                      </a:solidFill>
                    </p:spPr>
                  </p:pic>
                </p:oleObj>
              </mc:Fallback>
            </mc:AlternateContent>
          </a:graphicData>
        </a:graphic>
      </p:graphicFrame>
      <p:sp>
        <p:nvSpPr>
          <p:cNvPr id="479238" name="Text Box 6"/>
          <p:cNvSpPr txBox="1">
            <a:spLocks noChangeArrowheads="1"/>
          </p:cNvSpPr>
          <p:nvPr/>
        </p:nvSpPr>
        <p:spPr bwMode="auto">
          <a:xfrm>
            <a:off x="1362002" y="1269207"/>
            <a:ext cx="2441695" cy="553998"/>
          </a:xfrm>
          <a:prstGeom prst="rect">
            <a:avLst/>
          </a:prstGeom>
          <a:solidFill>
            <a:schemeClr val="bg1"/>
          </a:solidFill>
          <a:ln w="9525">
            <a:noFill/>
            <a:miter lim="800000"/>
            <a:headEnd/>
            <a:tailEnd/>
          </a:ln>
          <a:effectLst/>
        </p:spPr>
        <p:txBody>
          <a:bodyPr wrap="none">
            <a:spAutoFit/>
          </a:bodyPr>
          <a:lstStyle/>
          <a:p>
            <a:pPr>
              <a:defRPr/>
            </a:pPr>
            <a:r>
              <a:rPr lang="en-GB" sz="3000" dirty="0">
                <a:latin typeface="Times New Roman" pitchFamily="18" charset="0"/>
              </a:rPr>
              <a:t>Goal Conflicts</a:t>
            </a:r>
          </a:p>
        </p:txBody>
      </p:sp>
      <p:sp>
        <p:nvSpPr>
          <p:cNvPr id="2" name="Foliennummernplatzhalter 1">
            <a:extLst>
              <a:ext uri="{FF2B5EF4-FFF2-40B4-BE49-F238E27FC236}">
                <a16:creationId xmlns="" xmlns:a16="http://schemas.microsoft.com/office/drawing/2014/main" id="{528AED72-16CA-4D79-9A2F-EB0192F75B17}"/>
              </a:ext>
            </a:extLst>
          </p:cNvPr>
          <p:cNvSpPr>
            <a:spLocks noGrp="1"/>
          </p:cNvSpPr>
          <p:nvPr>
            <p:ph type="sldNum" sz="quarter" idx="12"/>
          </p:nvPr>
        </p:nvSpPr>
        <p:spPr/>
        <p:txBody>
          <a:bodyPr/>
          <a:lstStyle/>
          <a:p>
            <a:pPr>
              <a:defRPr/>
            </a:pPr>
            <a:fld id="{6DFFC0F6-9F90-4EE7-A1EA-D1227D297F13}" type="slidenum">
              <a:rPr lang="de-DE" smtClean="0"/>
              <a:pPr>
                <a:defRPr/>
              </a:pPr>
              <a:t>30</a:t>
            </a:fld>
            <a:endParaRPr lang="de-DE" dirty="0"/>
          </a:p>
        </p:txBody>
      </p:sp>
    </p:spTree>
    <p:extLst>
      <p:ext uri="{BB962C8B-B14F-4D97-AF65-F5344CB8AC3E}">
        <p14:creationId xmlns:p14="http://schemas.microsoft.com/office/powerpoint/2010/main" val="281418844"/>
      </p:ext>
    </p:extLst>
  </p:cSld>
  <p:clrMapOvr>
    <a:masterClrMapping/>
  </p:clrMapOvr>
  <mc:AlternateContent xmlns:mc="http://schemas.openxmlformats.org/markup-compatibility/2006" xmlns:p14="http://schemas.microsoft.com/office/powerpoint/2010/main">
    <mc:Choice Requires="p14">
      <p:transition spd="slow" p14:dur="2000" advTm="52330"/>
    </mc:Choice>
    <mc:Fallback xmlns="">
      <p:transition spd="slow" advTm="5233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p:txBody>
          <a:bodyPr/>
          <a:lstStyle/>
          <a:p>
            <a:pPr eaLnBrk="1" hangingPunct="1">
              <a:defRPr/>
            </a:pPr>
            <a:endParaRPr lang="en-GB" dirty="0"/>
          </a:p>
        </p:txBody>
      </p:sp>
      <p:sp>
        <p:nvSpPr>
          <p:cNvPr id="481283" name="Rectangle 3"/>
          <p:cNvSpPr>
            <a:spLocks noGrp="1" noChangeArrowheads="1"/>
          </p:cNvSpPr>
          <p:nvPr>
            <p:ph type="body" idx="1"/>
          </p:nvPr>
        </p:nvSpPr>
        <p:spPr/>
        <p:txBody>
          <a:bodyPr/>
          <a:lstStyle/>
          <a:p>
            <a:pPr eaLnBrk="1" hangingPunct="1">
              <a:defRPr/>
            </a:pPr>
            <a:endParaRPr lang="en-GB" dirty="0"/>
          </a:p>
        </p:txBody>
      </p:sp>
      <p:sp>
        <p:nvSpPr>
          <p:cNvPr id="481284" name="Rectangle 4"/>
          <p:cNvSpPr>
            <a:spLocks noChangeArrowheads="1"/>
          </p:cNvSpPr>
          <p:nvPr/>
        </p:nvSpPr>
        <p:spPr bwMode="auto">
          <a:xfrm>
            <a:off x="1119910" y="2345874"/>
            <a:ext cx="184731" cy="323165"/>
          </a:xfrm>
          <a:prstGeom prst="rect">
            <a:avLst/>
          </a:prstGeom>
          <a:noFill/>
          <a:ln w="9525">
            <a:noFill/>
            <a:miter lim="800000"/>
            <a:headEnd/>
            <a:tailEnd/>
          </a:ln>
          <a:effectLst/>
        </p:spPr>
        <p:txBody>
          <a:bodyPr wrap="none" anchor="ctr">
            <a:spAutoFit/>
          </a:bodyPr>
          <a:lstStyle/>
          <a:p>
            <a:pPr>
              <a:defRPr/>
            </a:pPr>
            <a:endParaRPr lang="de-DE" sz="1500" dirty="0"/>
          </a:p>
        </p:txBody>
      </p:sp>
      <p:graphicFrame>
        <p:nvGraphicFramePr>
          <p:cNvPr id="7170" name="Object 5"/>
          <p:cNvGraphicFramePr>
            <a:graphicFrameLocks noChangeAspect="1"/>
          </p:cNvGraphicFramePr>
          <p:nvPr>
            <p:extLst/>
          </p:nvPr>
        </p:nvGraphicFramePr>
        <p:xfrm>
          <a:off x="1612108" y="857250"/>
          <a:ext cx="5918597" cy="5206604"/>
        </p:xfrm>
        <a:graphic>
          <a:graphicData uri="http://schemas.openxmlformats.org/presentationml/2006/ole">
            <mc:AlternateContent xmlns:mc="http://schemas.openxmlformats.org/markup-compatibility/2006">
              <mc:Choice xmlns:v="urn:schemas-microsoft-com:vml" Requires="v">
                <p:oleObj spid="_x0000_s249881" name="Picture" r:id="rId4" imgW="5671080" imgH="4974480" progId="Word.Picture.8">
                  <p:embed/>
                </p:oleObj>
              </mc:Choice>
              <mc:Fallback>
                <p:oleObj name="Picture" r:id="rId4" imgW="5671080" imgH="4974480" progId="Word.Picture.8">
                  <p:embed/>
                  <p:pic>
                    <p:nvPicPr>
                      <p:cNvPr id="0" name=""/>
                      <p:cNvPicPr>
                        <a:picLocks noChangeAspect="1" noChangeArrowheads="1"/>
                      </p:cNvPicPr>
                      <p:nvPr/>
                    </p:nvPicPr>
                    <p:blipFill>
                      <a:blip r:embed="rId5"/>
                      <a:srcRect/>
                      <a:stretch>
                        <a:fillRect/>
                      </a:stretch>
                    </p:blipFill>
                    <p:spPr bwMode="auto">
                      <a:xfrm>
                        <a:off x="1612108" y="857250"/>
                        <a:ext cx="5918597" cy="5206604"/>
                      </a:xfrm>
                      <a:prstGeom prst="rect">
                        <a:avLst/>
                      </a:prstGeom>
                      <a:solidFill>
                        <a:srgbClr val="FFFFCC"/>
                      </a:solidFill>
                    </p:spPr>
                  </p:pic>
                </p:oleObj>
              </mc:Fallback>
            </mc:AlternateContent>
          </a:graphicData>
        </a:graphic>
      </p:graphicFrame>
      <p:sp>
        <p:nvSpPr>
          <p:cNvPr id="481286" name="Text Box 6"/>
          <p:cNvSpPr txBox="1">
            <a:spLocks noChangeArrowheads="1"/>
          </p:cNvSpPr>
          <p:nvPr/>
        </p:nvSpPr>
        <p:spPr bwMode="auto">
          <a:xfrm>
            <a:off x="1362002" y="1269207"/>
            <a:ext cx="2441695" cy="553998"/>
          </a:xfrm>
          <a:prstGeom prst="rect">
            <a:avLst/>
          </a:prstGeom>
          <a:solidFill>
            <a:schemeClr val="bg1"/>
          </a:solidFill>
          <a:ln w="9525">
            <a:noFill/>
            <a:miter lim="800000"/>
            <a:headEnd/>
            <a:tailEnd/>
          </a:ln>
          <a:effectLst/>
        </p:spPr>
        <p:txBody>
          <a:bodyPr wrap="none">
            <a:spAutoFit/>
          </a:bodyPr>
          <a:lstStyle/>
          <a:p>
            <a:pPr>
              <a:defRPr/>
            </a:pPr>
            <a:r>
              <a:rPr lang="en-GB" sz="3000" dirty="0">
                <a:latin typeface="Times New Roman" pitchFamily="18" charset="0"/>
              </a:rPr>
              <a:t>Goal Conflicts</a:t>
            </a:r>
          </a:p>
        </p:txBody>
      </p:sp>
      <p:sp>
        <p:nvSpPr>
          <p:cNvPr id="2" name="Foliennummernplatzhalter 1">
            <a:extLst>
              <a:ext uri="{FF2B5EF4-FFF2-40B4-BE49-F238E27FC236}">
                <a16:creationId xmlns="" xmlns:a16="http://schemas.microsoft.com/office/drawing/2014/main" id="{262C4511-1654-4FB5-A415-A5A11318CE73}"/>
              </a:ext>
            </a:extLst>
          </p:cNvPr>
          <p:cNvSpPr>
            <a:spLocks noGrp="1"/>
          </p:cNvSpPr>
          <p:nvPr>
            <p:ph type="sldNum" sz="quarter" idx="12"/>
          </p:nvPr>
        </p:nvSpPr>
        <p:spPr/>
        <p:txBody>
          <a:bodyPr/>
          <a:lstStyle/>
          <a:p>
            <a:pPr>
              <a:defRPr/>
            </a:pPr>
            <a:fld id="{6DFFC0F6-9F90-4EE7-A1EA-D1227D297F13}" type="slidenum">
              <a:rPr lang="de-DE" smtClean="0"/>
              <a:pPr>
                <a:defRPr/>
              </a:pPr>
              <a:t>31</a:t>
            </a:fld>
            <a:endParaRPr lang="de-DE" dirty="0"/>
          </a:p>
        </p:txBody>
      </p:sp>
    </p:spTree>
    <p:extLst>
      <p:ext uri="{BB962C8B-B14F-4D97-AF65-F5344CB8AC3E}">
        <p14:creationId xmlns:p14="http://schemas.microsoft.com/office/powerpoint/2010/main" val="3680994667"/>
      </p:ext>
    </p:extLst>
  </p:cSld>
  <p:clrMapOvr>
    <a:masterClrMapping/>
  </p:clrMapOvr>
  <mc:AlternateContent xmlns:mc="http://schemas.openxmlformats.org/markup-compatibility/2006" xmlns:p14="http://schemas.microsoft.com/office/powerpoint/2010/main">
    <mc:Choice Requires="p14">
      <p:transition spd="slow" p14:dur="2000" advTm="28703"/>
    </mc:Choice>
    <mc:Fallback xmlns="">
      <p:transition spd="slow" advTm="28703"/>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p:txBody>
          <a:bodyPr/>
          <a:lstStyle/>
          <a:p>
            <a:pPr eaLnBrk="1" hangingPunct="1">
              <a:defRPr/>
            </a:pPr>
            <a:endParaRPr lang="en-GB" dirty="0"/>
          </a:p>
        </p:txBody>
      </p:sp>
      <p:sp>
        <p:nvSpPr>
          <p:cNvPr id="485379" name="Rectangle 3"/>
          <p:cNvSpPr>
            <a:spLocks noGrp="1" noChangeArrowheads="1"/>
          </p:cNvSpPr>
          <p:nvPr>
            <p:ph type="body" idx="1"/>
          </p:nvPr>
        </p:nvSpPr>
        <p:spPr/>
        <p:txBody>
          <a:bodyPr/>
          <a:lstStyle/>
          <a:p>
            <a:pPr eaLnBrk="1" hangingPunct="1">
              <a:defRPr/>
            </a:pPr>
            <a:endParaRPr lang="en-GB" dirty="0"/>
          </a:p>
        </p:txBody>
      </p:sp>
      <p:sp>
        <p:nvSpPr>
          <p:cNvPr id="485380" name="Rectangle 4"/>
          <p:cNvSpPr>
            <a:spLocks noChangeArrowheads="1"/>
          </p:cNvSpPr>
          <p:nvPr/>
        </p:nvSpPr>
        <p:spPr bwMode="auto">
          <a:xfrm>
            <a:off x="1119910" y="2345874"/>
            <a:ext cx="184731" cy="323165"/>
          </a:xfrm>
          <a:prstGeom prst="rect">
            <a:avLst/>
          </a:prstGeom>
          <a:noFill/>
          <a:ln w="9525">
            <a:noFill/>
            <a:miter lim="800000"/>
            <a:headEnd/>
            <a:tailEnd/>
          </a:ln>
          <a:effectLst/>
        </p:spPr>
        <p:txBody>
          <a:bodyPr wrap="none" anchor="ctr">
            <a:spAutoFit/>
          </a:bodyPr>
          <a:lstStyle/>
          <a:p>
            <a:pPr>
              <a:defRPr/>
            </a:pPr>
            <a:endParaRPr lang="de-DE" sz="1500" dirty="0"/>
          </a:p>
        </p:txBody>
      </p:sp>
      <p:graphicFrame>
        <p:nvGraphicFramePr>
          <p:cNvPr id="8194" name="Object 5"/>
          <p:cNvGraphicFramePr>
            <a:graphicFrameLocks noChangeAspect="1"/>
          </p:cNvGraphicFramePr>
          <p:nvPr>
            <p:extLst/>
          </p:nvPr>
        </p:nvGraphicFramePr>
        <p:xfrm>
          <a:off x="1612108" y="857250"/>
          <a:ext cx="5918597" cy="5206604"/>
        </p:xfrm>
        <a:graphic>
          <a:graphicData uri="http://schemas.openxmlformats.org/presentationml/2006/ole">
            <mc:AlternateContent xmlns:mc="http://schemas.openxmlformats.org/markup-compatibility/2006">
              <mc:Choice xmlns:v="urn:schemas-microsoft-com:vml" Requires="v">
                <p:oleObj spid="_x0000_s250905" name="Picture" r:id="rId4" imgW="5671080" imgH="4974480" progId="Word.Picture.8">
                  <p:embed/>
                </p:oleObj>
              </mc:Choice>
              <mc:Fallback>
                <p:oleObj name="Picture" r:id="rId4" imgW="5671080" imgH="4974480" progId="Word.Picture.8">
                  <p:embed/>
                  <p:pic>
                    <p:nvPicPr>
                      <p:cNvPr id="0" name=""/>
                      <p:cNvPicPr>
                        <a:picLocks noChangeAspect="1" noChangeArrowheads="1"/>
                      </p:cNvPicPr>
                      <p:nvPr/>
                    </p:nvPicPr>
                    <p:blipFill>
                      <a:blip r:embed="rId5"/>
                      <a:srcRect/>
                      <a:stretch>
                        <a:fillRect/>
                      </a:stretch>
                    </p:blipFill>
                    <p:spPr bwMode="auto">
                      <a:xfrm>
                        <a:off x="1612108" y="857250"/>
                        <a:ext cx="5918597" cy="5206604"/>
                      </a:xfrm>
                      <a:prstGeom prst="rect">
                        <a:avLst/>
                      </a:prstGeom>
                      <a:solidFill>
                        <a:srgbClr val="FFFFCC"/>
                      </a:solidFill>
                    </p:spPr>
                  </p:pic>
                </p:oleObj>
              </mc:Fallback>
            </mc:AlternateContent>
          </a:graphicData>
        </a:graphic>
      </p:graphicFrame>
      <p:sp>
        <p:nvSpPr>
          <p:cNvPr id="6" name="Text Box 6"/>
          <p:cNvSpPr txBox="1">
            <a:spLocks noChangeArrowheads="1"/>
          </p:cNvSpPr>
          <p:nvPr/>
        </p:nvSpPr>
        <p:spPr bwMode="auto">
          <a:xfrm>
            <a:off x="1362002" y="1269207"/>
            <a:ext cx="2441695" cy="553998"/>
          </a:xfrm>
          <a:prstGeom prst="rect">
            <a:avLst/>
          </a:prstGeom>
          <a:solidFill>
            <a:schemeClr val="bg1"/>
          </a:solidFill>
          <a:ln w="9525">
            <a:noFill/>
            <a:miter lim="800000"/>
            <a:headEnd/>
            <a:tailEnd/>
          </a:ln>
          <a:effectLst/>
        </p:spPr>
        <p:txBody>
          <a:bodyPr wrap="none">
            <a:spAutoFit/>
          </a:bodyPr>
          <a:lstStyle/>
          <a:p>
            <a:pPr>
              <a:defRPr/>
            </a:pPr>
            <a:r>
              <a:rPr lang="en-GB" sz="3000" dirty="0">
                <a:latin typeface="Times New Roman" pitchFamily="18" charset="0"/>
              </a:rPr>
              <a:t>Goal Conflicts</a:t>
            </a:r>
          </a:p>
        </p:txBody>
      </p:sp>
      <p:sp>
        <p:nvSpPr>
          <p:cNvPr id="2" name="Foliennummernplatzhalter 1">
            <a:extLst>
              <a:ext uri="{FF2B5EF4-FFF2-40B4-BE49-F238E27FC236}">
                <a16:creationId xmlns="" xmlns:a16="http://schemas.microsoft.com/office/drawing/2014/main" id="{52C4A000-663F-4928-A268-A8E19CA5253D}"/>
              </a:ext>
            </a:extLst>
          </p:cNvPr>
          <p:cNvSpPr>
            <a:spLocks noGrp="1"/>
          </p:cNvSpPr>
          <p:nvPr>
            <p:ph type="sldNum" sz="quarter" idx="12"/>
          </p:nvPr>
        </p:nvSpPr>
        <p:spPr/>
        <p:txBody>
          <a:bodyPr/>
          <a:lstStyle/>
          <a:p>
            <a:pPr>
              <a:defRPr/>
            </a:pPr>
            <a:fld id="{6DFFC0F6-9F90-4EE7-A1EA-D1227D297F13}" type="slidenum">
              <a:rPr lang="de-DE" smtClean="0"/>
              <a:pPr>
                <a:defRPr/>
              </a:pPr>
              <a:t>32</a:t>
            </a:fld>
            <a:endParaRPr lang="de-DE" dirty="0"/>
          </a:p>
        </p:txBody>
      </p:sp>
    </p:spTree>
    <p:extLst>
      <p:ext uri="{BB962C8B-B14F-4D97-AF65-F5344CB8AC3E}">
        <p14:creationId xmlns:p14="http://schemas.microsoft.com/office/powerpoint/2010/main" val="3647519902"/>
      </p:ext>
    </p:extLst>
  </p:cSld>
  <p:clrMapOvr>
    <a:masterClrMapping/>
  </p:clrMapOvr>
  <mc:AlternateContent xmlns:mc="http://schemas.openxmlformats.org/markup-compatibility/2006" xmlns:p14="http://schemas.microsoft.com/office/powerpoint/2010/main">
    <mc:Choice Requires="p14">
      <p:transition spd="slow" p14:dur="2000" advTm="58238"/>
    </mc:Choice>
    <mc:Fallback xmlns="">
      <p:transition spd="slow" advTm="58238"/>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Objectives: Justice, Equity and Equality</a:t>
            </a:r>
          </a:p>
        </p:txBody>
      </p:sp>
      <p:sp>
        <p:nvSpPr>
          <p:cNvPr id="3" name="Inhaltsplatzhalter 2"/>
          <p:cNvSpPr>
            <a:spLocks noGrp="1"/>
          </p:cNvSpPr>
          <p:nvPr>
            <p:ph idx="1"/>
          </p:nvPr>
        </p:nvSpPr>
        <p:spPr>
          <a:xfrm>
            <a:off x="533926" y="1556792"/>
            <a:ext cx="5694258" cy="5112567"/>
          </a:xfrm>
        </p:spPr>
        <p:txBody>
          <a:bodyPr>
            <a:normAutofit fontScale="62500" lnSpcReduction="20000"/>
          </a:bodyPr>
          <a:lstStyle/>
          <a:p>
            <a:r>
              <a:rPr lang="en-US" dirty="0"/>
              <a:t>Justice: philosophical concept of the morally correct assignment of goods and evils </a:t>
            </a:r>
          </a:p>
          <a:p>
            <a:r>
              <a:rPr lang="en-US" dirty="0"/>
              <a:t>Equality (Egalitarianism): </a:t>
            </a:r>
          </a:p>
          <a:p>
            <a:pPr lvl="1"/>
            <a:r>
              <a:rPr lang="en-US" dirty="0"/>
              <a:t>treating everyone the same</a:t>
            </a:r>
          </a:p>
          <a:p>
            <a:pPr lvl="1"/>
            <a:r>
              <a:rPr lang="en-US" dirty="0"/>
              <a:t>everybody receives the same</a:t>
            </a:r>
          </a:p>
          <a:p>
            <a:r>
              <a:rPr lang="en-US" dirty="0"/>
              <a:t> Equity:</a:t>
            </a:r>
          </a:p>
          <a:p>
            <a:pPr lvl="1"/>
            <a:r>
              <a:rPr lang="en-US" i="1" dirty="0"/>
              <a:t>“Equity</a:t>
            </a:r>
            <a:r>
              <a:rPr lang="en-US" dirty="0"/>
              <a:t> is the absence of avoidable or remediable differences among groups of people, whether those groups are defined socially, economically, demographically, or geographically. </a:t>
            </a:r>
            <a:r>
              <a:rPr lang="en-US" i="1" dirty="0"/>
              <a:t>Health inequities</a:t>
            </a:r>
            <a:r>
              <a:rPr lang="en-US" dirty="0"/>
              <a:t> therefore involve more than inequality with respect to health determinants, access to the resources needed to improve and maintain health or health outcomes. They also entail a failure to avoid or overcome inequalities that infringe on fairness and human rights norms. “ (WHO)</a:t>
            </a:r>
          </a:p>
          <a:p>
            <a:pPr lvl="1"/>
            <a:r>
              <a:rPr lang="en-US" dirty="0"/>
              <a:t>“Treating equal things equally and unequal things unequally”</a:t>
            </a:r>
          </a:p>
          <a:p>
            <a:pPr lvl="1"/>
            <a:endParaRPr lang="en-US" dirty="0"/>
          </a:p>
        </p:txBody>
      </p:sp>
      <p:pic>
        <p:nvPicPr>
          <p:cNvPr id="5" name="Grafik 4" descr="http://i2.wp.com/interactioninstitute.org/wp-content/uploads/2016/01/IISC_EqualityEquity.png?zoom=2&amp;resize=730%2C54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4695" y="3637857"/>
            <a:ext cx="3039305" cy="2362893"/>
          </a:xfrm>
          <a:prstGeom prst="rect">
            <a:avLst/>
          </a:prstGeom>
          <a:noFill/>
          <a:ln>
            <a:noFill/>
          </a:ln>
        </p:spPr>
      </p:pic>
      <p:sp>
        <p:nvSpPr>
          <p:cNvPr id="6" name="Rechteck 5"/>
          <p:cNvSpPr/>
          <p:nvPr/>
        </p:nvSpPr>
        <p:spPr>
          <a:xfrm>
            <a:off x="6651766" y="5839167"/>
            <a:ext cx="2246128" cy="184666"/>
          </a:xfrm>
          <a:prstGeom prst="rect">
            <a:avLst/>
          </a:prstGeom>
        </p:spPr>
        <p:txBody>
          <a:bodyPr wrap="none">
            <a:spAutoFit/>
          </a:bodyPr>
          <a:lstStyle/>
          <a:p>
            <a:r>
              <a:rPr lang="en-GB" sz="600" dirty="0"/>
              <a:t>https://interactioninstitute.org/illustrating-equality-vs-equity/</a:t>
            </a:r>
          </a:p>
        </p:txBody>
      </p:sp>
      <p:sp>
        <p:nvSpPr>
          <p:cNvPr id="7" name="Rechteck 6"/>
          <p:cNvSpPr/>
          <p:nvPr/>
        </p:nvSpPr>
        <p:spPr>
          <a:xfrm>
            <a:off x="6651766" y="6058055"/>
            <a:ext cx="2004075" cy="184666"/>
          </a:xfrm>
          <a:prstGeom prst="rect">
            <a:avLst/>
          </a:prstGeom>
        </p:spPr>
        <p:txBody>
          <a:bodyPr wrap="none">
            <a:spAutoFit/>
          </a:bodyPr>
          <a:lstStyle/>
          <a:p>
            <a:r>
              <a:rPr lang="en-GB" sz="600" dirty="0"/>
              <a:t>https://www.who.int/healthsystems/topics/equity/en/</a:t>
            </a:r>
          </a:p>
        </p:txBody>
      </p:sp>
      <p:sp>
        <p:nvSpPr>
          <p:cNvPr id="4" name="Foliennummernplatzhalter 3">
            <a:extLst>
              <a:ext uri="{FF2B5EF4-FFF2-40B4-BE49-F238E27FC236}">
                <a16:creationId xmlns="" xmlns:a16="http://schemas.microsoft.com/office/drawing/2014/main" id="{9D1428C3-0574-449D-8139-BEA2A63CBEB2}"/>
              </a:ext>
            </a:extLst>
          </p:cNvPr>
          <p:cNvSpPr>
            <a:spLocks noGrp="1"/>
          </p:cNvSpPr>
          <p:nvPr>
            <p:ph type="sldNum" sz="quarter" idx="12"/>
          </p:nvPr>
        </p:nvSpPr>
        <p:spPr/>
        <p:txBody>
          <a:bodyPr/>
          <a:lstStyle/>
          <a:p>
            <a:pPr>
              <a:defRPr/>
            </a:pPr>
            <a:fld id="{6DFFC0F6-9F90-4EE7-A1EA-D1227D297F13}" type="slidenum">
              <a:rPr lang="de-DE" smtClean="0"/>
              <a:pPr>
                <a:defRPr/>
              </a:pPr>
              <a:t>33</a:t>
            </a:fld>
            <a:endParaRPr lang="de-DE" dirty="0"/>
          </a:p>
        </p:txBody>
      </p:sp>
    </p:spTree>
    <p:extLst>
      <p:ext uri="{BB962C8B-B14F-4D97-AF65-F5344CB8AC3E}">
        <p14:creationId xmlns:p14="http://schemas.microsoft.com/office/powerpoint/2010/main" val="1989580882"/>
      </p:ext>
    </p:extLst>
  </p:cSld>
  <p:clrMapOvr>
    <a:masterClrMapping/>
  </p:clrMapOvr>
  <mc:AlternateContent xmlns:mc="http://schemas.openxmlformats.org/markup-compatibility/2006" xmlns:p14="http://schemas.microsoft.com/office/powerpoint/2010/main">
    <mc:Choice Requires="p14">
      <p:transition spd="slow" p14:dur="2000" advTm="144560"/>
    </mc:Choice>
    <mc:Fallback xmlns="">
      <p:transition spd="slow" advTm="14456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a:xfrm>
            <a:off x="1403648" y="270985"/>
            <a:ext cx="6172200" cy="1038225"/>
          </a:xfrm>
        </p:spPr>
        <p:txBody>
          <a:bodyPr/>
          <a:lstStyle/>
          <a:p>
            <a:pPr eaLnBrk="1" hangingPunct="1">
              <a:defRPr/>
            </a:pPr>
            <a:r>
              <a:rPr lang="de-DE" dirty="0"/>
              <a:t>Justice</a:t>
            </a:r>
          </a:p>
        </p:txBody>
      </p:sp>
      <p:sp>
        <p:nvSpPr>
          <p:cNvPr id="499715" name="Rectangle 3"/>
          <p:cNvSpPr>
            <a:spLocks noGrp="1" noChangeArrowheads="1"/>
          </p:cNvSpPr>
          <p:nvPr>
            <p:ph type="body" sz="half" idx="1"/>
          </p:nvPr>
        </p:nvSpPr>
        <p:spPr>
          <a:xfrm>
            <a:off x="685801" y="1970484"/>
            <a:ext cx="6161486" cy="4626867"/>
          </a:xfrm>
        </p:spPr>
        <p:txBody>
          <a:bodyPr>
            <a:normAutofit/>
          </a:bodyPr>
          <a:lstStyle/>
          <a:p>
            <a:pPr>
              <a:defRPr/>
            </a:pPr>
            <a:r>
              <a:rPr lang="en-US" sz="1800" dirty="0"/>
              <a:t>Need-based justice: everybody should be given as much as he/she needs</a:t>
            </a:r>
          </a:p>
          <a:p>
            <a:pPr lvl="1">
              <a:defRPr/>
            </a:pPr>
            <a:r>
              <a:rPr lang="en-US" sz="1500" dirty="0"/>
              <a:t>E.g. more health care resources should be given to sick and disabled</a:t>
            </a:r>
          </a:p>
          <a:p>
            <a:pPr lvl="1">
              <a:defRPr/>
            </a:pPr>
            <a:r>
              <a:rPr lang="en-US" sz="1500" dirty="0"/>
              <a:t>Who determines the needs?</a:t>
            </a:r>
          </a:p>
          <a:p>
            <a:pPr>
              <a:defRPr/>
            </a:pPr>
            <a:r>
              <a:rPr lang="en-US" sz="1800" dirty="0"/>
              <a:t>Result-based justice: everybody should be given as much as he/she has contributed</a:t>
            </a:r>
          </a:p>
          <a:p>
            <a:pPr lvl="1">
              <a:defRPr/>
            </a:pPr>
            <a:r>
              <a:rPr lang="en-US" sz="1500" dirty="0"/>
              <a:t>E.g. if somebody pays more to an insurance, he/she should also receive better services</a:t>
            </a:r>
          </a:p>
          <a:p>
            <a:pPr>
              <a:defRPr/>
            </a:pPr>
            <a:r>
              <a:rPr lang="en-US" sz="1800" dirty="0"/>
              <a:t>Process justice: fair rules should be applied to everybody</a:t>
            </a:r>
          </a:p>
          <a:p>
            <a:pPr>
              <a:defRPr/>
            </a:pPr>
            <a:r>
              <a:rPr lang="en-US" sz="1800" dirty="0"/>
              <a:t>Fairness according to Rawls: </a:t>
            </a:r>
          </a:p>
          <a:p>
            <a:pPr lvl="1">
              <a:defRPr/>
            </a:pPr>
            <a:r>
              <a:rPr lang="en-US" sz="1500" dirty="0"/>
              <a:t>Fairness: a non-legal concept of justice</a:t>
            </a:r>
          </a:p>
          <a:p>
            <a:pPr lvl="1">
              <a:defRPr/>
            </a:pPr>
            <a:r>
              <a:rPr lang="en-US" sz="1500" dirty="0"/>
              <a:t>A situation is fair if it is favorable for the weakest</a:t>
            </a: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7286" y="1713201"/>
            <a:ext cx="2124075" cy="3057525"/>
          </a:xfrm>
          <a:prstGeom prst="rect">
            <a:avLst/>
          </a:prstGeom>
        </p:spPr>
      </p:pic>
      <p:sp>
        <p:nvSpPr>
          <p:cNvPr id="3" name="Textfeld 2"/>
          <p:cNvSpPr txBox="1"/>
          <p:nvPr/>
        </p:nvSpPr>
        <p:spPr>
          <a:xfrm>
            <a:off x="6847287" y="4853594"/>
            <a:ext cx="2124074" cy="553998"/>
          </a:xfrm>
          <a:prstGeom prst="rect">
            <a:avLst/>
          </a:prstGeom>
          <a:noFill/>
        </p:spPr>
        <p:txBody>
          <a:bodyPr wrap="square" rtlCol="0">
            <a:spAutoFit/>
          </a:bodyPr>
          <a:lstStyle/>
          <a:p>
            <a:r>
              <a:rPr lang="de-DE" sz="1500" dirty="0">
                <a:effectLst/>
              </a:rPr>
              <a:t>John Rawls </a:t>
            </a:r>
          </a:p>
          <a:p>
            <a:r>
              <a:rPr lang="de-DE" sz="1500" dirty="0">
                <a:effectLst/>
              </a:rPr>
              <a:t>(1921-2002)</a:t>
            </a:r>
            <a:endParaRPr lang="en-GB" sz="1500" dirty="0">
              <a:effectLst/>
            </a:endParaRPr>
          </a:p>
        </p:txBody>
      </p:sp>
      <p:sp>
        <p:nvSpPr>
          <p:cNvPr id="4" name="Foliennummernplatzhalter 3">
            <a:extLst>
              <a:ext uri="{FF2B5EF4-FFF2-40B4-BE49-F238E27FC236}">
                <a16:creationId xmlns="" xmlns:a16="http://schemas.microsoft.com/office/drawing/2014/main" id="{C16758CB-4ED5-4612-993B-8C9D31A578D9}"/>
              </a:ext>
            </a:extLst>
          </p:cNvPr>
          <p:cNvSpPr>
            <a:spLocks noGrp="1"/>
          </p:cNvSpPr>
          <p:nvPr>
            <p:ph type="sldNum" sz="quarter" idx="12"/>
          </p:nvPr>
        </p:nvSpPr>
        <p:spPr/>
        <p:txBody>
          <a:bodyPr/>
          <a:lstStyle/>
          <a:p>
            <a:pPr>
              <a:defRPr/>
            </a:pPr>
            <a:fld id="{93660A6E-A8AB-4A6A-9126-3103F8939241}" type="slidenum">
              <a:rPr lang="de-DE" smtClean="0"/>
              <a:pPr>
                <a:defRPr/>
              </a:pPr>
              <a:t>34</a:t>
            </a:fld>
            <a:endParaRPr lang="de-DE" dirty="0"/>
          </a:p>
        </p:txBody>
      </p:sp>
    </p:spTree>
    <p:extLst>
      <p:ext uri="{BB962C8B-B14F-4D97-AF65-F5344CB8AC3E}">
        <p14:creationId xmlns:p14="http://schemas.microsoft.com/office/powerpoint/2010/main" val="1479217264"/>
      </p:ext>
    </p:extLst>
  </p:cSld>
  <p:clrMapOvr>
    <a:masterClrMapping/>
  </p:clrMapOvr>
  <mc:AlternateContent xmlns:mc="http://schemas.openxmlformats.org/markup-compatibility/2006" xmlns:p14="http://schemas.microsoft.com/office/powerpoint/2010/main">
    <mc:Choice Requires="p14">
      <p:transition spd="slow" p14:dur="2000" advTm="231665"/>
    </mc:Choice>
    <mc:Fallback xmlns="">
      <p:transition spd="slow" advTm="231665"/>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ChangeArrowheads="1"/>
          </p:cNvSpPr>
          <p:nvPr>
            <p:ph type="title"/>
          </p:nvPr>
        </p:nvSpPr>
        <p:spPr>
          <a:xfrm>
            <a:off x="1494235" y="857250"/>
            <a:ext cx="6172200" cy="1038225"/>
          </a:xfrm>
        </p:spPr>
        <p:txBody>
          <a:bodyPr/>
          <a:lstStyle/>
          <a:p>
            <a:pPr eaLnBrk="1" hangingPunct="1">
              <a:defRPr/>
            </a:pPr>
            <a:r>
              <a:rPr lang="en-US" dirty="0"/>
              <a:t>Goal Functions</a:t>
            </a:r>
          </a:p>
        </p:txBody>
      </p:sp>
      <p:graphicFrame>
        <p:nvGraphicFramePr>
          <p:cNvPr id="9218" name="Object 4"/>
          <p:cNvGraphicFramePr>
            <a:graphicFrameLocks noGrp="1" noChangeAspect="1"/>
          </p:cNvGraphicFramePr>
          <p:nvPr>
            <p:ph sz="half" idx="2"/>
            <p:extLst/>
          </p:nvPr>
        </p:nvGraphicFramePr>
        <p:xfrm>
          <a:off x="462830" y="2299402"/>
          <a:ext cx="4779169" cy="2982515"/>
        </p:xfrm>
        <a:graphic>
          <a:graphicData uri="http://schemas.openxmlformats.org/presentationml/2006/ole">
            <mc:AlternateContent xmlns:mc="http://schemas.openxmlformats.org/markup-compatibility/2006">
              <mc:Choice xmlns:v="urn:schemas-microsoft-com:vml" Requires="v">
                <p:oleObj spid="_x0000_s251929" name="Formel" r:id="rId3" imgW="2603160" imgH="1625400" progId="Equation.3">
                  <p:embed/>
                </p:oleObj>
              </mc:Choice>
              <mc:Fallback>
                <p:oleObj name="Formel" r:id="rId3" imgW="2603160" imgH="1625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830" y="2299402"/>
                        <a:ext cx="4779169" cy="2982515"/>
                      </a:xfrm>
                      <a:prstGeom prst="rect">
                        <a:avLst/>
                      </a:prstGeom>
                      <a:solidFill>
                        <a:srgbClr val="FFFFCC"/>
                      </a:solidFill>
                    </p:spPr>
                  </p:pic>
                </p:oleObj>
              </mc:Fallback>
            </mc:AlternateContent>
          </a:graphicData>
        </a:graphic>
      </p:graphicFrame>
      <p:sp>
        <p:nvSpPr>
          <p:cNvPr id="2" name="Abgerundete rechteckige Legende 1"/>
          <p:cNvSpPr/>
          <p:nvPr/>
        </p:nvSpPr>
        <p:spPr>
          <a:xfrm>
            <a:off x="7013863" y="1462001"/>
            <a:ext cx="1527464" cy="1159626"/>
          </a:xfrm>
          <a:prstGeom prst="wedgeRoundRectCallout">
            <a:avLst>
              <a:gd name="adj1" fmla="val -159200"/>
              <a:gd name="adj2" fmla="val 555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Best average irrespective of distribution</a:t>
            </a:r>
          </a:p>
        </p:txBody>
      </p:sp>
      <p:sp>
        <p:nvSpPr>
          <p:cNvPr id="5" name="Abgerundete rechteckige Legende 4"/>
          <p:cNvSpPr/>
          <p:nvPr/>
        </p:nvSpPr>
        <p:spPr>
          <a:xfrm>
            <a:off x="7013863" y="2808663"/>
            <a:ext cx="1527464" cy="1159626"/>
          </a:xfrm>
          <a:prstGeom prst="wedgeRoundRectCallout">
            <a:avLst>
              <a:gd name="adj1" fmla="val -160425"/>
              <a:gd name="adj2" fmla="val 350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Best situation for the weakest</a:t>
            </a:r>
          </a:p>
        </p:txBody>
      </p:sp>
      <p:sp>
        <p:nvSpPr>
          <p:cNvPr id="6" name="Abgerundete rechteckige Legende 5"/>
          <p:cNvSpPr/>
          <p:nvPr/>
        </p:nvSpPr>
        <p:spPr>
          <a:xfrm>
            <a:off x="7013863" y="4155326"/>
            <a:ext cx="1527464" cy="1159626"/>
          </a:xfrm>
          <a:prstGeom prst="wedgeRoundRectCallout">
            <a:avLst>
              <a:gd name="adj1" fmla="val -158792"/>
              <a:gd name="adj2" fmla="val 1088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Smallest possible deviation</a:t>
            </a:r>
          </a:p>
        </p:txBody>
      </p:sp>
      <p:sp>
        <p:nvSpPr>
          <p:cNvPr id="3" name="Foliennummernplatzhalter 2">
            <a:extLst>
              <a:ext uri="{FF2B5EF4-FFF2-40B4-BE49-F238E27FC236}">
                <a16:creationId xmlns="" xmlns:a16="http://schemas.microsoft.com/office/drawing/2014/main" id="{2F3FF2C3-0A88-4D3A-A53E-967BEAF73DE6}"/>
              </a:ext>
            </a:extLst>
          </p:cNvPr>
          <p:cNvSpPr>
            <a:spLocks noGrp="1"/>
          </p:cNvSpPr>
          <p:nvPr>
            <p:ph type="sldNum" sz="quarter" idx="12"/>
          </p:nvPr>
        </p:nvSpPr>
        <p:spPr/>
        <p:txBody>
          <a:bodyPr/>
          <a:lstStyle/>
          <a:p>
            <a:pPr>
              <a:defRPr/>
            </a:pPr>
            <a:fld id="{93660A6E-A8AB-4A6A-9126-3103F8939241}" type="slidenum">
              <a:rPr lang="de-DE" smtClean="0"/>
              <a:pPr>
                <a:defRPr/>
              </a:pPr>
              <a:t>35</a:t>
            </a:fld>
            <a:endParaRPr lang="de-DE" dirty="0"/>
          </a:p>
        </p:txBody>
      </p:sp>
    </p:spTree>
    <p:extLst>
      <p:ext uri="{BB962C8B-B14F-4D97-AF65-F5344CB8AC3E}">
        <p14:creationId xmlns:p14="http://schemas.microsoft.com/office/powerpoint/2010/main" val="2682741148"/>
      </p:ext>
    </p:extLst>
  </p:cSld>
  <p:clrMapOvr>
    <a:masterClrMapping/>
  </p:clrMapOvr>
  <mc:AlternateContent xmlns:mc="http://schemas.openxmlformats.org/markup-compatibility/2006" xmlns:p14="http://schemas.microsoft.com/office/powerpoint/2010/main">
    <mc:Choice Requires="p14">
      <p:transition spd="slow" p14:dur="2000" advTm="209429"/>
    </mc:Choice>
    <mc:Fallback xmlns="">
      <p:transition spd="slow" advTm="209429"/>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p:txBody>
          <a:bodyPr/>
          <a:lstStyle/>
          <a:p>
            <a:pPr eaLnBrk="1" hangingPunct="1">
              <a:defRPr/>
            </a:pPr>
            <a:r>
              <a:rPr lang="en-GB" dirty="0"/>
              <a:t>Example</a:t>
            </a:r>
          </a:p>
        </p:txBody>
      </p:sp>
      <p:sp>
        <p:nvSpPr>
          <p:cNvPr id="59395" name="Rectangle 4"/>
          <p:cNvSpPr>
            <a:spLocks noChangeArrowheads="1"/>
          </p:cNvSpPr>
          <p:nvPr/>
        </p:nvSpPr>
        <p:spPr bwMode="auto">
          <a:xfrm>
            <a:off x="2195512" y="2335888"/>
            <a:ext cx="6507038" cy="369332"/>
          </a:xfrm>
          <a:prstGeom prst="rect">
            <a:avLst/>
          </a:prstGeom>
          <a:noFill/>
          <a:ln w="9525">
            <a:noFill/>
            <a:miter lim="800000"/>
            <a:headEnd/>
            <a:tailEnd/>
          </a:ln>
        </p:spPr>
        <p:txBody>
          <a:bodyPr wrap="none" anchor="ctr">
            <a:spAutoFit/>
          </a:bodyPr>
          <a:lstStyle/>
          <a:p>
            <a:pPr algn="l"/>
            <a:r>
              <a:rPr lang="en-US" sz="1800" b="1" dirty="0">
                <a:effectLst/>
                <a:latin typeface="Arial" charset="0"/>
                <a:cs typeface="Times New Roman" pitchFamily="18" charset="0"/>
              </a:rPr>
              <a:t>Income of Persons A, B, C in Years 2005, 2010, 2015, 2020</a:t>
            </a:r>
            <a:endParaRPr lang="en-US" sz="1800" dirty="0">
              <a:effectLst/>
              <a:latin typeface="Arial" charset="0"/>
            </a:endParaRPr>
          </a:p>
        </p:txBody>
      </p:sp>
      <p:graphicFrame>
        <p:nvGraphicFramePr>
          <p:cNvPr id="501890" name="Group 130"/>
          <p:cNvGraphicFramePr>
            <a:graphicFrameLocks noGrp="1"/>
          </p:cNvGraphicFramePr>
          <p:nvPr>
            <p:extLst/>
          </p:nvPr>
        </p:nvGraphicFramePr>
        <p:xfrm>
          <a:off x="1221972" y="2834880"/>
          <a:ext cx="5477675" cy="2062466"/>
        </p:xfrm>
        <a:graphic>
          <a:graphicData uri="http://schemas.openxmlformats.org/drawingml/2006/table">
            <a:tbl>
              <a:tblPr/>
              <a:tblGrid>
                <a:gridCol w="804255">
                  <a:extLst>
                    <a:ext uri="{9D8B030D-6E8A-4147-A177-3AD203B41FA5}">
                      <a16:colId xmlns="" xmlns:a16="http://schemas.microsoft.com/office/drawing/2014/main" val="20000"/>
                    </a:ext>
                  </a:extLst>
                </a:gridCol>
                <a:gridCol w="1168355">
                  <a:extLst>
                    <a:ext uri="{9D8B030D-6E8A-4147-A177-3AD203B41FA5}">
                      <a16:colId xmlns="" xmlns:a16="http://schemas.microsoft.com/office/drawing/2014/main" val="20001"/>
                    </a:ext>
                  </a:extLst>
                </a:gridCol>
                <a:gridCol w="1168355">
                  <a:extLst>
                    <a:ext uri="{9D8B030D-6E8A-4147-A177-3AD203B41FA5}">
                      <a16:colId xmlns="" xmlns:a16="http://schemas.microsoft.com/office/drawing/2014/main" val="20002"/>
                    </a:ext>
                  </a:extLst>
                </a:gridCol>
                <a:gridCol w="1168355">
                  <a:extLst>
                    <a:ext uri="{9D8B030D-6E8A-4147-A177-3AD203B41FA5}">
                      <a16:colId xmlns="" xmlns:a16="http://schemas.microsoft.com/office/drawing/2014/main" val="20003"/>
                    </a:ext>
                  </a:extLst>
                </a:gridCol>
                <a:gridCol w="1168355">
                  <a:extLst>
                    <a:ext uri="{9D8B030D-6E8A-4147-A177-3AD203B41FA5}">
                      <a16:colId xmlns="" xmlns:a16="http://schemas.microsoft.com/office/drawing/2014/main" val="20004"/>
                    </a:ext>
                  </a:extLst>
                </a:gridCol>
              </a:tblGrid>
              <a:tr h="53489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500" b="1" i="0" u="none" strike="noStrike" cap="none" normalizeH="0" baseline="0" dirty="0">
                          <a:ln>
                            <a:noFill/>
                          </a:ln>
                          <a:solidFill>
                            <a:srgbClr val="000000"/>
                          </a:solidFill>
                          <a:effectLst/>
                          <a:latin typeface="Times New Roman" pitchFamily="18" charset="0"/>
                          <a:cs typeface="Times New Roman" pitchFamily="18" charset="0"/>
                        </a:rPr>
                        <a:t>Person</a:t>
                      </a:r>
                      <a:endParaRPr kumimoji="0" lang="de-DE" sz="1500" b="1" i="0" u="none" strike="noStrike" cap="none" normalizeH="0" baseline="0" dirty="0">
                        <a:ln>
                          <a:noFill/>
                        </a:ln>
                        <a:solidFill>
                          <a:srgbClr val="000000"/>
                        </a:solidFill>
                        <a:effectLst/>
                        <a:latin typeface="Times New Roman" pitchFamily="18"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1" i="0" u="none" strike="noStrike" cap="none" normalizeH="0" baseline="0" dirty="0">
                          <a:ln>
                            <a:noFill/>
                          </a:ln>
                          <a:solidFill>
                            <a:srgbClr val="000000"/>
                          </a:solidFill>
                          <a:effectLst/>
                          <a:latin typeface="Times New Roman" pitchFamily="18" charset="0"/>
                          <a:cs typeface="Times New Roman" pitchFamily="18" charset="0"/>
                        </a:rPr>
                        <a:t>2005</a:t>
                      </a:r>
                      <a:endParaRPr kumimoji="0" lang="de-DE" sz="1500" b="1" i="0" u="none" strike="noStrike" cap="none" normalizeH="0" baseline="0" dirty="0">
                        <a:ln>
                          <a:noFill/>
                        </a:ln>
                        <a:solidFill>
                          <a:srgbClr val="000000"/>
                        </a:solidFill>
                        <a:effectLst/>
                        <a:latin typeface="Times New Roman" pitchFamily="18"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1" i="0" u="none" strike="noStrike" cap="none" normalizeH="0" baseline="0" dirty="0">
                          <a:ln>
                            <a:noFill/>
                          </a:ln>
                          <a:solidFill>
                            <a:srgbClr val="000000"/>
                          </a:solidFill>
                          <a:effectLst/>
                          <a:latin typeface="Times New Roman" pitchFamily="18" charset="0"/>
                          <a:cs typeface="Times New Roman" pitchFamily="18" charset="0"/>
                        </a:rPr>
                        <a:t>2010</a:t>
                      </a:r>
                      <a:endParaRPr kumimoji="0" lang="de-DE" sz="1500" b="1" i="0" u="none" strike="noStrike" cap="none" normalizeH="0" baseline="0" dirty="0">
                        <a:ln>
                          <a:noFill/>
                        </a:ln>
                        <a:solidFill>
                          <a:srgbClr val="000000"/>
                        </a:solidFill>
                        <a:effectLst/>
                        <a:latin typeface="Times New Roman" pitchFamily="18"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1" i="0" u="none" strike="noStrike" cap="none" normalizeH="0" baseline="0" dirty="0">
                          <a:ln>
                            <a:noFill/>
                          </a:ln>
                          <a:solidFill>
                            <a:srgbClr val="000000"/>
                          </a:solidFill>
                          <a:effectLst/>
                          <a:latin typeface="Times New Roman" pitchFamily="18" charset="0"/>
                          <a:cs typeface="Times New Roman" pitchFamily="18" charset="0"/>
                        </a:rPr>
                        <a:t>2015</a:t>
                      </a:r>
                      <a:endParaRPr kumimoji="0" lang="de-DE" sz="1500" b="1" i="0" u="none" strike="noStrike" cap="none" normalizeH="0" baseline="0" dirty="0">
                        <a:ln>
                          <a:noFill/>
                        </a:ln>
                        <a:solidFill>
                          <a:srgbClr val="000000"/>
                        </a:solidFill>
                        <a:effectLst/>
                        <a:latin typeface="Times New Roman" pitchFamily="18"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1" i="0" u="none" strike="noStrike" cap="none" normalizeH="0" baseline="0" dirty="0">
                          <a:ln>
                            <a:noFill/>
                          </a:ln>
                          <a:solidFill>
                            <a:srgbClr val="000000"/>
                          </a:solidFill>
                          <a:effectLst/>
                          <a:latin typeface="Times New Roman" pitchFamily="18" charset="0"/>
                          <a:cs typeface="Times New Roman" pitchFamily="18" charset="0"/>
                        </a:rPr>
                        <a:t>2020</a:t>
                      </a:r>
                      <a:endParaRPr kumimoji="0" lang="de-DE" sz="1500" b="1" i="0" u="none" strike="noStrike" cap="none" normalizeH="0" baseline="0" dirty="0">
                        <a:ln>
                          <a:noFill/>
                        </a:ln>
                        <a:solidFill>
                          <a:srgbClr val="000000"/>
                        </a:solidFill>
                        <a:effectLst/>
                        <a:latin typeface="Times New Roman" pitchFamily="18"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 xmlns:a16="http://schemas.microsoft.com/office/drawing/2014/main" val="10000"/>
                  </a:ext>
                </a:extLst>
              </a:tr>
              <a:tr h="5083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1" i="0" u="none" strike="noStrike" cap="none" normalizeH="0" baseline="0" dirty="0">
                          <a:ln>
                            <a:noFill/>
                          </a:ln>
                          <a:solidFill>
                            <a:srgbClr val="000000"/>
                          </a:solidFill>
                          <a:effectLst/>
                          <a:latin typeface="Times New Roman" pitchFamily="18" charset="0"/>
                          <a:cs typeface="Times New Roman" pitchFamily="18" charset="0"/>
                        </a:rPr>
                        <a:t>A</a:t>
                      </a:r>
                      <a:endParaRPr kumimoji="0" lang="de-DE" sz="1500" b="1" i="0" u="none" strike="noStrike" cap="none" normalizeH="0" baseline="0" dirty="0">
                        <a:ln>
                          <a:noFill/>
                        </a:ln>
                        <a:solidFill>
                          <a:srgbClr val="000000"/>
                        </a:solidFill>
                        <a:effectLst/>
                        <a:latin typeface="Times New Roman" pitchFamily="18"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a:ln>
                            <a:noFill/>
                          </a:ln>
                          <a:solidFill>
                            <a:srgbClr val="000000"/>
                          </a:solidFill>
                          <a:effectLst/>
                          <a:latin typeface="Times New Roman" pitchFamily="18" charset="0"/>
                          <a:cs typeface="Times New Roman" pitchFamily="18" charset="0"/>
                        </a:rPr>
                        <a:t>300</a:t>
                      </a:r>
                      <a:endParaRPr kumimoji="0" lang="de-DE" sz="1500" b="0" i="0" u="none" strike="noStrike" cap="none" normalizeH="0" baseline="0" dirty="0">
                        <a:ln>
                          <a:noFill/>
                        </a:ln>
                        <a:solidFill>
                          <a:srgbClr val="000000"/>
                        </a:solidFill>
                        <a:effectLst/>
                        <a:latin typeface="Times New Roman" pitchFamily="18"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a:ln>
                            <a:noFill/>
                          </a:ln>
                          <a:solidFill>
                            <a:srgbClr val="000000"/>
                          </a:solidFill>
                          <a:effectLst/>
                          <a:latin typeface="Times New Roman" pitchFamily="18" charset="0"/>
                          <a:cs typeface="Times New Roman" pitchFamily="18" charset="0"/>
                        </a:rPr>
                        <a:t>330</a:t>
                      </a:r>
                      <a:endParaRPr kumimoji="0" lang="de-DE" sz="1500" b="0" i="0" u="none" strike="noStrike" cap="none" normalizeH="0" baseline="0" dirty="0">
                        <a:ln>
                          <a:noFill/>
                        </a:ln>
                        <a:solidFill>
                          <a:srgbClr val="000000"/>
                        </a:solidFill>
                        <a:effectLst/>
                        <a:latin typeface="Times New Roman" pitchFamily="18"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a:ln>
                            <a:noFill/>
                          </a:ln>
                          <a:solidFill>
                            <a:srgbClr val="000000"/>
                          </a:solidFill>
                          <a:effectLst/>
                          <a:latin typeface="Times New Roman" pitchFamily="18" charset="0"/>
                          <a:cs typeface="Times New Roman" pitchFamily="18" charset="0"/>
                        </a:rPr>
                        <a:t>100</a:t>
                      </a:r>
                      <a:endParaRPr kumimoji="0" lang="de-DE" sz="1500" b="0" i="0" u="none" strike="noStrike" cap="none" normalizeH="0" baseline="0" dirty="0">
                        <a:ln>
                          <a:noFill/>
                        </a:ln>
                        <a:solidFill>
                          <a:srgbClr val="000000"/>
                        </a:solidFill>
                        <a:effectLst/>
                        <a:latin typeface="Times New Roman" pitchFamily="18"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a:ln>
                            <a:noFill/>
                          </a:ln>
                          <a:solidFill>
                            <a:srgbClr val="000000"/>
                          </a:solidFill>
                          <a:effectLst/>
                          <a:latin typeface="Times New Roman" pitchFamily="18" charset="0"/>
                          <a:cs typeface="Times New Roman" pitchFamily="18" charset="0"/>
                        </a:rPr>
                        <a:t>300</a:t>
                      </a:r>
                      <a:endParaRPr kumimoji="0" lang="de-DE" sz="1500" b="0" i="0" u="none" strike="noStrike" cap="none" normalizeH="0" baseline="0" dirty="0">
                        <a:ln>
                          <a:noFill/>
                        </a:ln>
                        <a:solidFill>
                          <a:srgbClr val="000000"/>
                        </a:solidFill>
                        <a:effectLst/>
                        <a:latin typeface="Times New Roman" pitchFamily="18"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 xmlns:a16="http://schemas.microsoft.com/office/drawing/2014/main" val="10001"/>
                  </a:ext>
                </a:extLst>
              </a:tr>
              <a:tr h="509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1" i="0" u="none" strike="noStrike" cap="none" normalizeH="0" baseline="0" dirty="0">
                          <a:ln>
                            <a:noFill/>
                          </a:ln>
                          <a:solidFill>
                            <a:srgbClr val="000000"/>
                          </a:solidFill>
                          <a:effectLst/>
                          <a:latin typeface="Times New Roman" pitchFamily="18" charset="0"/>
                          <a:cs typeface="Times New Roman" pitchFamily="18" charset="0"/>
                        </a:rPr>
                        <a:t>B</a:t>
                      </a:r>
                      <a:endParaRPr kumimoji="0" lang="de-DE" sz="1500" b="1" i="0" u="none" strike="noStrike" cap="none" normalizeH="0" baseline="0" dirty="0">
                        <a:ln>
                          <a:noFill/>
                        </a:ln>
                        <a:solidFill>
                          <a:srgbClr val="000000"/>
                        </a:solidFill>
                        <a:effectLst/>
                        <a:latin typeface="Times New Roman" pitchFamily="18"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a:ln>
                            <a:noFill/>
                          </a:ln>
                          <a:solidFill>
                            <a:srgbClr val="000000"/>
                          </a:solidFill>
                          <a:effectLst/>
                          <a:latin typeface="Times New Roman" pitchFamily="18" charset="0"/>
                          <a:cs typeface="Times New Roman" pitchFamily="18" charset="0"/>
                        </a:rPr>
                        <a:t>300</a:t>
                      </a:r>
                      <a:endParaRPr kumimoji="0" lang="de-DE" sz="1500" b="0" i="0" u="none" strike="noStrike" cap="none" normalizeH="0" baseline="0" dirty="0">
                        <a:ln>
                          <a:noFill/>
                        </a:ln>
                        <a:solidFill>
                          <a:srgbClr val="000000"/>
                        </a:solidFill>
                        <a:effectLst/>
                        <a:latin typeface="Times New Roman" pitchFamily="18"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a:ln>
                            <a:noFill/>
                          </a:ln>
                          <a:solidFill>
                            <a:srgbClr val="000000"/>
                          </a:solidFill>
                          <a:effectLst/>
                          <a:latin typeface="Times New Roman" pitchFamily="18" charset="0"/>
                          <a:cs typeface="Times New Roman" pitchFamily="18" charset="0"/>
                        </a:rPr>
                        <a:t>600</a:t>
                      </a:r>
                      <a:endParaRPr kumimoji="0" lang="de-DE" sz="1500" b="0" i="0" u="none" strike="noStrike" cap="none" normalizeH="0" baseline="0" dirty="0">
                        <a:ln>
                          <a:noFill/>
                        </a:ln>
                        <a:solidFill>
                          <a:srgbClr val="000000"/>
                        </a:solidFill>
                        <a:effectLst/>
                        <a:latin typeface="Times New Roman" pitchFamily="18"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a:ln>
                            <a:noFill/>
                          </a:ln>
                          <a:solidFill>
                            <a:srgbClr val="000000"/>
                          </a:solidFill>
                          <a:effectLst/>
                          <a:latin typeface="Times New Roman" pitchFamily="18" charset="0"/>
                          <a:cs typeface="Times New Roman" pitchFamily="18" charset="0"/>
                        </a:rPr>
                        <a:t>800</a:t>
                      </a:r>
                      <a:endParaRPr kumimoji="0" lang="de-DE" sz="1500" b="0" i="0" u="none" strike="noStrike" cap="none" normalizeH="0" baseline="0" dirty="0">
                        <a:ln>
                          <a:noFill/>
                        </a:ln>
                        <a:solidFill>
                          <a:srgbClr val="000000"/>
                        </a:solidFill>
                        <a:effectLst/>
                        <a:latin typeface="Times New Roman" pitchFamily="18"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a:ln>
                            <a:noFill/>
                          </a:ln>
                          <a:solidFill>
                            <a:srgbClr val="000000"/>
                          </a:solidFill>
                          <a:effectLst/>
                          <a:latin typeface="Times New Roman" pitchFamily="18" charset="0"/>
                          <a:cs typeface="Times New Roman" pitchFamily="18" charset="0"/>
                        </a:rPr>
                        <a:t>300</a:t>
                      </a:r>
                      <a:endParaRPr kumimoji="0" lang="de-DE" sz="1500" b="0" i="0" u="none" strike="noStrike" cap="none" normalizeH="0" baseline="0" dirty="0">
                        <a:ln>
                          <a:noFill/>
                        </a:ln>
                        <a:solidFill>
                          <a:srgbClr val="000000"/>
                        </a:solidFill>
                        <a:effectLst/>
                        <a:latin typeface="Times New Roman" pitchFamily="18"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 xmlns:a16="http://schemas.microsoft.com/office/drawing/2014/main" val="10002"/>
                  </a:ext>
                </a:extLst>
              </a:tr>
              <a:tr h="509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1" i="0" u="none" strike="noStrike" cap="none" normalizeH="0" baseline="0" dirty="0">
                          <a:ln>
                            <a:noFill/>
                          </a:ln>
                          <a:solidFill>
                            <a:srgbClr val="000000"/>
                          </a:solidFill>
                          <a:effectLst/>
                          <a:latin typeface="Times New Roman" pitchFamily="18" charset="0"/>
                          <a:cs typeface="Times New Roman" pitchFamily="18" charset="0"/>
                        </a:rPr>
                        <a:t>C</a:t>
                      </a:r>
                      <a:endParaRPr kumimoji="0" lang="de-DE" sz="1500" b="1" i="0" u="none" strike="noStrike" cap="none" normalizeH="0" baseline="0" dirty="0">
                        <a:ln>
                          <a:noFill/>
                        </a:ln>
                        <a:solidFill>
                          <a:srgbClr val="000000"/>
                        </a:solidFill>
                        <a:effectLst/>
                        <a:latin typeface="Times New Roman" pitchFamily="18"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a:ln>
                            <a:noFill/>
                          </a:ln>
                          <a:solidFill>
                            <a:srgbClr val="000000"/>
                          </a:solidFill>
                          <a:effectLst/>
                          <a:latin typeface="Times New Roman" pitchFamily="18" charset="0"/>
                          <a:cs typeface="Times New Roman" pitchFamily="18" charset="0"/>
                        </a:rPr>
                        <a:t>300</a:t>
                      </a:r>
                      <a:endParaRPr kumimoji="0" lang="de-DE" sz="1500" b="0" i="0" u="none" strike="noStrike" cap="none" normalizeH="0" baseline="0" dirty="0">
                        <a:ln>
                          <a:noFill/>
                        </a:ln>
                        <a:solidFill>
                          <a:srgbClr val="000000"/>
                        </a:solidFill>
                        <a:effectLst/>
                        <a:latin typeface="Times New Roman" pitchFamily="18"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a:ln>
                            <a:noFill/>
                          </a:ln>
                          <a:solidFill>
                            <a:srgbClr val="000000"/>
                          </a:solidFill>
                          <a:effectLst/>
                          <a:latin typeface="Times New Roman" pitchFamily="18" charset="0"/>
                          <a:cs typeface="Times New Roman" pitchFamily="18" charset="0"/>
                        </a:rPr>
                        <a:t>900</a:t>
                      </a:r>
                      <a:endParaRPr kumimoji="0" lang="de-DE" sz="1500" b="0" i="0" u="none" strike="noStrike" cap="none" normalizeH="0" baseline="0" dirty="0">
                        <a:ln>
                          <a:noFill/>
                        </a:ln>
                        <a:solidFill>
                          <a:srgbClr val="000000"/>
                        </a:solidFill>
                        <a:effectLst/>
                        <a:latin typeface="Times New Roman" pitchFamily="18"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a:ln>
                            <a:noFill/>
                          </a:ln>
                          <a:solidFill>
                            <a:srgbClr val="000000"/>
                          </a:solidFill>
                          <a:effectLst/>
                          <a:latin typeface="Times New Roman" pitchFamily="18" charset="0"/>
                          <a:cs typeface="Times New Roman" pitchFamily="18" charset="0"/>
                        </a:rPr>
                        <a:t>1200</a:t>
                      </a:r>
                      <a:endParaRPr kumimoji="0" lang="de-DE" sz="1500" b="0" i="0" u="none" strike="noStrike" cap="none" normalizeH="0" baseline="0" dirty="0">
                        <a:ln>
                          <a:noFill/>
                        </a:ln>
                        <a:solidFill>
                          <a:srgbClr val="000000"/>
                        </a:solidFill>
                        <a:effectLst/>
                        <a:latin typeface="Times New Roman" pitchFamily="18"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a:ln>
                            <a:noFill/>
                          </a:ln>
                          <a:solidFill>
                            <a:srgbClr val="000000"/>
                          </a:solidFill>
                          <a:effectLst/>
                          <a:latin typeface="Times New Roman" pitchFamily="18" charset="0"/>
                          <a:cs typeface="Times New Roman" pitchFamily="18" charset="0"/>
                        </a:rPr>
                        <a:t>1200</a:t>
                      </a:r>
                      <a:endParaRPr kumimoji="0" lang="de-DE" sz="1500" b="0" i="0" u="none" strike="noStrike" cap="none" normalizeH="0" baseline="0" dirty="0">
                        <a:ln>
                          <a:noFill/>
                        </a:ln>
                        <a:solidFill>
                          <a:srgbClr val="000000"/>
                        </a:solidFill>
                        <a:effectLst/>
                        <a:latin typeface="Times New Roman" pitchFamily="18"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 xmlns:a16="http://schemas.microsoft.com/office/drawing/2014/main" val="10003"/>
                  </a:ext>
                </a:extLst>
              </a:tr>
            </a:tbl>
          </a:graphicData>
        </a:graphic>
      </p:graphicFrame>
      <p:sp>
        <p:nvSpPr>
          <p:cNvPr id="8" name="Abgerundete rechteckige Legende 7"/>
          <p:cNvSpPr/>
          <p:nvPr/>
        </p:nvSpPr>
        <p:spPr>
          <a:xfrm>
            <a:off x="2004082" y="5338272"/>
            <a:ext cx="1158480" cy="976316"/>
          </a:xfrm>
          <a:prstGeom prst="wedgeRoundRectCallout">
            <a:avLst>
              <a:gd name="adj1" fmla="val -3547"/>
              <a:gd name="adj2" fmla="val -1067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Smallest possible deviation</a:t>
            </a:r>
          </a:p>
        </p:txBody>
      </p:sp>
      <p:sp>
        <p:nvSpPr>
          <p:cNvPr id="9" name="Abgerundete rechteckige Legende 8"/>
          <p:cNvSpPr/>
          <p:nvPr/>
        </p:nvSpPr>
        <p:spPr>
          <a:xfrm>
            <a:off x="4427984" y="5338272"/>
            <a:ext cx="1158480" cy="976316"/>
          </a:xfrm>
          <a:prstGeom prst="wedgeRoundRectCallout">
            <a:avLst>
              <a:gd name="adj1" fmla="val -5360"/>
              <a:gd name="adj2" fmla="val -10767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Best average</a:t>
            </a:r>
          </a:p>
        </p:txBody>
      </p:sp>
      <p:sp>
        <p:nvSpPr>
          <p:cNvPr id="10" name="Abgerundete rechteckige Legende 9"/>
          <p:cNvSpPr/>
          <p:nvPr/>
        </p:nvSpPr>
        <p:spPr>
          <a:xfrm>
            <a:off x="3216033" y="5338271"/>
            <a:ext cx="1158480" cy="976317"/>
          </a:xfrm>
          <a:prstGeom prst="wedgeRoundRectCallout">
            <a:avLst>
              <a:gd name="adj1" fmla="val -5964"/>
              <a:gd name="adj2" fmla="val -10582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Best situation of the weakest</a:t>
            </a:r>
          </a:p>
        </p:txBody>
      </p:sp>
      <p:sp>
        <p:nvSpPr>
          <p:cNvPr id="2" name="Foliennummernplatzhalter 1">
            <a:extLst>
              <a:ext uri="{FF2B5EF4-FFF2-40B4-BE49-F238E27FC236}">
                <a16:creationId xmlns="" xmlns:a16="http://schemas.microsoft.com/office/drawing/2014/main" id="{DB7E0350-2637-4E3A-B6A2-67199DD79E11}"/>
              </a:ext>
            </a:extLst>
          </p:cNvPr>
          <p:cNvSpPr>
            <a:spLocks noGrp="1"/>
          </p:cNvSpPr>
          <p:nvPr>
            <p:ph type="sldNum" sz="quarter" idx="12"/>
          </p:nvPr>
        </p:nvSpPr>
        <p:spPr/>
        <p:txBody>
          <a:bodyPr/>
          <a:lstStyle/>
          <a:p>
            <a:pPr>
              <a:defRPr/>
            </a:pPr>
            <a:fld id="{6DFFC0F6-9F90-4EE7-A1EA-D1227D297F13}" type="slidenum">
              <a:rPr lang="de-DE" smtClean="0"/>
              <a:pPr>
                <a:defRPr/>
              </a:pPr>
              <a:t>36</a:t>
            </a:fld>
            <a:endParaRPr lang="de-DE" dirty="0"/>
          </a:p>
        </p:txBody>
      </p:sp>
    </p:spTree>
    <p:custDataLst>
      <p:tags r:id="rId1"/>
    </p:custDataLst>
    <p:extLst>
      <p:ext uri="{BB962C8B-B14F-4D97-AF65-F5344CB8AC3E}">
        <p14:creationId xmlns:p14="http://schemas.microsoft.com/office/powerpoint/2010/main" val="2277830106"/>
      </p:ext>
    </p:extLst>
  </p:cSld>
  <p:clrMapOvr>
    <a:masterClrMapping/>
  </p:clrMapOvr>
  <mc:AlternateContent xmlns:mc="http://schemas.openxmlformats.org/markup-compatibility/2006" xmlns:p14="http://schemas.microsoft.com/office/powerpoint/2010/main">
    <mc:Choice Requires="p14">
      <p:transition spd="slow" p14:dur="2000" advTm="200595"/>
    </mc:Choice>
    <mc:Fallback xmlns="">
      <p:transition spd="slow" advTm="2005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p:txBody>
          <a:bodyPr/>
          <a:lstStyle/>
          <a:p>
            <a:pPr eaLnBrk="1" hangingPunct="1">
              <a:defRPr/>
            </a:pPr>
            <a:r>
              <a:rPr lang="en-GB" dirty="0"/>
              <a:t>Example</a:t>
            </a:r>
          </a:p>
        </p:txBody>
      </p:sp>
      <p:sp>
        <p:nvSpPr>
          <p:cNvPr id="59395" name="Rectangle 4"/>
          <p:cNvSpPr>
            <a:spLocks noChangeArrowheads="1"/>
          </p:cNvSpPr>
          <p:nvPr/>
        </p:nvSpPr>
        <p:spPr bwMode="auto">
          <a:xfrm>
            <a:off x="2195512" y="2335888"/>
            <a:ext cx="6507038" cy="369332"/>
          </a:xfrm>
          <a:prstGeom prst="rect">
            <a:avLst/>
          </a:prstGeom>
          <a:noFill/>
          <a:ln w="9525">
            <a:noFill/>
            <a:miter lim="800000"/>
            <a:headEnd/>
            <a:tailEnd/>
          </a:ln>
        </p:spPr>
        <p:txBody>
          <a:bodyPr wrap="none" anchor="ctr">
            <a:spAutoFit/>
          </a:bodyPr>
          <a:lstStyle/>
          <a:p>
            <a:pPr algn="l"/>
            <a:r>
              <a:rPr lang="en-US" sz="1800" b="1" dirty="0">
                <a:effectLst/>
                <a:latin typeface="Arial" charset="0"/>
                <a:cs typeface="Times New Roman" pitchFamily="18" charset="0"/>
              </a:rPr>
              <a:t>Income of Persons A, B, C in Years 2005, 2010, 2015, 2020</a:t>
            </a:r>
            <a:endParaRPr lang="en-US" sz="1800" dirty="0">
              <a:effectLst/>
              <a:latin typeface="Arial" charset="0"/>
            </a:endParaRPr>
          </a:p>
        </p:txBody>
      </p:sp>
      <p:graphicFrame>
        <p:nvGraphicFramePr>
          <p:cNvPr id="501890" name="Group 130"/>
          <p:cNvGraphicFramePr>
            <a:graphicFrameLocks noGrp="1"/>
          </p:cNvGraphicFramePr>
          <p:nvPr>
            <p:extLst/>
          </p:nvPr>
        </p:nvGraphicFramePr>
        <p:xfrm>
          <a:off x="1221972" y="2834880"/>
          <a:ext cx="5477675" cy="2062466"/>
        </p:xfrm>
        <a:graphic>
          <a:graphicData uri="http://schemas.openxmlformats.org/drawingml/2006/table">
            <a:tbl>
              <a:tblPr/>
              <a:tblGrid>
                <a:gridCol w="804255">
                  <a:extLst>
                    <a:ext uri="{9D8B030D-6E8A-4147-A177-3AD203B41FA5}">
                      <a16:colId xmlns="" xmlns:a16="http://schemas.microsoft.com/office/drawing/2014/main" val="20000"/>
                    </a:ext>
                  </a:extLst>
                </a:gridCol>
                <a:gridCol w="1168355">
                  <a:extLst>
                    <a:ext uri="{9D8B030D-6E8A-4147-A177-3AD203B41FA5}">
                      <a16:colId xmlns="" xmlns:a16="http://schemas.microsoft.com/office/drawing/2014/main" val="20001"/>
                    </a:ext>
                  </a:extLst>
                </a:gridCol>
                <a:gridCol w="1168355">
                  <a:extLst>
                    <a:ext uri="{9D8B030D-6E8A-4147-A177-3AD203B41FA5}">
                      <a16:colId xmlns="" xmlns:a16="http://schemas.microsoft.com/office/drawing/2014/main" val="20002"/>
                    </a:ext>
                  </a:extLst>
                </a:gridCol>
                <a:gridCol w="1168355">
                  <a:extLst>
                    <a:ext uri="{9D8B030D-6E8A-4147-A177-3AD203B41FA5}">
                      <a16:colId xmlns="" xmlns:a16="http://schemas.microsoft.com/office/drawing/2014/main" val="20003"/>
                    </a:ext>
                  </a:extLst>
                </a:gridCol>
                <a:gridCol w="1168355">
                  <a:extLst>
                    <a:ext uri="{9D8B030D-6E8A-4147-A177-3AD203B41FA5}">
                      <a16:colId xmlns="" xmlns:a16="http://schemas.microsoft.com/office/drawing/2014/main" val="20004"/>
                    </a:ext>
                  </a:extLst>
                </a:gridCol>
              </a:tblGrid>
              <a:tr h="53489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500" b="1" i="0" u="none" strike="noStrike" cap="none" normalizeH="0" baseline="0" dirty="0">
                          <a:ln>
                            <a:noFill/>
                          </a:ln>
                          <a:solidFill>
                            <a:srgbClr val="000000"/>
                          </a:solidFill>
                          <a:effectLst/>
                          <a:latin typeface="Times New Roman" pitchFamily="18" charset="0"/>
                          <a:cs typeface="Times New Roman" pitchFamily="18" charset="0"/>
                        </a:rPr>
                        <a:t>Person</a:t>
                      </a:r>
                      <a:endParaRPr kumimoji="0" lang="de-DE" sz="1500" b="1" i="0" u="none" strike="noStrike" cap="none" normalizeH="0" baseline="0" dirty="0">
                        <a:ln>
                          <a:noFill/>
                        </a:ln>
                        <a:solidFill>
                          <a:srgbClr val="000000"/>
                        </a:solidFill>
                        <a:effectLst/>
                        <a:latin typeface="Times New Roman" pitchFamily="18"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1" i="0" u="none" strike="noStrike" cap="none" normalizeH="0" baseline="0" dirty="0">
                          <a:ln>
                            <a:noFill/>
                          </a:ln>
                          <a:solidFill>
                            <a:srgbClr val="000000"/>
                          </a:solidFill>
                          <a:effectLst/>
                          <a:latin typeface="Times New Roman" pitchFamily="18" charset="0"/>
                          <a:cs typeface="Times New Roman" pitchFamily="18" charset="0"/>
                        </a:rPr>
                        <a:t>2005</a:t>
                      </a:r>
                      <a:endParaRPr kumimoji="0" lang="de-DE" sz="1500" b="1" i="0" u="none" strike="noStrike" cap="none" normalizeH="0" baseline="0" dirty="0">
                        <a:ln>
                          <a:noFill/>
                        </a:ln>
                        <a:solidFill>
                          <a:srgbClr val="000000"/>
                        </a:solidFill>
                        <a:effectLst/>
                        <a:latin typeface="Times New Roman" pitchFamily="18"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1" i="0" u="none" strike="noStrike" cap="none" normalizeH="0" baseline="0" dirty="0">
                          <a:ln>
                            <a:noFill/>
                          </a:ln>
                          <a:solidFill>
                            <a:srgbClr val="000000"/>
                          </a:solidFill>
                          <a:effectLst/>
                          <a:latin typeface="Times New Roman" pitchFamily="18" charset="0"/>
                          <a:cs typeface="Times New Roman" pitchFamily="18" charset="0"/>
                        </a:rPr>
                        <a:t>2010</a:t>
                      </a:r>
                      <a:endParaRPr kumimoji="0" lang="de-DE" sz="1500" b="1" i="0" u="none" strike="noStrike" cap="none" normalizeH="0" baseline="0" dirty="0">
                        <a:ln>
                          <a:noFill/>
                        </a:ln>
                        <a:solidFill>
                          <a:srgbClr val="000000"/>
                        </a:solidFill>
                        <a:effectLst/>
                        <a:latin typeface="Times New Roman" pitchFamily="18"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1" i="0" u="none" strike="noStrike" cap="none" normalizeH="0" baseline="0" dirty="0">
                          <a:ln>
                            <a:noFill/>
                          </a:ln>
                          <a:solidFill>
                            <a:srgbClr val="000000"/>
                          </a:solidFill>
                          <a:effectLst/>
                          <a:latin typeface="Times New Roman" pitchFamily="18" charset="0"/>
                          <a:cs typeface="Times New Roman" pitchFamily="18" charset="0"/>
                        </a:rPr>
                        <a:t>2015</a:t>
                      </a:r>
                      <a:endParaRPr kumimoji="0" lang="de-DE" sz="1500" b="1" i="0" u="none" strike="noStrike" cap="none" normalizeH="0" baseline="0" dirty="0">
                        <a:ln>
                          <a:noFill/>
                        </a:ln>
                        <a:solidFill>
                          <a:srgbClr val="000000"/>
                        </a:solidFill>
                        <a:effectLst/>
                        <a:latin typeface="Times New Roman" pitchFamily="18"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1" i="0" u="none" strike="noStrike" cap="none" normalizeH="0" baseline="0" dirty="0">
                          <a:ln>
                            <a:noFill/>
                          </a:ln>
                          <a:solidFill>
                            <a:srgbClr val="000000"/>
                          </a:solidFill>
                          <a:effectLst/>
                          <a:latin typeface="Times New Roman" pitchFamily="18" charset="0"/>
                          <a:cs typeface="Times New Roman" pitchFamily="18" charset="0"/>
                        </a:rPr>
                        <a:t>2020</a:t>
                      </a:r>
                      <a:endParaRPr kumimoji="0" lang="de-DE" sz="1500" b="1" i="0" u="none" strike="noStrike" cap="none" normalizeH="0" baseline="0" dirty="0">
                        <a:ln>
                          <a:noFill/>
                        </a:ln>
                        <a:solidFill>
                          <a:srgbClr val="000000"/>
                        </a:solidFill>
                        <a:effectLst/>
                        <a:latin typeface="Times New Roman" pitchFamily="18"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 xmlns:a16="http://schemas.microsoft.com/office/drawing/2014/main" val="10000"/>
                  </a:ext>
                </a:extLst>
              </a:tr>
              <a:tr h="5083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1" i="0" u="none" strike="noStrike" cap="none" normalizeH="0" baseline="0" dirty="0">
                          <a:ln>
                            <a:noFill/>
                          </a:ln>
                          <a:solidFill>
                            <a:srgbClr val="000000"/>
                          </a:solidFill>
                          <a:effectLst/>
                          <a:latin typeface="Times New Roman" pitchFamily="18" charset="0"/>
                          <a:cs typeface="Times New Roman" pitchFamily="18" charset="0"/>
                        </a:rPr>
                        <a:t>A</a:t>
                      </a:r>
                      <a:endParaRPr kumimoji="0" lang="de-DE" sz="1500" b="1" i="0" u="none" strike="noStrike" cap="none" normalizeH="0" baseline="0" dirty="0">
                        <a:ln>
                          <a:noFill/>
                        </a:ln>
                        <a:solidFill>
                          <a:srgbClr val="000000"/>
                        </a:solidFill>
                        <a:effectLst/>
                        <a:latin typeface="Times New Roman" pitchFamily="18"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a:ln>
                            <a:noFill/>
                          </a:ln>
                          <a:solidFill>
                            <a:srgbClr val="000000"/>
                          </a:solidFill>
                          <a:effectLst/>
                          <a:latin typeface="Times New Roman" pitchFamily="18" charset="0"/>
                          <a:cs typeface="Times New Roman" pitchFamily="18" charset="0"/>
                        </a:rPr>
                        <a:t>300</a:t>
                      </a:r>
                      <a:endParaRPr kumimoji="0" lang="de-DE" sz="1500" b="0" i="0" u="none" strike="noStrike" cap="none" normalizeH="0" baseline="0" dirty="0">
                        <a:ln>
                          <a:noFill/>
                        </a:ln>
                        <a:solidFill>
                          <a:srgbClr val="000000"/>
                        </a:solidFill>
                        <a:effectLst/>
                        <a:latin typeface="Times New Roman" pitchFamily="18"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a:ln>
                            <a:noFill/>
                          </a:ln>
                          <a:solidFill>
                            <a:srgbClr val="000000"/>
                          </a:solidFill>
                          <a:effectLst/>
                          <a:latin typeface="Times New Roman" pitchFamily="18" charset="0"/>
                          <a:cs typeface="Times New Roman" pitchFamily="18" charset="0"/>
                        </a:rPr>
                        <a:t>330</a:t>
                      </a:r>
                      <a:endParaRPr kumimoji="0" lang="de-DE" sz="1500" b="0" i="0" u="none" strike="noStrike" cap="none" normalizeH="0" baseline="0" dirty="0">
                        <a:ln>
                          <a:noFill/>
                        </a:ln>
                        <a:solidFill>
                          <a:srgbClr val="000000"/>
                        </a:solidFill>
                        <a:effectLst/>
                        <a:latin typeface="Times New Roman" pitchFamily="18"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a:ln>
                            <a:noFill/>
                          </a:ln>
                          <a:solidFill>
                            <a:srgbClr val="000000"/>
                          </a:solidFill>
                          <a:effectLst/>
                          <a:latin typeface="Times New Roman" pitchFamily="18" charset="0"/>
                          <a:cs typeface="Times New Roman" pitchFamily="18" charset="0"/>
                        </a:rPr>
                        <a:t>100</a:t>
                      </a:r>
                      <a:endParaRPr kumimoji="0" lang="de-DE" sz="1500" b="0" i="0" u="none" strike="noStrike" cap="none" normalizeH="0" baseline="0" dirty="0">
                        <a:ln>
                          <a:noFill/>
                        </a:ln>
                        <a:solidFill>
                          <a:srgbClr val="000000"/>
                        </a:solidFill>
                        <a:effectLst/>
                        <a:latin typeface="Times New Roman" pitchFamily="18"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a:ln>
                            <a:noFill/>
                          </a:ln>
                          <a:solidFill>
                            <a:srgbClr val="000000"/>
                          </a:solidFill>
                          <a:effectLst/>
                          <a:latin typeface="Times New Roman" pitchFamily="18" charset="0"/>
                          <a:cs typeface="Times New Roman" pitchFamily="18" charset="0"/>
                        </a:rPr>
                        <a:t>300</a:t>
                      </a:r>
                      <a:endParaRPr kumimoji="0" lang="de-DE" sz="1500" b="0" i="0" u="none" strike="noStrike" cap="none" normalizeH="0" baseline="0" dirty="0">
                        <a:ln>
                          <a:noFill/>
                        </a:ln>
                        <a:solidFill>
                          <a:srgbClr val="000000"/>
                        </a:solidFill>
                        <a:effectLst/>
                        <a:latin typeface="Times New Roman" pitchFamily="18"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 xmlns:a16="http://schemas.microsoft.com/office/drawing/2014/main" val="10001"/>
                  </a:ext>
                </a:extLst>
              </a:tr>
              <a:tr h="509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1" i="0" u="none" strike="noStrike" cap="none" normalizeH="0" baseline="0" dirty="0">
                          <a:ln>
                            <a:noFill/>
                          </a:ln>
                          <a:solidFill>
                            <a:srgbClr val="000000"/>
                          </a:solidFill>
                          <a:effectLst/>
                          <a:latin typeface="Times New Roman" pitchFamily="18" charset="0"/>
                          <a:cs typeface="Times New Roman" pitchFamily="18" charset="0"/>
                        </a:rPr>
                        <a:t>B</a:t>
                      </a:r>
                      <a:endParaRPr kumimoji="0" lang="de-DE" sz="1500" b="1" i="0" u="none" strike="noStrike" cap="none" normalizeH="0" baseline="0" dirty="0">
                        <a:ln>
                          <a:noFill/>
                        </a:ln>
                        <a:solidFill>
                          <a:srgbClr val="000000"/>
                        </a:solidFill>
                        <a:effectLst/>
                        <a:latin typeface="Times New Roman" pitchFamily="18"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a:ln>
                            <a:noFill/>
                          </a:ln>
                          <a:solidFill>
                            <a:srgbClr val="000000"/>
                          </a:solidFill>
                          <a:effectLst/>
                          <a:latin typeface="Times New Roman" pitchFamily="18" charset="0"/>
                          <a:cs typeface="Times New Roman" pitchFamily="18" charset="0"/>
                        </a:rPr>
                        <a:t>300</a:t>
                      </a:r>
                      <a:endParaRPr kumimoji="0" lang="de-DE" sz="1500" b="0" i="0" u="none" strike="noStrike" cap="none" normalizeH="0" baseline="0" dirty="0">
                        <a:ln>
                          <a:noFill/>
                        </a:ln>
                        <a:solidFill>
                          <a:srgbClr val="000000"/>
                        </a:solidFill>
                        <a:effectLst/>
                        <a:latin typeface="Times New Roman" pitchFamily="18"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a:ln>
                            <a:noFill/>
                          </a:ln>
                          <a:solidFill>
                            <a:srgbClr val="000000"/>
                          </a:solidFill>
                          <a:effectLst/>
                          <a:latin typeface="Times New Roman" pitchFamily="18" charset="0"/>
                          <a:cs typeface="Times New Roman" pitchFamily="18" charset="0"/>
                        </a:rPr>
                        <a:t>600</a:t>
                      </a:r>
                      <a:endParaRPr kumimoji="0" lang="de-DE" sz="1500" b="0" i="0" u="none" strike="noStrike" cap="none" normalizeH="0" baseline="0" dirty="0">
                        <a:ln>
                          <a:noFill/>
                        </a:ln>
                        <a:solidFill>
                          <a:srgbClr val="000000"/>
                        </a:solidFill>
                        <a:effectLst/>
                        <a:latin typeface="Times New Roman" pitchFamily="18"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a:ln>
                            <a:noFill/>
                          </a:ln>
                          <a:solidFill>
                            <a:srgbClr val="000000"/>
                          </a:solidFill>
                          <a:effectLst/>
                          <a:latin typeface="Times New Roman" pitchFamily="18" charset="0"/>
                          <a:cs typeface="Times New Roman" pitchFamily="18" charset="0"/>
                        </a:rPr>
                        <a:t>800</a:t>
                      </a:r>
                      <a:endParaRPr kumimoji="0" lang="de-DE" sz="1500" b="0" i="0" u="none" strike="noStrike" cap="none" normalizeH="0" baseline="0" dirty="0">
                        <a:ln>
                          <a:noFill/>
                        </a:ln>
                        <a:solidFill>
                          <a:srgbClr val="000000"/>
                        </a:solidFill>
                        <a:effectLst/>
                        <a:latin typeface="Times New Roman" pitchFamily="18"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a:ln>
                            <a:noFill/>
                          </a:ln>
                          <a:solidFill>
                            <a:srgbClr val="000000"/>
                          </a:solidFill>
                          <a:effectLst/>
                          <a:latin typeface="Times New Roman" pitchFamily="18" charset="0"/>
                          <a:cs typeface="Times New Roman" pitchFamily="18" charset="0"/>
                        </a:rPr>
                        <a:t>300</a:t>
                      </a:r>
                      <a:endParaRPr kumimoji="0" lang="de-DE" sz="1500" b="0" i="0" u="none" strike="noStrike" cap="none" normalizeH="0" baseline="0" dirty="0">
                        <a:ln>
                          <a:noFill/>
                        </a:ln>
                        <a:solidFill>
                          <a:srgbClr val="000000"/>
                        </a:solidFill>
                        <a:effectLst/>
                        <a:latin typeface="Times New Roman" pitchFamily="18"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 xmlns:a16="http://schemas.microsoft.com/office/drawing/2014/main" val="10002"/>
                  </a:ext>
                </a:extLst>
              </a:tr>
              <a:tr h="509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1" i="0" u="none" strike="noStrike" cap="none" normalizeH="0" baseline="0" dirty="0">
                          <a:ln>
                            <a:noFill/>
                          </a:ln>
                          <a:solidFill>
                            <a:srgbClr val="000000"/>
                          </a:solidFill>
                          <a:effectLst/>
                          <a:latin typeface="Times New Roman" pitchFamily="18" charset="0"/>
                          <a:cs typeface="Times New Roman" pitchFamily="18" charset="0"/>
                        </a:rPr>
                        <a:t>C</a:t>
                      </a:r>
                      <a:endParaRPr kumimoji="0" lang="de-DE" sz="1500" b="1" i="0" u="none" strike="noStrike" cap="none" normalizeH="0" baseline="0" dirty="0">
                        <a:ln>
                          <a:noFill/>
                        </a:ln>
                        <a:solidFill>
                          <a:srgbClr val="000000"/>
                        </a:solidFill>
                        <a:effectLst/>
                        <a:latin typeface="Times New Roman" pitchFamily="18"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a:ln>
                            <a:noFill/>
                          </a:ln>
                          <a:solidFill>
                            <a:srgbClr val="000000"/>
                          </a:solidFill>
                          <a:effectLst/>
                          <a:latin typeface="Times New Roman" pitchFamily="18" charset="0"/>
                          <a:cs typeface="Times New Roman" pitchFamily="18" charset="0"/>
                        </a:rPr>
                        <a:t>300</a:t>
                      </a:r>
                      <a:endParaRPr kumimoji="0" lang="de-DE" sz="1500" b="0" i="0" u="none" strike="noStrike" cap="none" normalizeH="0" baseline="0" dirty="0">
                        <a:ln>
                          <a:noFill/>
                        </a:ln>
                        <a:solidFill>
                          <a:srgbClr val="000000"/>
                        </a:solidFill>
                        <a:effectLst/>
                        <a:latin typeface="Times New Roman" pitchFamily="18"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a:ln>
                            <a:noFill/>
                          </a:ln>
                          <a:solidFill>
                            <a:srgbClr val="000000"/>
                          </a:solidFill>
                          <a:effectLst/>
                          <a:latin typeface="Times New Roman" pitchFamily="18" charset="0"/>
                          <a:cs typeface="Times New Roman" pitchFamily="18" charset="0"/>
                        </a:rPr>
                        <a:t>900</a:t>
                      </a:r>
                      <a:endParaRPr kumimoji="0" lang="de-DE" sz="1500" b="0" i="0" u="none" strike="noStrike" cap="none" normalizeH="0" baseline="0" dirty="0">
                        <a:ln>
                          <a:noFill/>
                        </a:ln>
                        <a:solidFill>
                          <a:srgbClr val="000000"/>
                        </a:solidFill>
                        <a:effectLst/>
                        <a:latin typeface="Times New Roman" pitchFamily="18"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a:ln>
                            <a:noFill/>
                          </a:ln>
                          <a:solidFill>
                            <a:srgbClr val="000000"/>
                          </a:solidFill>
                          <a:effectLst/>
                          <a:latin typeface="Times New Roman" pitchFamily="18" charset="0"/>
                          <a:cs typeface="Times New Roman" pitchFamily="18" charset="0"/>
                        </a:rPr>
                        <a:t>1200</a:t>
                      </a:r>
                      <a:endParaRPr kumimoji="0" lang="de-DE" sz="1500" b="0" i="0" u="none" strike="noStrike" cap="none" normalizeH="0" baseline="0" dirty="0">
                        <a:ln>
                          <a:noFill/>
                        </a:ln>
                        <a:solidFill>
                          <a:srgbClr val="000000"/>
                        </a:solidFill>
                        <a:effectLst/>
                        <a:latin typeface="Times New Roman" pitchFamily="18"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a:ln>
                            <a:noFill/>
                          </a:ln>
                          <a:solidFill>
                            <a:srgbClr val="000000"/>
                          </a:solidFill>
                          <a:effectLst/>
                          <a:latin typeface="Times New Roman" pitchFamily="18" charset="0"/>
                          <a:cs typeface="Times New Roman" pitchFamily="18" charset="0"/>
                        </a:rPr>
                        <a:t>1200</a:t>
                      </a:r>
                      <a:endParaRPr kumimoji="0" lang="de-DE" sz="1500" b="0" i="0" u="none" strike="noStrike" cap="none" normalizeH="0" baseline="0" dirty="0">
                        <a:ln>
                          <a:noFill/>
                        </a:ln>
                        <a:solidFill>
                          <a:srgbClr val="000000"/>
                        </a:solidFill>
                        <a:effectLst/>
                        <a:latin typeface="Times New Roman" pitchFamily="18"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 xmlns:a16="http://schemas.microsoft.com/office/drawing/2014/main" val="10003"/>
                  </a:ext>
                </a:extLst>
              </a:tr>
            </a:tbl>
          </a:graphicData>
        </a:graphic>
      </p:graphicFrame>
      <p:sp>
        <p:nvSpPr>
          <p:cNvPr id="2" name="Foliennummernplatzhalter 1">
            <a:extLst>
              <a:ext uri="{FF2B5EF4-FFF2-40B4-BE49-F238E27FC236}">
                <a16:creationId xmlns="" xmlns:a16="http://schemas.microsoft.com/office/drawing/2014/main" id="{DB7E0350-2637-4E3A-B6A2-67199DD79E11}"/>
              </a:ext>
            </a:extLst>
          </p:cNvPr>
          <p:cNvSpPr>
            <a:spLocks noGrp="1"/>
          </p:cNvSpPr>
          <p:nvPr>
            <p:ph type="sldNum" sz="quarter" idx="12"/>
          </p:nvPr>
        </p:nvSpPr>
        <p:spPr/>
        <p:txBody>
          <a:bodyPr/>
          <a:lstStyle/>
          <a:p>
            <a:pPr>
              <a:defRPr/>
            </a:pPr>
            <a:fld id="{6DFFC0F6-9F90-4EE7-A1EA-D1227D297F13}" type="slidenum">
              <a:rPr lang="de-DE" smtClean="0"/>
              <a:pPr>
                <a:defRPr/>
              </a:pPr>
              <a:t>37</a:t>
            </a:fld>
            <a:endParaRPr lang="de-DE" dirty="0"/>
          </a:p>
        </p:txBody>
      </p:sp>
    </p:spTree>
    <p:custDataLst>
      <p:tags r:id="rId1"/>
    </p:custDataLst>
    <p:extLst>
      <p:ext uri="{BB962C8B-B14F-4D97-AF65-F5344CB8AC3E}">
        <p14:creationId xmlns:p14="http://schemas.microsoft.com/office/powerpoint/2010/main" val="1041122259"/>
      </p:ext>
    </p:extLst>
  </p:cSld>
  <p:clrMapOvr>
    <a:masterClrMapping/>
  </p:clrMapOvr>
  <mc:AlternateContent xmlns:mc="http://schemas.openxmlformats.org/markup-compatibility/2006" xmlns:p14="http://schemas.microsoft.com/office/powerpoint/2010/main">
    <mc:Choice Requires="p14">
      <p:transition spd="slow" p14:dur="2000" advTm="127652"/>
    </mc:Choice>
    <mc:Fallback xmlns="">
      <p:transition spd="slow" advTm="127652"/>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Grp="1" noChangeAspect="1"/>
          </p:cNvGraphicFramePr>
          <p:nvPr>
            <p:ph idx="1"/>
            <p:extLst/>
          </p:nvPr>
        </p:nvGraphicFramePr>
        <p:xfrm>
          <a:off x="4414837" y="857250"/>
          <a:ext cx="3586163" cy="5143500"/>
        </p:xfrm>
        <a:graphic>
          <a:graphicData uri="http://schemas.openxmlformats.org/presentationml/2006/ole">
            <mc:AlternateContent xmlns:mc="http://schemas.openxmlformats.org/markup-compatibility/2006">
              <mc:Choice xmlns:v="urn:schemas-microsoft-com:vml" Requires="v">
                <p:oleObj spid="_x0000_s252953" name="Picture" r:id="rId4" imgW="5131440" imgH="7361640" progId="Word.Picture.8">
                  <p:embed/>
                </p:oleObj>
              </mc:Choice>
              <mc:Fallback>
                <p:oleObj name="Picture" r:id="rId4" imgW="5131440" imgH="7361640" progId="Word.Picture.8">
                  <p:embed/>
                  <p:pic>
                    <p:nvPicPr>
                      <p:cNvPr id="0" name=""/>
                      <p:cNvPicPr>
                        <a:picLocks noChangeAspect="1" noChangeArrowheads="1"/>
                      </p:cNvPicPr>
                      <p:nvPr/>
                    </p:nvPicPr>
                    <p:blipFill>
                      <a:blip r:embed="rId5"/>
                      <a:srcRect/>
                      <a:stretch>
                        <a:fillRect/>
                      </a:stretch>
                    </p:blipFill>
                    <p:spPr bwMode="auto">
                      <a:xfrm>
                        <a:off x="4414837" y="857250"/>
                        <a:ext cx="3586163" cy="5143500"/>
                      </a:xfrm>
                      <a:prstGeom prst="rect">
                        <a:avLst/>
                      </a:prstGeom>
                      <a:solidFill>
                        <a:srgbClr val="FFFF99"/>
                      </a:solidFill>
                    </p:spPr>
                  </p:pic>
                </p:oleObj>
              </mc:Fallback>
            </mc:AlternateContent>
          </a:graphicData>
        </a:graphic>
      </p:graphicFrame>
      <p:sp>
        <p:nvSpPr>
          <p:cNvPr id="489475" name="Rectangle 3"/>
          <p:cNvSpPr>
            <a:spLocks noGrp="1" noChangeArrowheads="1"/>
          </p:cNvSpPr>
          <p:nvPr>
            <p:ph type="title"/>
          </p:nvPr>
        </p:nvSpPr>
        <p:spPr>
          <a:xfrm>
            <a:off x="1043608" y="1844824"/>
            <a:ext cx="2502595" cy="3383706"/>
          </a:xfrm>
        </p:spPr>
        <p:txBody>
          <a:bodyPr/>
          <a:lstStyle/>
          <a:p>
            <a:pPr eaLnBrk="1" hangingPunct="1">
              <a:defRPr/>
            </a:pPr>
            <a:r>
              <a:rPr lang="en-US" dirty="0"/>
              <a:t>Justice and Efficiency</a:t>
            </a:r>
            <a:endParaRPr lang="en-GB" dirty="0"/>
          </a:p>
        </p:txBody>
      </p:sp>
      <p:sp>
        <p:nvSpPr>
          <p:cNvPr id="2" name="Foliennummernplatzhalter 1">
            <a:extLst>
              <a:ext uri="{FF2B5EF4-FFF2-40B4-BE49-F238E27FC236}">
                <a16:creationId xmlns="" xmlns:a16="http://schemas.microsoft.com/office/drawing/2014/main" id="{A15FE323-FE54-4456-ADA0-BB5BC5E508E6}"/>
              </a:ext>
            </a:extLst>
          </p:cNvPr>
          <p:cNvSpPr>
            <a:spLocks noGrp="1"/>
          </p:cNvSpPr>
          <p:nvPr>
            <p:ph type="sldNum" sz="quarter" idx="12"/>
          </p:nvPr>
        </p:nvSpPr>
        <p:spPr/>
        <p:txBody>
          <a:bodyPr/>
          <a:lstStyle/>
          <a:p>
            <a:pPr>
              <a:defRPr/>
            </a:pPr>
            <a:fld id="{6DFFC0F6-9F90-4EE7-A1EA-D1227D297F13}" type="slidenum">
              <a:rPr lang="de-DE" smtClean="0"/>
              <a:pPr>
                <a:defRPr/>
              </a:pPr>
              <a:t>38</a:t>
            </a:fld>
            <a:endParaRPr lang="de-DE" dirty="0"/>
          </a:p>
        </p:txBody>
      </p:sp>
    </p:spTree>
    <p:extLst>
      <p:ext uri="{BB962C8B-B14F-4D97-AF65-F5344CB8AC3E}">
        <p14:creationId xmlns:p14="http://schemas.microsoft.com/office/powerpoint/2010/main" val="2281744739"/>
      </p:ext>
    </p:extLst>
  </p:cSld>
  <p:clrMapOvr>
    <a:masterClrMapping/>
  </p:clrMapOvr>
  <mc:AlternateContent xmlns:mc="http://schemas.openxmlformats.org/markup-compatibility/2006" xmlns:p14="http://schemas.microsoft.com/office/powerpoint/2010/main">
    <mc:Choice Requires="p14">
      <p:transition spd="slow" p14:dur="2000" advTm="44080"/>
    </mc:Choice>
    <mc:Fallback xmlns="">
      <p:transition spd="slow" advTm="4408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2"/>
          <p:cNvGraphicFramePr>
            <a:graphicFrameLocks noChangeAspect="1"/>
          </p:cNvGraphicFramePr>
          <p:nvPr>
            <p:extLst/>
          </p:nvPr>
        </p:nvGraphicFramePr>
        <p:xfrm>
          <a:off x="4414837" y="857250"/>
          <a:ext cx="3586163" cy="5143500"/>
        </p:xfrm>
        <a:graphic>
          <a:graphicData uri="http://schemas.openxmlformats.org/presentationml/2006/ole">
            <mc:AlternateContent xmlns:mc="http://schemas.openxmlformats.org/markup-compatibility/2006">
              <mc:Choice xmlns:v="urn:schemas-microsoft-com:vml" Requires="v">
                <p:oleObj spid="_x0000_s253977" name="Picture" r:id="rId4" imgW="5131440" imgH="7361640" progId="Word.Picture.8">
                  <p:embed/>
                </p:oleObj>
              </mc:Choice>
              <mc:Fallback>
                <p:oleObj name="Picture" r:id="rId4" imgW="5131440" imgH="7361640" progId="Word.Picture.8">
                  <p:embed/>
                  <p:pic>
                    <p:nvPicPr>
                      <p:cNvPr id="0" name=""/>
                      <p:cNvPicPr>
                        <a:picLocks noChangeAspect="1" noChangeArrowheads="1"/>
                      </p:cNvPicPr>
                      <p:nvPr/>
                    </p:nvPicPr>
                    <p:blipFill>
                      <a:blip r:embed="rId5"/>
                      <a:srcRect/>
                      <a:stretch>
                        <a:fillRect/>
                      </a:stretch>
                    </p:blipFill>
                    <p:spPr bwMode="auto">
                      <a:xfrm>
                        <a:off x="4414837" y="857250"/>
                        <a:ext cx="3586163" cy="5143500"/>
                      </a:xfrm>
                      <a:prstGeom prst="rect">
                        <a:avLst/>
                      </a:prstGeom>
                      <a:solidFill>
                        <a:srgbClr val="FFFF99"/>
                      </a:solidFill>
                    </p:spPr>
                  </p:pic>
                </p:oleObj>
              </mc:Fallback>
            </mc:AlternateContent>
          </a:graphicData>
        </a:graphic>
      </p:graphicFrame>
      <p:sp>
        <p:nvSpPr>
          <p:cNvPr id="491523" name="AutoShape 3"/>
          <p:cNvSpPr>
            <a:spLocks noChangeArrowheads="1"/>
          </p:cNvSpPr>
          <p:nvPr/>
        </p:nvSpPr>
        <p:spPr bwMode="auto">
          <a:xfrm>
            <a:off x="1331119" y="4832748"/>
            <a:ext cx="3105150" cy="945000"/>
          </a:xfrm>
          <a:prstGeom prst="wedgeRectCallout">
            <a:avLst>
              <a:gd name="adj1" fmla="val 114148"/>
              <a:gd name="adj2" fmla="val -29699"/>
            </a:avLst>
          </a:prstGeom>
          <a:solidFill>
            <a:srgbClr val="0070C0"/>
          </a:solidFill>
          <a:ln w="9525">
            <a:solidFill>
              <a:schemeClr val="tx1"/>
            </a:solidFill>
            <a:miter lim="800000"/>
            <a:headEnd/>
            <a:tailEnd/>
          </a:ln>
          <a:effectLst/>
        </p:spPr>
        <p:txBody>
          <a:bodyPr anchor="ctr"/>
          <a:lstStyle/>
          <a:p>
            <a:pPr algn="l">
              <a:defRPr/>
            </a:pPr>
            <a:r>
              <a:rPr lang="en-US" sz="1800" dirty="0">
                <a:solidFill>
                  <a:schemeClr val="bg1"/>
                </a:solidFill>
              </a:rPr>
              <a:t>Which services  can we produce with given resources? </a:t>
            </a:r>
          </a:p>
        </p:txBody>
      </p:sp>
      <p:sp>
        <p:nvSpPr>
          <p:cNvPr id="491524" name="AutoShape 4"/>
          <p:cNvSpPr>
            <a:spLocks noChangeArrowheads="1"/>
          </p:cNvSpPr>
          <p:nvPr/>
        </p:nvSpPr>
        <p:spPr bwMode="auto">
          <a:xfrm>
            <a:off x="1277541" y="3537347"/>
            <a:ext cx="3132534" cy="945000"/>
          </a:xfrm>
          <a:prstGeom prst="wedgeRectCallout">
            <a:avLst>
              <a:gd name="adj1" fmla="val 113852"/>
              <a:gd name="adj2" fmla="val -51037"/>
            </a:avLst>
          </a:prstGeom>
          <a:solidFill>
            <a:srgbClr val="0070C0"/>
          </a:solidFill>
          <a:ln w="9525">
            <a:solidFill>
              <a:schemeClr val="tx1"/>
            </a:solidFill>
            <a:miter lim="800000"/>
            <a:headEnd/>
            <a:tailEnd/>
          </a:ln>
          <a:effectLst/>
        </p:spPr>
        <p:txBody>
          <a:bodyPr anchor="ctr"/>
          <a:lstStyle/>
          <a:p>
            <a:pPr>
              <a:defRPr/>
            </a:pPr>
            <a:r>
              <a:rPr lang="en-US" sz="1800" dirty="0">
                <a:solidFill>
                  <a:schemeClr val="bg1"/>
                </a:solidFill>
              </a:rPr>
              <a:t>Which demand can we satisfy with given resources? </a:t>
            </a:r>
          </a:p>
        </p:txBody>
      </p:sp>
      <p:sp>
        <p:nvSpPr>
          <p:cNvPr id="491525" name="AutoShape 5"/>
          <p:cNvSpPr>
            <a:spLocks noChangeArrowheads="1"/>
          </p:cNvSpPr>
          <p:nvPr/>
        </p:nvSpPr>
        <p:spPr bwMode="auto">
          <a:xfrm>
            <a:off x="1277541" y="2025254"/>
            <a:ext cx="3132534" cy="945000"/>
          </a:xfrm>
          <a:prstGeom prst="wedgeRectCallout">
            <a:avLst>
              <a:gd name="adj1" fmla="val 109903"/>
              <a:gd name="adj2" fmla="val -44046"/>
            </a:avLst>
          </a:prstGeom>
          <a:solidFill>
            <a:srgbClr val="0070C0"/>
          </a:solidFill>
          <a:ln w="9525">
            <a:solidFill>
              <a:schemeClr val="tx1"/>
            </a:solidFill>
            <a:miter lim="800000"/>
            <a:headEnd/>
            <a:tailEnd/>
          </a:ln>
          <a:effectLst/>
        </p:spPr>
        <p:txBody>
          <a:bodyPr anchor="ctr"/>
          <a:lstStyle/>
          <a:p>
            <a:pPr algn="l">
              <a:defRPr/>
            </a:pPr>
            <a:r>
              <a:rPr lang="en-US" sz="1800" dirty="0">
                <a:solidFill>
                  <a:schemeClr val="bg1"/>
                </a:solidFill>
              </a:rPr>
              <a:t>Which needs can we satisfy with given resources? </a:t>
            </a:r>
          </a:p>
        </p:txBody>
      </p:sp>
      <p:sp>
        <p:nvSpPr>
          <p:cNvPr id="491526" name="AutoShape 6"/>
          <p:cNvSpPr>
            <a:spLocks noChangeArrowheads="1"/>
          </p:cNvSpPr>
          <p:nvPr/>
        </p:nvSpPr>
        <p:spPr bwMode="auto">
          <a:xfrm>
            <a:off x="1277541" y="857251"/>
            <a:ext cx="3132534" cy="945000"/>
          </a:xfrm>
          <a:prstGeom prst="wedgeRectCallout">
            <a:avLst>
              <a:gd name="adj1" fmla="val 109560"/>
              <a:gd name="adj2" fmla="val -4444"/>
            </a:avLst>
          </a:prstGeom>
          <a:solidFill>
            <a:srgbClr val="0070C0"/>
          </a:solidFill>
          <a:ln w="9525">
            <a:solidFill>
              <a:schemeClr val="tx1"/>
            </a:solidFill>
            <a:miter lim="800000"/>
            <a:headEnd/>
            <a:tailEnd/>
          </a:ln>
          <a:effectLst/>
        </p:spPr>
        <p:txBody>
          <a:bodyPr anchor="ctr"/>
          <a:lstStyle/>
          <a:p>
            <a:pPr algn="l">
              <a:defRPr/>
            </a:pPr>
            <a:r>
              <a:rPr lang="en-US" sz="1800" dirty="0">
                <a:solidFill>
                  <a:schemeClr val="bg1"/>
                </a:solidFill>
              </a:rPr>
              <a:t>How much health can we produce with given resources? </a:t>
            </a:r>
            <a:endParaRPr lang="en-US" sz="1800" b="1" dirty="0">
              <a:solidFill>
                <a:schemeClr val="bg1"/>
              </a:solidFill>
            </a:endParaRPr>
          </a:p>
        </p:txBody>
      </p:sp>
      <p:sp>
        <p:nvSpPr>
          <p:cNvPr id="2" name="Foliennummernplatzhalter 1">
            <a:extLst>
              <a:ext uri="{FF2B5EF4-FFF2-40B4-BE49-F238E27FC236}">
                <a16:creationId xmlns="" xmlns:a16="http://schemas.microsoft.com/office/drawing/2014/main" id="{BA3B9A66-8B2C-4579-82C2-481B7DC87DE6}"/>
              </a:ext>
            </a:extLst>
          </p:cNvPr>
          <p:cNvSpPr>
            <a:spLocks noGrp="1"/>
          </p:cNvSpPr>
          <p:nvPr>
            <p:ph type="sldNum" sz="quarter" idx="12"/>
          </p:nvPr>
        </p:nvSpPr>
        <p:spPr/>
        <p:txBody>
          <a:bodyPr/>
          <a:lstStyle/>
          <a:p>
            <a:pPr>
              <a:defRPr/>
            </a:pPr>
            <a:fld id="{6DFFC0F6-9F90-4EE7-A1EA-D1227D297F13}" type="slidenum">
              <a:rPr lang="de-DE" smtClean="0"/>
              <a:pPr>
                <a:defRPr/>
              </a:pPr>
              <a:t>39</a:t>
            </a:fld>
            <a:endParaRPr lang="de-DE" dirty="0"/>
          </a:p>
        </p:txBody>
      </p:sp>
    </p:spTree>
    <p:extLst>
      <p:ext uri="{BB962C8B-B14F-4D97-AF65-F5344CB8AC3E}">
        <p14:creationId xmlns:p14="http://schemas.microsoft.com/office/powerpoint/2010/main" val="2051882533"/>
      </p:ext>
    </p:extLst>
  </p:cSld>
  <p:clrMapOvr>
    <a:masterClrMapping/>
  </p:clrMapOvr>
  <mc:AlternateContent xmlns:mc="http://schemas.openxmlformats.org/markup-compatibility/2006" xmlns:p14="http://schemas.microsoft.com/office/powerpoint/2010/main">
    <mc:Choice Requires="p14">
      <p:transition spd="slow" p14:dur="2000" advTm="139256"/>
    </mc:Choice>
    <mc:Fallback xmlns="">
      <p:transition spd="slow" advTm="139256"/>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p:txBody>
          <a:bodyPr/>
          <a:lstStyle/>
          <a:p>
            <a:pPr eaLnBrk="1" hangingPunct="1">
              <a:defRPr/>
            </a:pPr>
            <a:r>
              <a:rPr lang="en-US" dirty="0"/>
              <a:t>Structure</a:t>
            </a:r>
          </a:p>
        </p:txBody>
      </p:sp>
      <p:sp>
        <p:nvSpPr>
          <p:cNvPr id="373763" name="Rectangle 3"/>
          <p:cNvSpPr>
            <a:spLocks noGrp="1" noChangeArrowheads="1"/>
          </p:cNvSpPr>
          <p:nvPr>
            <p:ph idx="1"/>
          </p:nvPr>
        </p:nvSpPr>
        <p:spPr>
          <a:xfrm>
            <a:off x="1485900" y="2025254"/>
            <a:ext cx="6172200" cy="3780234"/>
          </a:xfrm>
        </p:spPr>
        <p:txBody>
          <a:bodyPr>
            <a:normAutofit fontScale="92500" lnSpcReduction="20000"/>
          </a:bodyPr>
          <a:lstStyle/>
          <a:p>
            <a:pPr>
              <a:buFontTx/>
              <a:buAutoNum type="arabicPlain"/>
              <a:defRPr/>
            </a:pPr>
            <a:r>
              <a:rPr lang="en-US" b="1" dirty="0"/>
              <a:t>International Public Health </a:t>
            </a:r>
          </a:p>
          <a:p>
            <a:pPr>
              <a:buNone/>
              <a:defRPr/>
            </a:pPr>
            <a:r>
              <a:rPr lang="en-US" b="1" dirty="0"/>
              <a:t>		1.1 Background</a:t>
            </a:r>
          </a:p>
          <a:p>
            <a:pPr>
              <a:buNone/>
              <a:defRPr/>
            </a:pPr>
            <a:r>
              <a:rPr lang="en-US" dirty="0">
                <a:cs typeface="Times New Roman" pitchFamily="18" charset="0"/>
              </a:rPr>
              <a:t>			</a:t>
            </a:r>
            <a:r>
              <a:rPr lang="en-US" b="1" dirty="0">
                <a:cs typeface="Times New Roman" pitchFamily="18" charset="0"/>
              </a:rPr>
              <a:t>1.1.1 Health</a:t>
            </a:r>
            <a:endParaRPr lang="en-US" b="1" dirty="0"/>
          </a:p>
          <a:p>
            <a:pPr>
              <a:buNone/>
              <a:defRPr/>
            </a:pPr>
            <a:r>
              <a:rPr lang="en-US" b="1" dirty="0">
                <a:cs typeface="Times New Roman" pitchFamily="18" charset="0"/>
              </a:rPr>
              <a:t>			1.1.2 Public Health</a:t>
            </a:r>
            <a:endParaRPr lang="en-US" b="1" dirty="0"/>
          </a:p>
          <a:p>
            <a:pPr>
              <a:buNone/>
              <a:defRPr/>
            </a:pPr>
            <a:r>
              <a:rPr lang="en-US" b="1" dirty="0">
                <a:cs typeface="Times New Roman" pitchFamily="18" charset="0"/>
              </a:rPr>
              <a:t>			1.1.3 Health Economics</a:t>
            </a:r>
          </a:p>
          <a:p>
            <a:pPr>
              <a:buNone/>
              <a:defRPr/>
            </a:pPr>
            <a:r>
              <a:rPr lang="en-US" b="1" dirty="0"/>
              <a:t>			1. 1.4 Health Policy</a:t>
            </a:r>
          </a:p>
          <a:p>
            <a:pPr>
              <a:buNone/>
              <a:defRPr/>
            </a:pPr>
            <a:r>
              <a:rPr lang="en-US" dirty="0"/>
              <a:t>		1.2 Health and Development</a:t>
            </a:r>
          </a:p>
          <a:p>
            <a:pPr>
              <a:buNone/>
              <a:defRPr/>
            </a:pPr>
            <a:r>
              <a:rPr lang="en-US" dirty="0"/>
              <a:t>		1.3 Concepts</a:t>
            </a:r>
          </a:p>
        </p:txBody>
      </p:sp>
      <p:sp>
        <p:nvSpPr>
          <p:cNvPr id="2" name="Foliennummernplatzhalter 1"/>
          <p:cNvSpPr>
            <a:spLocks noGrp="1"/>
          </p:cNvSpPr>
          <p:nvPr>
            <p:ph type="sldNum" sz="quarter" idx="12"/>
          </p:nvPr>
        </p:nvSpPr>
        <p:spPr/>
        <p:txBody>
          <a:bodyPr/>
          <a:lstStyle/>
          <a:p>
            <a:pPr>
              <a:defRPr/>
            </a:pPr>
            <a:fld id="{6DFFC0F6-9F90-4EE7-A1EA-D1227D297F13}" type="slidenum">
              <a:rPr lang="de-DE" smtClean="0"/>
              <a:pPr>
                <a:defRPr/>
              </a:pPr>
              <a:t>4</a:t>
            </a:fld>
            <a:endParaRPr lang="de-DE" dirty="0"/>
          </a:p>
        </p:txBody>
      </p:sp>
    </p:spTree>
    <p:extLst>
      <p:ext uri="{BB962C8B-B14F-4D97-AF65-F5344CB8AC3E}">
        <p14:creationId xmlns:p14="http://schemas.microsoft.com/office/powerpoint/2010/main" val="523537038"/>
      </p:ext>
    </p:extLst>
  </p:cSld>
  <p:clrMapOvr>
    <a:masterClrMapping/>
  </p:clrMapOvr>
  <mc:AlternateContent xmlns:mc="http://schemas.openxmlformats.org/markup-compatibility/2006" xmlns:p14="http://schemas.microsoft.com/office/powerpoint/2010/main">
    <mc:Choice Requires="p14">
      <p:transition spd="slow" p14:dur="2000" advTm="20766"/>
    </mc:Choice>
    <mc:Fallback xmlns="">
      <p:transition spd="slow" advTm="20766"/>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2"/>
          <p:cNvGraphicFramePr>
            <a:graphicFrameLocks noChangeAspect="1"/>
          </p:cNvGraphicFramePr>
          <p:nvPr>
            <p:extLst/>
          </p:nvPr>
        </p:nvGraphicFramePr>
        <p:xfrm>
          <a:off x="4414837" y="857250"/>
          <a:ext cx="3586163" cy="5143500"/>
        </p:xfrm>
        <a:graphic>
          <a:graphicData uri="http://schemas.openxmlformats.org/presentationml/2006/ole">
            <mc:AlternateContent xmlns:mc="http://schemas.openxmlformats.org/markup-compatibility/2006">
              <mc:Choice xmlns:v="urn:schemas-microsoft-com:vml" Requires="v">
                <p:oleObj spid="_x0000_s255001" name="Picture" r:id="rId4" imgW="5131440" imgH="7361640" progId="Word.Picture.8">
                  <p:embed/>
                </p:oleObj>
              </mc:Choice>
              <mc:Fallback>
                <p:oleObj name="Picture" r:id="rId4" imgW="5131440" imgH="7361640" progId="Word.Picture.8">
                  <p:embed/>
                  <p:pic>
                    <p:nvPicPr>
                      <p:cNvPr id="0" name=""/>
                      <p:cNvPicPr>
                        <a:picLocks noChangeAspect="1" noChangeArrowheads="1"/>
                      </p:cNvPicPr>
                      <p:nvPr/>
                    </p:nvPicPr>
                    <p:blipFill>
                      <a:blip r:embed="rId5"/>
                      <a:srcRect/>
                      <a:stretch>
                        <a:fillRect/>
                      </a:stretch>
                    </p:blipFill>
                    <p:spPr bwMode="auto">
                      <a:xfrm>
                        <a:off x="4414837" y="857250"/>
                        <a:ext cx="3586163" cy="5143500"/>
                      </a:xfrm>
                      <a:prstGeom prst="rect">
                        <a:avLst/>
                      </a:prstGeom>
                      <a:solidFill>
                        <a:srgbClr val="FFFF99"/>
                      </a:solidFill>
                    </p:spPr>
                  </p:pic>
                </p:oleObj>
              </mc:Fallback>
            </mc:AlternateContent>
          </a:graphicData>
        </a:graphic>
      </p:graphicFrame>
      <p:sp>
        <p:nvSpPr>
          <p:cNvPr id="493571" name="AutoShape 3"/>
          <p:cNvSpPr>
            <a:spLocks noGrp="1" noChangeArrowheads="1"/>
          </p:cNvSpPr>
          <p:nvPr>
            <p:ph type="title"/>
          </p:nvPr>
        </p:nvSpPr>
        <p:spPr>
          <a:xfrm>
            <a:off x="1547813" y="998935"/>
            <a:ext cx="3267075" cy="810000"/>
          </a:xfrm>
          <a:prstGeom prst="wedgeRectCallout">
            <a:avLst>
              <a:gd name="adj1" fmla="val 99417"/>
              <a:gd name="adj2" fmla="val -19079"/>
            </a:avLst>
          </a:prstGeom>
          <a:solidFill>
            <a:srgbClr val="FF0000"/>
          </a:solidFill>
          <a:ln>
            <a:solidFill>
              <a:schemeClr val="tx1"/>
            </a:solidFill>
          </a:ln>
        </p:spPr>
        <p:txBody>
          <a:bodyPr>
            <a:normAutofit/>
          </a:bodyPr>
          <a:lstStyle/>
          <a:p>
            <a:pPr algn="l" eaLnBrk="1" hangingPunct="1">
              <a:defRPr/>
            </a:pPr>
            <a:r>
              <a:rPr lang="en-US" sz="1800" dirty="0">
                <a:solidFill>
                  <a:schemeClr val="bg1"/>
                </a:solidFill>
              </a:rPr>
              <a:t>Everybody has the same health status</a:t>
            </a:r>
          </a:p>
        </p:txBody>
      </p:sp>
      <p:sp>
        <p:nvSpPr>
          <p:cNvPr id="493572" name="AutoShape 4"/>
          <p:cNvSpPr>
            <a:spLocks noChangeArrowheads="1"/>
          </p:cNvSpPr>
          <p:nvPr/>
        </p:nvSpPr>
        <p:spPr bwMode="auto">
          <a:xfrm>
            <a:off x="1547813" y="1971488"/>
            <a:ext cx="3267075" cy="810000"/>
          </a:xfrm>
          <a:prstGeom prst="wedgeRectCallout">
            <a:avLst>
              <a:gd name="adj1" fmla="val 99712"/>
              <a:gd name="adj2" fmla="val -36735"/>
            </a:avLst>
          </a:prstGeom>
          <a:solidFill>
            <a:srgbClr val="FF0000"/>
          </a:solidFill>
          <a:ln w="9525">
            <a:solidFill>
              <a:schemeClr val="tx1"/>
            </a:solidFill>
            <a:miter lim="800000"/>
            <a:headEnd/>
            <a:tailEnd/>
          </a:ln>
          <a:effectLst/>
        </p:spPr>
        <p:txBody>
          <a:bodyPr anchor="ctr"/>
          <a:lstStyle/>
          <a:p>
            <a:pPr algn="l">
              <a:defRPr/>
            </a:pPr>
            <a:r>
              <a:rPr lang="en-US" sz="1800" dirty="0">
                <a:solidFill>
                  <a:schemeClr val="bg1"/>
                </a:solidFill>
              </a:rPr>
              <a:t>Everybody satisfies his needs to the same extent </a:t>
            </a:r>
          </a:p>
        </p:txBody>
      </p:sp>
      <p:sp>
        <p:nvSpPr>
          <p:cNvPr id="493573" name="AutoShape 5"/>
          <p:cNvSpPr>
            <a:spLocks noChangeArrowheads="1"/>
          </p:cNvSpPr>
          <p:nvPr/>
        </p:nvSpPr>
        <p:spPr bwMode="auto">
          <a:xfrm>
            <a:off x="1547813" y="2944040"/>
            <a:ext cx="3267075" cy="810000"/>
          </a:xfrm>
          <a:prstGeom prst="wedgeRectCallout">
            <a:avLst>
              <a:gd name="adj1" fmla="val 100104"/>
              <a:gd name="adj2" fmla="val -70474"/>
            </a:avLst>
          </a:prstGeom>
          <a:solidFill>
            <a:srgbClr val="FF0000"/>
          </a:solidFill>
          <a:ln w="9525">
            <a:solidFill>
              <a:schemeClr val="tx1"/>
            </a:solidFill>
            <a:miter lim="800000"/>
            <a:headEnd/>
            <a:tailEnd/>
          </a:ln>
          <a:effectLst/>
        </p:spPr>
        <p:txBody>
          <a:bodyPr anchor="ctr"/>
          <a:lstStyle/>
          <a:p>
            <a:pPr algn="l">
              <a:defRPr/>
            </a:pPr>
            <a:r>
              <a:rPr lang="en-US" sz="1800" dirty="0">
                <a:solidFill>
                  <a:schemeClr val="bg1"/>
                </a:solidFill>
              </a:rPr>
              <a:t>Everybody receives what he wants</a:t>
            </a:r>
          </a:p>
        </p:txBody>
      </p:sp>
      <p:sp>
        <p:nvSpPr>
          <p:cNvPr id="493574" name="AutoShape 6"/>
          <p:cNvSpPr>
            <a:spLocks noChangeArrowheads="1"/>
          </p:cNvSpPr>
          <p:nvPr/>
        </p:nvSpPr>
        <p:spPr bwMode="auto">
          <a:xfrm>
            <a:off x="1547813" y="3969544"/>
            <a:ext cx="3267075" cy="809625"/>
          </a:xfrm>
          <a:prstGeom prst="wedgeRectCallout">
            <a:avLst>
              <a:gd name="adj1" fmla="val 99106"/>
              <a:gd name="adj2" fmla="val -112995"/>
            </a:avLst>
          </a:prstGeom>
          <a:solidFill>
            <a:srgbClr val="FF0000"/>
          </a:solidFill>
          <a:ln w="9525">
            <a:solidFill>
              <a:schemeClr val="tx1"/>
            </a:solidFill>
            <a:miter lim="800000"/>
            <a:headEnd/>
            <a:tailEnd/>
          </a:ln>
          <a:effectLst/>
        </p:spPr>
        <p:txBody>
          <a:bodyPr anchor="ctr"/>
          <a:lstStyle/>
          <a:p>
            <a:pPr algn="l">
              <a:defRPr/>
            </a:pPr>
            <a:r>
              <a:rPr lang="en-US" sz="1800" dirty="0">
                <a:solidFill>
                  <a:schemeClr val="bg1"/>
                </a:solidFill>
              </a:rPr>
              <a:t>Everybody receives what he can afford and achieve</a:t>
            </a:r>
          </a:p>
        </p:txBody>
      </p:sp>
      <p:sp>
        <p:nvSpPr>
          <p:cNvPr id="493575" name="AutoShape 7"/>
          <p:cNvSpPr>
            <a:spLocks noChangeArrowheads="1"/>
          </p:cNvSpPr>
          <p:nvPr/>
        </p:nvSpPr>
        <p:spPr bwMode="auto">
          <a:xfrm>
            <a:off x="1547813" y="4994672"/>
            <a:ext cx="3267075" cy="810000"/>
          </a:xfrm>
          <a:prstGeom prst="wedgeRectCallout">
            <a:avLst>
              <a:gd name="adj1" fmla="val 99199"/>
              <a:gd name="adj2" fmla="val -55792"/>
            </a:avLst>
          </a:prstGeom>
          <a:solidFill>
            <a:srgbClr val="FF0000"/>
          </a:solidFill>
          <a:ln w="9525">
            <a:solidFill>
              <a:schemeClr val="tx1"/>
            </a:solidFill>
            <a:miter lim="800000"/>
            <a:headEnd/>
            <a:tailEnd/>
          </a:ln>
          <a:effectLst/>
        </p:spPr>
        <p:txBody>
          <a:bodyPr anchor="ctr"/>
          <a:lstStyle/>
          <a:p>
            <a:pPr algn="l">
              <a:defRPr/>
            </a:pPr>
            <a:r>
              <a:rPr lang="en-US" sz="1800" dirty="0">
                <a:solidFill>
                  <a:schemeClr val="bg1"/>
                </a:solidFill>
              </a:rPr>
              <a:t>Everybody receives the same service</a:t>
            </a:r>
          </a:p>
        </p:txBody>
      </p:sp>
      <p:sp>
        <p:nvSpPr>
          <p:cNvPr id="2" name="Foliennummernplatzhalter 1">
            <a:extLst>
              <a:ext uri="{FF2B5EF4-FFF2-40B4-BE49-F238E27FC236}">
                <a16:creationId xmlns="" xmlns:a16="http://schemas.microsoft.com/office/drawing/2014/main" id="{2B2DE4BF-2FEF-4DF6-9009-22915C1C2271}"/>
              </a:ext>
            </a:extLst>
          </p:cNvPr>
          <p:cNvSpPr>
            <a:spLocks noGrp="1"/>
          </p:cNvSpPr>
          <p:nvPr>
            <p:ph type="sldNum" sz="quarter" idx="12"/>
          </p:nvPr>
        </p:nvSpPr>
        <p:spPr/>
        <p:txBody>
          <a:bodyPr/>
          <a:lstStyle/>
          <a:p>
            <a:pPr>
              <a:defRPr/>
            </a:pPr>
            <a:fld id="{6DFFC0F6-9F90-4EE7-A1EA-D1227D297F13}" type="slidenum">
              <a:rPr lang="de-DE" smtClean="0"/>
              <a:pPr>
                <a:defRPr/>
              </a:pPr>
              <a:t>40</a:t>
            </a:fld>
            <a:endParaRPr lang="de-DE" dirty="0"/>
          </a:p>
        </p:txBody>
      </p:sp>
    </p:spTree>
    <p:extLst>
      <p:ext uri="{BB962C8B-B14F-4D97-AF65-F5344CB8AC3E}">
        <p14:creationId xmlns:p14="http://schemas.microsoft.com/office/powerpoint/2010/main" val="2706935167"/>
      </p:ext>
    </p:extLst>
  </p:cSld>
  <p:clrMapOvr>
    <a:masterClrMapping/>
  </p:clrMapOvr>
  <mc:AlternateContent xmlns:mc="http://schemas.openxmlformats.org/markup-compatibility/2006" xmlns:p14="http://schemas.microsoft.com/office/powerpoint/2010/main">
    <mc:Choice Requires="p14">
      <p:transition spd="slow" p14:dur="2000" advTm="225429"/>
    </mc:Choice>
    <mc:Fallback xmlns="">
      <p:transition spd="slow" advTm="225429"/>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p:txBody>
          <a:bodyPr/>
          <a:lstStyle/>
          <a:p>
            <a:r>
              <a:rPr lang="en-GB" dirty="0"/>
              <a:t>Efficiency and Justice</a:t>
            </a:r>
          </a:p>
        </p:txBody>
      </p:sp>
      <p:sp>
        <p:nvSpPr>
          <p:cNvPr id="502787" name="Rectangle 3"/>
          <p:cNvSpPr>
            <a:spLocks noGrp="1" noChangeArrowheads="1"/>
          </p:cNvSpPr>
          <p:nvPr>
            <p:ph type="body" idx="1"/>
          </p:nvPr>
        </p:nvSpPr>
        <p:spPr>
          <a:xfrm>
            <a:off x="395536" y="2286000"/>
            <a:ext cx="2676266" cy="3086100"/>
          </a:xfrm>
        </p:spPr>
        <p:txBody>
          <a:bodyPr>
            <a:normAutofit/>
          </a:bodyPr>
          <a:lstStyle/>
          <a:p>
            <a:pPr marL="0" indent="0">
              <a:buNone/>
            </a:pPr>
            <a:r>
              <a:rPr lang="en-GB" dirty="0"/>
              <a:t>(1),(2), (3),(4), (5): Pareto-Optimum</a:t>
            </a:r>
          </a:p>
          <a:p>
            <a:pPr marL="0" indent="0">
              <a:buNone/>
            </a:pPr>
            <a:r>
              <a:rPr lang="en-GB" dirty="0"/>
              <a:t>(6): inefficient</a:t>
            </a:r>
          </a:p>
        </p:txBody>
      </p:sp>
      <p:sp>
        <p:nvSpPr>
          <p:cNvPr id="502788" name="Rectangle 4"/>
          <p:cNvSpPr>
            <a:spLocks noChangeArrowheads="1"/>
          </p:cNvSpPr>
          <p:nvPr/>
        </p:nvSpPr>
        <p:spPr bwMode="auto">
          <a:xfrm>
            <a:off x="1119910" y="2353018"/>
            <a:ext cx="184731" cy="323165"/>
          </a:xfrm>
          <a:prstGeom prst="rect">
            <a:avLst/>
          </a:prstGeom>
          <a:noFill/>
          <a:ln w="9525">
            <a:noFill/>
            <a:miter lim="800000"/>
            <a:headEnd/>
            <a:tailEnd/>
          </a:ln>
          <a:effectLst/>
        </p:spPr>
        <p:txBody>
          <a:bodyPr wrap="none" anchor="ctr">
            <a:spAutoFit/>
          </a:bodyPr>
          <a:lstStyle/>
          <a:p>
            <a:endParaRPr lang="en-US" sz="1500" dirty="0"/>
          </a:p>
        </p:txBody>
      </p:sp>
      <p:graphicFrame>
        <p:nvGraphicFramePr>
          <p:cNvPr id="502789" name="Object 5"/>
          <p:cNvGraphicFramePr>
            <a:graphicFrameLocks noChangeAspect="1"/>
          </p:cNvGraphicFramePr>
          <p:nvPr>
            <p:extLst>
              <p:ext uri="{D42A27DB-BD31-4B8C-83A1-F6EECF244321}">
                <p14:modId xmlns:p14="http://schemas.microsoft.com/office/powerpoint/2010/main" val="2932331552"/>
              </p:ext>
            </p:extLst>
          </p:nvPr>
        </p:nvGraphicFramePr>
        <p:xfrm>
          <a:off x="3125391" y="1971675"/>
          <a:ext cx="5911105" cy="4827427"/>
        </p:xfrm>
        <a:graphic>
          <a:graphicData uri="http://schemas.openxmlformats.org/presentationml/2006/ole">
            <mc:AlternateContent xmlns:mc="http://schemas.openxmlformats.org/markup-compatibility/2006">
              <mc:Choice xmlns:v="urn:schemas-microsoft-com:vml" Requires="v">
                <p:oleObj spid="_x0000_s256025" name="Picture" r:id="rId4" imgW="4445640" imgH="3619440" progId="Word.Picture.8">
                  <p:embed/>
                </p:oleObj>
              </mc:Choice>
              <mc:Fallback>
                <p:oleObj name="Picture" r:id="rId4" imgW="4445640" imgH="361944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5391" y="1971675"/>
                        <a:ext cx="5911105" cy="4827427"/>
                      </a:xfrm>
                      <a:prstGeom prst="rect">
                        <a:avLst/>
                      </a:prstGeom>
                      <a:solidFill>
                        <a:srgbClr val="FFFFCC"/>
                      </a:solidFill>
                    </p:spPr>
                  </p:pic>
                </p:oleObj>
              </mc:Fallback>
            </mc:AlternateContent>
          </a:graphicData>
        </a:graphic>
      </p:graphicFrame>
      <p:sp>
        <p:nvSpPr>
          <p:cNvPr id="2" name="Foliennummernplatzhalter 1">
            <a:extLst>
              <a:ext uri="{FF2B5EF4-FFF2-40B4-BE49-F238E27FC236}">
                <a16:creationId xmlns="" xmlns:a16="http://schemas.microsoft.com/office/drawing/2014/main" id="{950D19D8-9783-42D7-95B0-5BC1FC95C809}"/>
              </a:ext>
            </a:extLst>
          </p:cNvPr>
          <p:cNvSpPr>
            <a:spLocks noGrp="1"/>
          </p:cNvSpPr>
          <p:nvPr>
            <p:ph type="sldNum" sz="quarter" idx="12"/>
          </p:nvPr>
        </p:nvSpPr>
        <p:spPr/>
        <p:txBody>
          <a:bodyPr/>
          <a:lstStyle/>
          <a:p>
            <a:pPr>
              <a:defRPr/>
            </a:pPr>
            <a:fld id="{6DFFC0F6-9F90-4EE7-A1EA-D1227D297F13}" type="slidenum">
              <a:rPr lang="de-DE" smtClean="0"/>
              <a:pPr>
                <a:defRPr/>
              </a:pPr>
              <a:t>41</a:t>
            </a:fld>
            <a:endParaRPr lang="de-DE" dirty="0"/>
          </a:p>
        </p:txBody>
      </p:sp>
    </p:spTree>
    <p:extLst>
      <p:ext uri="{BB962C8B-B14F-4D97-AF65-F5344CB8AC3E}">
        <p14:creationId xmlns:p14="http://schemas.microsoft.com/office/powerpoint/2010/main" val="1746957958"/>
      </p:ext>
    </p:extLst>
  </p:cSld>
  <p:clrMapOvr>
    <a:masterClrMapping/>
  </p:clrMapOvr>
  <mc:AlternateContent xmlns:mc="http://schemas.openxmlformats.org/markup-compatibility/2006" xmlns:p14="http://schemas.microsoft.com/office/powerpoint/2010/main">
    <mc:Choice Requires="p14">
      <p:transition spd="slow" p14:dur="2000" advTm="151499"/>
    </mc:Choice>
    <mc:Fallback xmlns="">
      <p:transition spd="slow" advTm="151499"/>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p:txBody>
          <a:bodyPr/>
          <a:lstStyle/>
          <a:p>
            <a:r>
              <a:rPr lang="en-GB" dirty="0"/>
              <a:t>Efficiency and Justice</a:t>
            </a:r>
          </a:p>
        </p:txBody>
      </p:sp>
      <p:sp>
        <p:nvSpPr>
          <p:cNvPr id="502787" name="Rectangle 3"/>
          <p:cNvSpPr>
            <a:spLocks noGrp="1" noChangeArrowheads="1"/>
          </p:cNvSpPr>
          <p:nvPr>
            <p:ph type="body" idx="1"/>
          </p:nvPr>
        </p:nvSpPr>
        <p:spPr>
          <a:xfrm>
            <a:off x="395536" y="2286000"/>
            <a:ext cx="2676266" cy="3086100"/>
          </a:xfrm>
        </p:spPr>
        <p:txBody>
          <a:bodyPr>
            <a:normAutofit/>
          </a:bodyPr>
          <a:lstStyle/>
          <a:p>
            <a:pPr marL="0" indent="0">
              <a:buNone/>
            </a:pPr>
            <a:r>
              <a:rPr lang="en-GB" dirty="0"/>
              <a:t>(1),(2), (3),(4), (5): Pareto-Optimum</a:t>
            </a:r>
          </a:p>
          <a:p>
            <a:pPr marL="0" indent="0">
              <a:buNone/>
            </a:pPr>
            <a:r>
              <a:rPr lang="en-GB" dirty="0"/>
              <a:t>(6): inefficient</a:t>
            </a:r>
          </a:p>
        </p:txBody>
      </p:sp>
      <p:sp>
        <p:nvSpPr>
          <p:cNvPr id="502788" name="Rectangle 4"/>
          <p:cNvSpPr>
            <a:spLocks noChangeArrowheads="1"/>
          </p:cNvSpPr>
          <p:nvPr/>
        </p:nvSpPr>
        <p:spPr bwMode="auto">
          <a:xfrm>
            <a:off x="1119910" y="2353018"/>
            <a:ext cx="184731" cy="323165"/>
          </a:xfrm>
          <a:prstGeom prst="rect">
            <a:avLst/>
          </a:prstGeom>
          <a:noFill/>
          <a:ln w="9525">
            <a:noFill/>
            <a:miter lim="800000"/>
            <a:headEnd/>
            <a:tailEnd/>
          </a:ln>
          <a:effectLst/>
        </p:spPr>
        <p:txBody>
          <a:bodyPr wrap="none" anchor="ctr">
            <a:spAutoFit/>
          </a:bodyPr>
          <a:lstStyle/>
          <a:p>
            <a:endParaRPr lang="en-US" sz="1500" dirty="0"/>
          </a:p>
        </p:txBody>
      </p:sp>
      <p:graphicFrame>
        <p:nvGraphicFramePr>
          <p:cNvPr id="502789" name="Object 5"/>
          <p:cNvGraphicFramePr>
            <a:graphicFrameLocks noChangeAspect="1"/>
          </p:cNvGraphicFramePr>
          <p:nvPr>
            <p:extLst>
              <p:ext uri="{D42A27DB-BD31-4B8C-83A1-F6EECF244321}">
                <p14:modId xmlns:p14="http://schemas.microsoft.com/office/powerpoint/2010/main" val="2932331552"/>
              </p:ext>
            </p:extLst>
          </p:nvPr>
        </p:nvGraphicFramePr>
        <p:xfrm>
          <a:off x="3125391" y="1971675"/>
          <a:ext cx="5911105" cy="4827427"/>
        </p:xfrm>
        <a:graphic>
          <a:graphicData uri="http://schemas.openxmlformats.org/presentationml/2006/ole">
            <mc:AlternateContent xmlns:mc="http://schemas.openxmlformats.org/markup-compatibility/2006">
              <mc:Choice xmlns:v="urn:schemas-microsoft-com:vml" Requires="v">
                <p:oleObj spid="_x0000_s259093" name="Picture" r:id="rId4" imgW="4445640" imgH="3619440" progId="Word.Picture.8">
                  <p:embed/>
                </p:oleObj>
              </mc:Choice>
              <mc:Fallback>
                <p:oleObj name="Picture" r:id="rId4" imgW="4445640" imgH="361944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5391" y="1971675"/>
                        <a:ext cx="5911105" cy="4827427"/>
                      </a:xfrm>
                      <a:prstGeom prst="rect">
                        <a:avLst/>
                      </a:prstGeom>
                      <a:solidFill>
                        <a:srgbClr val="FFFFCC"/>
                      </a:solidFill>
                    </p:spPr>
                  </p:pic>
                </p:oleObj>
              </mc:Fallback>
            </mc:AlternateContent>
          </a:graphicData>
        </a:graphic>
      </p:graphicFrame>
      <p:sp>
        <p:nvSpPr>
          <p:cNvPr id="6" name="Abgerundete rechteckige Legende 5"/>
          <p:cNvSpPr/>
          <p:nvPr/>
        </p:nvSpPr>
        <p:spPr bwMode="auto">
          <a:xfrm>
            <a:off x="1143000" y="857250"/>
            <a:ext cx="2411009" cy="2946800"/>
          </a:xfrm>
          <a:prstGeom prst="wedgeRoundRectCallout">
            <a:avLst>
              <a:gd name="adj1" fmla="val 91050"/>
              <a:gd name="adj2" fmla="val 73858"/>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fontAlgn="base">
              <a:spcBef>
                <a:spcPct val="0"/>
              </a:spcBef>
              <a:spcAft>
                <a:spcPct val="0"/>
              </a:spcAft>
            </a:pPr>
            <a:r>
              <a:rPr lang="en-US" sz="1800" dirty="0">
                <a:solidFill>
                  <a:schemeClr val="bg1"/>
                </a:solidFill>
                <a:latin typeface="+mj-lt"/>
              </a:rPr>
              <a:t>Health economists can state that (2), (3) and (4) are better than (6)</a:t>
            </a:r>
          </a:p>
          <a:p>
            <a:pPr algn="ctr" fontAlgn="base">
              <a:spcBef>
                <a:spcPct val="0"/>
              </a:spcBef>
              <a:spcAft>
                <a:spcPct val="0"/>
              </a:spcAft>
            </a:pPr>
            <a:endParaRPr lang="en-US" sz="1800" dirty="0">
              <a:solidFill>
                <a:schemeClr val="bg1"/>
              </a:solidFill>
              <a:latin typeface="+mj-lt"/>
            </a:endParaRPr>
          </a:p>
          <a:p>
            <a:pPr algn="ctr" fontAlgn="base">
              <a:spcBef>
                <a:spcPct val="0"/>
              </a:spcBef>
              <a:spcAft>
                <a:spcPct val="0"/>
              </a:spcAft>
            </a:pPr>
            <a:r>
              <a:rPr lang="en-US" sz="1800" dirty="0">
                <a:solidFill>
                  <a:schemeClr val="bg1"/>
                </a:solidFill>
                <a:latin typeface="+mj-lt"/>
              </a:rPr>
              <a:t>Health economists cannot state whether (1) and (5) are better than (6)</a:t>
            </a:r>
          </a:p>
        </p:txBody>
      </p:sp>
      <p:sp>
        <p:nvSpPr>
          <p:cNvPr id="2" name="Foliennummernplatzhalter 1">
            <a:extLst>
              <a:ext uri="{FF2B5EF4-FFF2-40B4-BE49-F238E27FC236}">
                <a16:creationId xmlns="" xmlns:a16="http://schemas.microsoft.com/office/drawing/2014/main" id="{7D2A260E-3680-4ED8-8FC8-F94E1F13FA63}"/>
              </a:ext>
            </a:extLst>
          </p:cNvPr>
          <p:cNvSpPr>
            <a:spLocks noGrp="1"/>
          </p:cNvSpPr>
          <p:nvPr>
            <p:ph type="sldNum" sz="quarter" idx="12"/>
          </p:nvPr>
        </p:nvSpPr>
        <p:spPr/>
        <p:txBody>
          <a:bodyPr/>
          <a:lstStyle/>
          <a:p>
            <a:pPr>
              <a:defRPr/>
            </a:pPr>
            <a:fld id="{6DFFC0F6-9F90-4EE7-A1EA-D1227D297F13}" type="slidenum">
              <a:rPr lang="de-DE" smtClean="0"/>
              <a:pPr>
                <a:defRPr/>
              </a:pPr>
              <a:t>42</a:t>
            </a:fld>
            <a:endParaRPr lang="de-DE" dirty="0"/>
          </a:p>
        </p:txBody>
      </p:sp>
    </p:spTree>
    <p:extLst>
      <p:ext uri="{BB962C8B-B14F-4D97-AF65-F5344CB8AC3E}">
        <p14:creationId xmlns:p14="http://schemas.microsoft.com/office/powerpoint/2010/main" val="1745797653"/>
      </p:ext>
    </p:extLst>
  </p:cSld>
  <p:clrMapOvr>
    <a:masterClrMapping/>
  </p:clrMapOvr>
  <mc:AlternateContent xmlns:mc="http://schemas.openxmlformats.org/markup-compatibility/2006" xmlns:p14="http://schemas.microsoft.com/office/powerpoint/2010/main">
    <mc:Choice Requires="p14">
      <p:transition spd="slow" p14:dur="2000" advTm="138460"/>
    </mc:Choice>
    <mc:Fallback xmlns="">
      <p:transition spd="slow" advTm="13846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2"/>
          <p:cNvSpPr>
            <a:spLocks noGrp="1" noChangeArrowheads="1"/>
          </p:cNvSpPr>
          <p:nvPr>
            <p:ph type="title"/>
          </p:nvPr>
        </p:nvSpPr>
        <p:spPr/>
        <p:txBody>
          <a:bodyPr/>
          <a:lstStyle/>
          <a:p>
            <a:pPr eaLnBrk="1" hangingPunct="1">
              <a:defRPr/>
            </a:pPr>
            <a:r>
              <a:rPr lang="en-US" dirty="0"/>
              <a:t>Selected Objectives: Participation</a:t>
            </a:r>
          </a:p>
        </p:txBody>
      </p:sp>
      <p:sp>
        <p:nvSpPr>
          <p:cNvPr id="626691" name="Rectangle 3"/>
          <p:cNvSpPr>
            <a:spLocks noGrp="1" noChangeArrowheads="1"/>
          </p:cNvSpPr>
          <p:nvPr>
            <p:ph type="body" idx="1"/>
          </p:nvPr>
        </p:nvSpPr>
        <p:spPr/>
        <p:txBody>
          <a:bodyPr>
            <a:normAutofit fontScale="77500" lnSpcReduction="20000"/>
          </a:bodyPr>
          <a:lstStyle/>
          <a:p>
            <a:pPr eaLnBrk="1" hangingPunct="1">
              <a:defRPr/>
            </a:pPr>
            <a:r>
              <a:rPr lang="en-US" dirty="0"/>
              <a:t>Stakeholder: a person (group of persons, organization) with an interest or concern in something</a:t>
            </a:r>
          </a:p>
          <a:p>
            <a:pPr eaLnBrk="1" hangingPunct="1">
              <a:defRPr/>
            </a:pPr>
            <a:r>
              <a:rPr lang="en-US" dirty="0"/>
              <a:t>Participation: stakeholders take part in processes affecting them</a:t>
            </a:r>
          </a:p>
          <a:p>
            <a:pPr eaLnBrk="1" hangingPunct="1">
              <a:defRPr/>
            </a:pPr>
            <a:r>
              <a:rPr lang="en-US" dirty="0"/>
              <a:t>Types</a:t>
            </a:r>
          </a:p>
          <a:p>
            <a:pPr lvl="1" eaLnBrk="1" hangingPunct="1">
              <a:defRPr/>
            </a:pPr>
            <a:r>
              <a:rPr lang="en-US" dirty="0"/>
              <a:t>Active participation: Taking part in development processes</a:t>
            </a:r>
          </a:p>
          <a:p>
            <a:pPr lvl="1" eaLnBrk="1" hangingPunct="1">
              <a:defRPr/>
            </a:pPr>
            <a:r>
              <a:rPr lang="en-US" dirty="0"/>
              <a:t>Passive participation: Legitimation of decisions</a:t>
            </a:r>
          </a:p>
          <a:p>
            <a:pPr>
              <a:defRPr/>
            </a:pPr>
            <a:r>
              <a:rPr lang="en-US" dirty="0"/>
              <a:t>Participation in health care</a:t>
            </a:r>
          </a:p>
          <a:p>
            <a:pPr lvl="1">
              <a:defRPr/>
            </a:pPr>
            <a:r>
              <a:rPr lang="en-US" dirty="0"/>
              <a:t>Patients are not only grateful receivers of „good deeds“ of health care providers but independent customers with rights</a:t>
            </a:r>
          </a:p>
          <a:p>
            <a:pPr lvl="1">
              <a:defRPr/>
            </a:pPr>
            <a:r>
              <a:rPr lang="en-US" dirty="0"/>
              <a:t>Strong regulation of health care providers by a democratic government</a:t>
            </a:r>
          </a:p>
        </p:txBody>
      </p:sp>
      <p:sp>
        <p:nvSpPr>
          <p:cNvPr id="2" name="Foliennummernplatzhalter 1">
            <a:extLst>
              <a:ext uri="{FF2B5EF4-FFF2-40B4-BE49-F238E27FC236}">
                <a16:creationId xmlns="" xmlns:a16="http://schemas.microsoft.com/office/drawing/2014/main" id="{6BAEAAE1-75DA-4DA1-A031-E2D3FD8C698E}"/>
              </a:ext>
            </a:extLst>
          </p:cNvPr>
          <p:cNvSpPr>
            <a:spLocks noGrp="1"/>
          </p:cNvSpPr>
          <p:nvPr>
            <p:ph type="sldNum" sz="quarter" idx="12"/>
          </p:nvPr>
        </p:nvSpPr>
        <p:spPr/>
        <p:txBody>
          <a:bodyPr/>
          <a:lstStyle/>
          <a:p>
            <a:pPr>
              <a:defRPr/>
            </a:pPr>
            <a:fld id="{6DFFC0F6-9F90-4EE7-A1EA-D1227D297F13}" type="slidenum">
              <a:rPr lang="de-DE" smtClean="0"/>
              <a:pPr>
                <a:defRPr/>
              </a:pPr>
              <a:t>43</a:t>
            </a:fld>
            <a:endParaRPr lang="de-DE" dirty="0"/>
          </a:p>
        </p:txBody>
      </p:sp>
    </p:spTree>
    <p:extLst>
      <p:ext uri="{BB962C8B-B14F-4D97-AF65-F5344CB8AC3E}">
        <p14:creationId xmlns:p14="http://schemas.microsoft.com/office/powerpoint/2010/main" val="747000797"/>
      </p:ext>
    </p:extLst>
  </p:cSld>
  <p:clrMapOvr>
    <a:masterClrMapping/>
  </p:clrMapOvr>
  <mc:AlternateContent xmlns:mc="http://schemas.openxmlformats.org/markup-compatibility/2006" xmlns:p14="http://schemas.microsoft.com/office/powerpoint/2010/main">
    <mc:Choice Requires="p14">
      <p:transition spd="slow" p14:dur="2000" advTm="105000"/>
    </mc:Choice>
    <mc:Fallback xmlns="">
      <p:transition spd="slow" advTm="10500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2"/>
          <p:cNvSpPr>
            <a:spLocks noGrp="1" noChangeArrowheads="1"/>
          </p:cNvSpPr>
          <p:nvPr>
            <p:ph type="title"/>
          </p:nvPr>
        </p:nvSpPr>
        <p:spPr/>
        <p:txBody>
          <a:bodyPr/>
          <a:lstStyle/>
          <a:p>
            <a:pPr eaLnBrk="1" hangingPunct="1">
              <a:defRPr/>
            </a:pPr>
            <a:r>
              <a:rPr lang="en-US" dirty="0"/>
              <a:t>Selected Objectives: Participation</a:t>
            </a:r>
          </a:p>
        </p:txBody>
      </p:sp>
      <p:sp>
        <p:nvSpPr>
          <p:cNvPr id="626691" name="Rectangle 3"/>
          <p:cNvSpPr>
            <a:spLocks noGrp="1" noChangeArrowheads="1"/>
          </p:cNvSpPr>
          <p:nvPr>
            <p:ph type="body" idx="1"/>
          </p:nvPr>
        </p:nvSpPr>
        <p:spPr/>
        <p:txBody>
          <a:bodyPr>
            <a:normAutofit fontScale="77500" lnSpcReduction="20000"/>
          </a:bodyPr>
          <a:lstStyle/>
          <a:p>
            <a:pPr eaLnBrk="1" hangingPunct="1">
              <a:defRPr/>
            </a:pPr>
            <a:r>
              <a:rPr lang="en-US" dirty="0"/>
              <a:t>Stakeholder: a person (group of persons, organization) with an interest or concern in something</a:t>
            </a:r>
          </a:p>
          <a:p>
            <a:pPr eaLnBrk="1" hangingPunct="1">
              <a:defRPr/>
            </a:pPr>
            <a:r>
              <a:rPr lang="en-US" dirty="0"/>
              <a:t>Participation: stakeholders take part in processes affecting them</a:t>
            </a:r>
          </a:p>
          <a:p>
            <a:pPr eaLnBrk="1" hangingPunct="1">
              <a:defRPr/>
            </a:pPr>
            <a:r>
              <a:rPr lang="en-US" dirty="0"/>
              <a:t>Types</a:t>
            </a:r>
          </a:p>
          <a:p>
            <a:pPr lvl="1" eaLnBrk="1" hangingPunct="1">
              <a:defRPr/>
            </a:pPr>
            <a:r>
              <a:rPr lang="en-US" dirty="0"/>
              <a:t>Active participation: Taking part in development processes</a:t>
            </a:r>
          </a:p>
          <a:p>
            <a:pPr lvl="1" eaLnBrk="1" hangingPunct="1">
              <a:defRPr/>
            </a:pPr>
            <a:r>
              <a:rPr lang="en-US" dirty="0"/>
              <a:t>Passive participation: Legitimation of decisions</a:t>
            </a:r>
          </a:p>
          <a:p>
            <a:pPr>
              <a:defRPr/>
            </a:pPr>
            <a:r>
              <a:rPr lang="en-US" dirty="0"/>
              <a:t>Participation in health care</a:t>
            </a:r>
          </a:p>
          <a:p>
            <a:pPr lvl="1">
              <a:defRPr/>
            </a:pPr>
            <a:r>
              <a:rPr lang="en-US" dirty="0"/>
              <a:t>Patients are not only grateful receivers of „good deeds“ of health care providers but independent customers with rights</a:t>
            </a:r>
          </a:p>
          <a:p>
            <a:pPr lvl="1">
              <a:defRPr/>
            </a:pPr>
            <a:r>
              <a:rPr lang="en-US" dirty="0"/>
              <a:t>Strong regulation of health care providers by a democratic government</a:t>
            </a:r>
          </a:p>
        </p:txBody>
      </p:sp>
      <p:sp>
        <p:nvSpPr>
          <p:cNvPr id="2" name="Foliennummernplatzhalter 1">
            <a:extLst>
              <a:ext uri="{FF2B5EF4-FFF2-40B4-BE49-F238E27FC236}">
                <a16:creationId xmlns="" xmlns:a16="http://schemas.microsoft.com/office/drawing/2014/main" id="{6BAEAAE1-75DA-4DA1-A031-E2D3FD8C698E}"/>
              </a:ext>
            </a:extLst>
          </p:cNvPr>
          <p:cNvSpPr>
            <a:spLocks noGrp="1"/>
          </p:cNvSpPr>
          <p:nvPr>
            <p:ph type="sldNum" sz="quarter" idx="12"/>
          </p:nvPr>
        </p:nvSpPr>
        <p:spPr/>
        <p:txBody>
          <a:bodyPr/>
          <a:lstStyle/>
          <a:p>
            <a:pPr>
              <a:defRPr/>
            </a:pPr>
            <a:fld id="{6DFFC0F6-9F90-4EE7-A1EA-D1227D297F13}" type="slidenum">
              <a:rPr lang="de-DE" smtClean="0"/>
              <a:pPr>
                <a:defRPr/>
              </a:pPr>
              <a:t>44</a:t>
            </a:fld>
            <a:endParaRPr lang="de-DE" dirty="0"/>
          </a:p>
        </p:txBody>
      </p:sp>
    </p:spTree>
    <p:extLst>
      <p:ext uri="{BB962C8B-B14F-4D97-AF65-F5344CB8AC3E}">
        <p14:creationId xmlns:p14="http://schemas.microsoft.com/office/powerpoint/2010/main" val="1271157652"/>
      </p:ext>
    </p:extLst>
  </p:cSld>
  <p:clrMapOvr>
    <a:masterClrMapping/>
  </p:clrMapOvr>
  <mc:AlternateContent xmlns:mc="http://schemas.openxmlformats.org/markup-compatibility/2006" xmlns:p14="http://schemas.microsoft.com/office/powerpoint/2010/main">
    <mc:Choice Requires="p14">
      <p:transition spd="slow" p14:dur="2000" advTm="224408"/>
    </mc:Choice>
    <mc:Fallback xmlns="">
      <p:transition spd="slow" advTm="224408"/>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p:txBody>
          <a:bodyPr/>
          <a:lstStyle/>
          <a:p>
            <a:pPr eaLnBrk="1" hangingPunct="1">
              <a:defRPr/>
            </a:pPr>
            <a:r>
              <a:rPr lang="en-US" dirty="0"/>
              <a:t>Structure</a:t>
            </a:r>
          </a:p>
        </p:txBody>
      </p:sp>
      <p:sp>
        <p:nvSpPr>
          <p:cNvPr id="373763" name="Rectangle 3"/>
          <p:cNvSpPr>
            <a:spLocks noGrp="1" noChangeArrowheads="1"/>
          </p:cNvSpPr>
          <p:nvPr>
            <p:ph idx="1"/>
          </p:nvPr>
        </p:nvSpPr>
        <p:spPr>
          <a:xfrm>
            <a:off x="755576" y="2025254"/>
            <a:ext cx="6902524" cy="3780234"/>
          </a:xfrm>
        </p:spPr>
        <p:txBody>
          <a:bodyPr>
            <a:normAutofit fontScale="92500" lnSpcReduction="20000"/>
          </a:bodyPr>
          <a:lstStyle/>
          <a:p>
            <a:pPr>
              <a:buFontTx/>
              <a:buAutoNum type="arabicPlain"/>
              <a:defRPr/>
            </a:pPr>
            <a:r>
              <a:rPr lang="en-US" b="1" dirty="0"/>
              <a:t>International Public Health </a:t>
            </a:r>
          </a:p>
          <a:p>
            <a:pPr>
              <a:buNone/>
              <a:defRPr/>
            </a:pPr>
            <a:r>
              <a:rPr lang="en-US" b="1" dirty="0"/>
              <a:t>		1.1 Background</a:t>
            </a:r>
          </a:p>
          <a:p>
            <a:pPr>
              <a:buNone/>
              <a:defRPr/>
            </a:pPr>
            <a:r>
              <a:rPr lang="en-US" dirty="0">
                <a:cs typeface="Times New Roman" pitchFamily="18" charset="0"/>
              </a:rPr>
              <a:t>			</a:t>
            </a:r>
            <a:r>
              <a:rPr lang="en-US" b="1" dirty="0">
                <a:cs typeface="Times New Roman" pitchFamily="18" charset="0"/>
              </a:rPr>
              <a:t>1.1.1 Health</a:t>
            </a:r>
            <a:endParaRPr lang="en-US" b="1" dirty="0"/>
          </a:p>
          <a:p>
            <a:pPr>
              <a:buNone/>
              <a:defRPr/>
            </a:pPr>
            <a:r>
              <a:rPr lang="en-US" b="1" dirty="0">
                <a:cs typeface="Times New Roman" pitchFamily="18" charset="0"/>
              </a:rPr>
              <a:t>			1.1.2 Public Health</a:t>
            </a:r>
            <a:endParaRPr lang="en-US" b="1" dirty="0"/>
          </a:p>
          <a:p>
            <a:pPr>
              <a:buNone/>
              <a:defRPr/>
            </a:pPr>
            <a:r>
              <a:rPr lang="en-US" b="1" dirty="0">
                <a:cs typeface="Times New Roman" pitchFamily="18" charset="0"/>
              </a:rPr>
              <a:t>			1.1.3 Health Economics</a:t>
            </a:r>
          </a:p>
          <a:p>
            <a:pPr>
              <a:buNone/>
              <a:defRPr/>
            </a:pPr>
            <a:r>
              <a:rPr lang="en-US" b="1" dirty="0"/>
              <a:t>			1. 1.4 Health Policy</a:t>
            </a:r>
          </a:p>
          <a:p>
            <a:pPr>
              <a:buNone/>
              <a:defRPr/>
            </a:pPr>
            <a:r>
              <a:rPr lang="en-US" dirty="0"/>
              <a:t>		1.2 Health and Development</a:t>
            </a:r>
          </a:p>
          <a:p>
            <a:pPr>
              <a:buNone/>
              <a:defRPr/>
            </a:pPr>
            <a:r>
              <a:rPr lang="en-US" dirty="0"/>
              <a:t>		1.3 Concepts</a:t>
            </a:r>
          </a:p>
        </p:txBody>
      </p:sp>
      <p:sp>
        <p:nvSpPr>
          <p:cNvPr id="2" name="Foliennummernplatzhalter 1"/>
          <p:cNvSpPr>
            <a:spLocks noGrp="1"/>
          </p:cNvSpPr>
          <p:nvPr>
            <p:ph type="sldNum" sz="quarter" idx="12"/>
          </p:nvPr>
        </p:nvSpPr>
        <p:spPr/>
        <p:txBody>
          <a:bodyPr/>
          <a:lstStyle/>
          <a:p>
            <a:pPr>
              <a:defRPr/>
            </a:pPr>
            <a:fld id="{6DFFC0F6-9F90-4EE7-A1EA-D1227D297F13}" type="slidenum">
              <a:rPr lang="de-DE" smtClean="0"/>
              <a:pPr>
                <a:defRPr/>
              </a:pPr>
              <a:t>45</a:t>
            </a:fld>
            <a:endParaRPr lang="de-DE" dirty="0"/>
          </a:p>
        </p:txBody>
      </p:sp>
    </p:spTree>
    <p:extLst>
      <p:ext uri="{BB962C8B-B14F-4D97-AF65-F5344CB8AC3E}">
        <p14:creationId xmlns:p14="http://schemas.microsoft.com/office/powerpoint/2010/main" val="3345302921"/>
      </p:ext>
    </p:extLst>
  </p:cSld>
  <p:clrMapOvr>
    <a:masterClrMapping/>
  </p:clrMapOvr>
  <mc:AlternateContent xmlns:mc="http://schemas.openxmlformats.org/markup-compatibility/2006" xmlns:p14="http://schemas.microsoft.com/office/powerpoint/2010/main">
    <mc:Choice Requires="p14">
      <p:transition spd="slow" p14:dur="2000" advTm="29840"/>
    </mc:Choice>
    <mc:Fallback xmlns="">
      <p:transition spd="slow" advTm="2984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lstStyle/>
          <a:p>
            <a:pPr eaLnBrk="1" hangingPunct="1">
              <a:defRPr/>
            </a:pPr>
            <a:r>
              <a:rPr lang="de-DE" dirty="0">
                <a:cs typeface="Times New Roman" pitchFamily="18" charset="0"/>
              </a:rPr>
              <a:t>1.1.1 </a:t>
            </a:r>
            <a:r>
              <a:rPr lang="en-GB" dirty="0">
                <a:cs typeface="Times New Roman" pitchFamily="18" charset="0"/>
              </a:rPr>
              <a:t>Health</a:t>
            </a:r>
            <a:endParaRPr lang="en-GB" dirty="0"/>
          </a:p>
        </p:txBody>
      </p:sp>
      <p:sp>
        <p:nvSpPr>
          <p:cNvPr id="297987" name="Rectangle 3"/>
          <p:cNvSpPr>
            <a:spLocks noGrp="1" noChangeArrowheads="1"/>
          </p:cNvSpPr>
          <p:nvPr>
            <p:ph type="body" idx="1"/>
          </p:nvPr>
        </p:nvSpPr>
        <p:spPr/>
        <p:txBody>
          <a:bodyPr>
            <a:normAutofit/>
          </a:bodyPr>
          <a:lstStyle/>
          <a:p>
            <a:pPr>
              <a:defRPr/>
            </a:pPr>
            <a:r>
              <a:rPr lang="en-GB" dirty="0">
                <a:cs typeface="Times New Roman" pitchFamily="18" charset="0"/>
              </a:rPr>
              <a:t>“Health Care Management” = ?</a:t>
            </a:r>
          </a:p>
          <a:p>
            <a:pPr lvl="1">
              <a:defRPr/>
            </a:pPr>
            <a:r>
              <a:rPr lang="en-GB" dirty="0">
                <a:cs typeface="Times New Roman" pitchFamily="18" charset="0"/>
              </a:rPr>
              <a:t>Health = ?</a:t>
            </a:r>
          </a:p>
          <a:p>
            <a:pPr>
              <a:defRPr/>
            </a:pPr>
            <a:r>
              <a:rPr lang="en-GB" dirty="0">
                <a:cs typeface="Times New Roman" pitchFamily="18" charset="0"/>
              </a:rPr>
              <a:t>Definition of the Constitution of the World Health Organisation (WHO), Geneva</a:t>
            </a:r>
            <a:r>
              <a:rPr lang="en-GB" dirty="0"/>
              <a:t>:</a:t>
            </a:r>
          </a:p>
          <a:p>
            <a:pPr lvl="1">
              <a:defRPr/>
            </a:pPr>
            <a:r>
              <a:rPr lang="en-GB" dirty="0">
                <a:cs typeface="Times New Roman" pitchFamily="18" charset="0"/>
              </a:rPr>
              <a:t>“Health is the state of complete physical, mental and social well-being and not merely the absence of disease or infirmity“ (</a:t>
            </a:r>
            <a:r>
              <a:rPr lang="en-GB" i="1" dirty="0">
                <a:cs typeface="Times New Roman" pitchFamily="18" charset="0"/>
              </a:rPr>
              <a:t>WHO </a:t>
            </a:r>
            <a:r>
              <a:rPr lang="en-GB" dirty="0">
                <a:cs typeface="Times New Roman" pitchFamily="18" charset="0"/>
              </a:rPr>
              <a:t>1946)</a:t>
            </a:r>
          </a:p>
          <a:p>
            <a:pPr>
              <a:defRPr/>
            </a:pPr>
            <a:endParaRPr lang="en-GB" dirty="0"/>
          </a:p>
        </p:txBody>
      </p:sp>
      <p:sp>
        <p:nvSpPr>
          <p:cNvPr id="3" name="Foliennummernplatzhalter 2">
            <a:extLst>
              <a:ext uri="{FF2B5EF4-FFF2-40B4-BE49-F238E27FC236}">
                <a16:creationId xmlns="" xmlns:a16="http://schemas.microsoft.com/office/drawing/2014/main" id="{32F5B45F-BDD8-4779-BBDE-3A6CE6934CB1}"/>
              </a:ext>
            </a:extLst>
          </p:cNvPr>
          <p:cNvSpPr>
            <a:spLocks noGrp="1"/>
          </p:cNvSpPr>
          <p:nvPr>
            <p:ph type="sldNum" sz="quarter" idx="12"/>
          </p:nvPr>
        </p:nvSpPr>
        <p:spPr/>
        <p:txBody>
          <a:bodyPr/>
          <a:lstStyle/>
          <a:p>
            <a:pPr>
              <a:defRPr/>
            </a:pPr>
            <a:fld id="{6DFFC0F6-9F90-4EE7-A1EA-D1227D297F13}" type="slidenum">
              <a:rPr lang="de-DE" smtClean="0"/>
              <a:pPr>
                <a:defRPr/>
              </a:pPr>
              <a:t>5</a:t>
            </a:fld>
            <a:endParaRPr lang="de-DE" dirty="0"/>
          </a:p>
        </p:txBody>
      </p:sp>
    </p:spTree>
    <p:extLst>
      <p:ext uri="{BB962C8B-B14F-4D97-AF65-F5344CB8AC3E}">
        <p14:creationId xmlns:p14="http://schemas.microsoft.com/office/powerpoint/2010/main" val="2936326586"/>
      </p:ext>
    </p:extLst>
  </p:cSld>
  <p:clrMapOvr>
    <a:masterClrMapping/>
  </p:clrMapOvr>
  <mc:AlternateContent xmlns:mc="http://schemas.openxmlformats.org/markup-compatibility/2006" xmlns:p14="http://schemas.microsoft.com/office/powerpoint/2010/main">
    <mc:Choice Requires="p14">
      <p:transition spd="slow" p14:dur="2000" advTm="91799"/>
    </mc:Choice>
    <mc:Fallback xmlns="">
      <p:transition spd="slow" advTm="91799"/>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p:txBody>
          <a:bodyPr/>
          <a:lstStyle/>
          <a:p>
            <a:pPr eaLnBrk="1" hangingPunct="1">
              <a:defRPr/>
            </a:pPr>
            <a:r>
              <a:rPr lang="en-GB" dirty="0"/>
              <a:t>Health: an alternative definition</a:t>
            </a:r>
          </a:p>
        </p:txBody>
      </p:sp>
      <p:sp>
        <p:nvSpPr>
          <p:cNvPr id="299011" name="Text Box 3"/>
          <p:cNvSpPr txBox="1">
            <a:spLocks noChangeArrowheads="1"/>
          </p:cNvSpPr>
          <p:nvPr/>
        </p:nvSpPr>
        <p:spPr bwMode="auto">
          <a:xfrm>
            <a:off x="1193838" y="1550127"/>
            <a:ext cx="6156722" cy="707886"/>
          </a:xfrm>
          <a:prstGeom prst="rect">
            <a:avLst/>
          </a:prstGeom>
          <a:noFill/>
          <a:ln w="9525">
            <a:noFill/>
            <a:miter lim="800000"/>
            <a:headEnd/>
            <a:tailEnd/>
          </a:ln>
          <a:effectLst/>
        </p:spPr>
        <p:txBody>
          <a:bodyPr>
            <a:spAutoFit/>
          </a:bodyPr>
          <a:lstStyle/>
          <a:p>
            <a:pPr>
              <a:spcBef>
                <a:spcPct val="50000"/>
              </a:spcBef>
              <a:defRPr/>
            </a:pPr>
            <a:r>
              <a:rPr lang="en-GB" sz="2400" dirty="0">
                <a:effectLst/>
                <a:cs typeface="Times New Roman" pitchFamily="18" charset="0"/>
              </a:rPr>
              <a:t>“Health is the ability to recover from insults”</a:t>
            </a:r>
            <a:r>
              <a:rPr lang="en-GB" sz="2400" dirty="0">
                <a:effectLst/>
              </a:rPr>
              <a:t> </a:t>
            </a:r>
            <a:r>
              <a:rPr lang="en-GB" sz="1600" dirty="0">
                <a:effectLst/>
              </a:rPr>
              <a:t>(Meade, </a:t>
            </a:r>
            <a:r>
              <a:rPr lang="de-DE" sz="1600" dirty="0">
                <a:effectLst/>
              </a:rPr>
              <a:t>Florin, Gesler 1988)</a:t>
            </a:r>
          </a:p>
        </p:txBody>
      </p:sp>
      <p:sp>
        <p:nvSpPr>
          <p:cNvPr id="2" name="Rectangle 6"/>
          <p:cNvSpPr>
            <a:spLocks noChangeArrowheads="1"/>
          </p:cNvSpPr>
          <p:nvPr/>
        </p:nvSpPr>
        <p:spPr bwMode="auto">
          <a:xfrm>
            <a:off x="1142993" y="707209"/>
            <a:ext cx="138564"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de-DE" sz="1500" dirty="0"/>
          </a:p>
        </p:txBody>
      </p:sp>
      <p:graphicFrame>
        <p:nvGraphicFramePr>
          <p:cNvPr id="3" name="Objekt 2"/>
          <p:cNvGraphicFramePr>
            <a:graphicFrameLocks noChangeAspect="1"/>
          </p:cNvGraphicFramePr>
          <p:nvPr>
            <p:extLst>
              <p:ext uri="{D42A27DB-BD31-4B8C-83A1-F6EECF244321}">
                <p14:modId xmlns:p14="http://schemas.microsoft.com/office/powerpoint/2010/main" val="2265974889"/>
              </p:ext>
            </p:extLst>
          </p:nvPr>
        </p:nvGraphicFramePr>
        <p:xfrm>
          <a:off x="1281557" y="2268671"/>
          <a:ext cx="6165310" cy="4589329"/>
        </p:xfrm>
        <a:graphic>
          <a:graphicData uri="http://schemas.openxmlformats.org/presentationml/2006/ole">
            <mc:AlternateContent xmlns:mc="http://schemas.openxmlformats.org/markup-compatibility/2006">
              <mc:Choice xmlns:v="urn:schemas-microsoft-com:vml" Requires="v">
                <p:oleObj spid="_x0000_s240665" name="Picture" r:id="rId3" imgW="5130720" imgH="3714840" progId="Word.Picture.8">
                  <p:embed/>
                </p:oleObj>
              </mc:Choice>
              <mc:Fallback>
                <p:oleObj name="Picture" r:id="rId3" imgW="5130720" imgH="3714840" progId="Word.Picture.8">
                  <p:embed/>
                  <p:pic>
                    <p:nvPicPr>
                      <p:cNvPr id="0" name=""/>
                      <p:cNvPicPr>
                        <a:picLocks noChangeAspect="1" noChangeArrowheads="1"/>
                      </p:cNvPicPr>
                      <p:nvPr/>
                    </p:nvPicPr>
                    <p:blipFill>
                      <a:blip r:embed="rId4"/>
                      <a:srcRect/>
                      <a:stretch>
                        <a:fillRect/>
                      </a:stretch>
                    </p:blipFill>
                    <p:spPr bwMode="auto">
                      <a:xfrm>
                        <a:off x="1281557" y="2268671"/>
                        <a:ext cx="6165310" cy="4589329"/>
                      </a:xfrm>
                      <a:prstGeom prst="rect">
                        <a:avLst/>
                      </a:prstGeom>
                      <a:solidFill>
                        <a:srgbClr val="FFFFCC"/>
                      </a:solidFill>
                    </p:spPr>
                  </p:pic>
                </p:oleObj>
              </mc:Fallback>
            </mc:AlternateContent>
          </a:graphicData>
        </a:graphic>
      </p:graphicFrame>
      <p:sp>
        <p:nvSpPr>
          <p:cNvPr id="5" name="Foliennummernplatzhalter 4">
            <a:extLst>
              <a:ext uri="{FF2B5EF4-FFF2-40B4-BE49-F238E27FC236}">
                <a16:creationId xmlns="" xmlns:a16="http://schemas.microsoft.com/office/drawing/2014/main" id="{AE6139B5-3709-4374-802E-2855FD34E08A}"/>
              </a:ext>
            </a:extLst>
          </p:cNvPr>
          <p:cNvSpPr>
            <a:spLocks noGrp="1"/>
          </p:cNvSpPr>
          <p:nvPr>
            <p:ph type="sldNum" sz="quarter" idx="12"/>
          </p:nvPr>
        </p:nvSpPr>
        <p:spPr/>
        <p:txBody>
          <a:bodyPr/>
          <a:lstStyle/>
          <a:p>
            <a:pPr>
              <a:defRPr/>
            </a:pPr>
            <a:fld id="{61B26C83-8FB9-4F1F-BB2F-4E745ACD6272}" type="slidenum">
              <a:rPr lang="de-DE" smtClean="0"/>
              <a:pPr>
                <a:defRPr/>
              </a:pPr>
              <a:t>6</a:t>
            </a:fld>
            <a:endParaRPr lang="de-DE" dirty="0"/>
          </a:p>
        </p:txBody>
      </p:sp>
    </p:spTree>
    <p:extLst>
      <p:ext uri="{BB962C8B-B14F-4D97-AF65-F5344CB8AC3E}">
        <p14:creationId xmlns:p14="http://schemas.microsoft.com/office/powerpoint/2010/main" val="2118293981"/>
      </p:ext>
    </p:extLst>
  </p:cSld>
  <p:clrMapOvr>
    <a:masterClrMapping/>
  </p:clrMapOvr>
  <mc:AlternateContent xmlns:mc="http://schemas.openxmlformats.org/markup-compatibility/2006" xmlns:p14="http://schemas.microsoft.com/office/powerpoint/2010/main">
    <mc:Choice Requires="p14">
      <p:transition spd="slow" p14:dur="2000" advTm="125366"/>
    </mc:Choice>
    <mc:Fallback xmlns="">
      <p:transition spd="slow" advTm="125366"/>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pPr eaLnBrk="1" hangingPunct="1">
              <a:defRPr/>
            </a:pPr>
            <a:r>
              <a:rPr lang="en-GB" dirty="0"/>
              <a:t>Health and Age</a:t>
            </a:r>
          </a:p>
        </p:txBody>
      </p:sp>
      <p:sp>
        <p:nvSpPr>
          <p:cNvPr id="2" name="Rectangle 6"/>
          <p:cNvSpPr>
            <a:spLocks noChangeArrowheads="1"/>
          </p:cNvSpPr>
          <p:nvPr/>
        </p:nvSpPr>
        <p:spPr bwMode="auto">
          <a:xfrm>
            <a:off x="1142993" y="707209"/>
            <a:ext cx="138564"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de-DE" sz="1500" dirty="0"/>
          </a:p>
        </p:txBody>
      </p:sp>
      <p:graphicFrame>
        <p:nvGraphicFramePr>
          <p:cNvPr id="3" name="Objekt 2"/>
          <p:cNvGraphicFramePr>
            <a:graphicFrameLocks noChangeAspect="1"/>
          </p:cNvGraphicFramePr>
          <p:nvPr>
            <p:extLst>
              <p:ext uri="{D42A27DB-BD31-4B8C-83A1-F6EECF244321}">
                <p14:modId xmlns:p14="http://schemas.microsoft.com/office/powerpoint/2010/main" val="739334137"/>
              </p:ext>
            </p:extLst>
          </p:nvPr>
        </p:nvGraphicFramePr>
        <p:xfrm>
          <a:off x="683568" y="2204864"/>
          <a:ext cx="7813154" cy="4526712"/>
        </p:xfrm>
        <a:graphic>
          <a:graphicData uri="http://schemas.openxmlformats.org/presentationml/2006/ole">
            <mc:AlternateContent xmlns:mc="http://schemas.openxmlformats.org/markup-compatibility/2006">
              <mc:Choice xmlns:v="urn:schemas-microsoft-com:vml" Requires="v">
                <p:oleObj spid="_x0000_s241689" name="Picture" r:id="rId3" imgW="7381080" imgH="4164480" progId="Word.Picture.8">
                  <p:embed/>
                </p:oleObj>
              </mc:Choice>
              <mc:Fallback>
                <p:oleObj name="Picture" r:id="rId3" imgW="7381080" imgH="4164480" progId="Word.Picture.8">
                  <p:embed/>
                  <p:pic>
                    <p:nvPicPr>
                      <p:cNvPr id="0" name=""/>
                      <p:cNvPicPr>
                        <a:picLocks noChangeAspect="1" noChangeArrowheads="1"/>
                      </p:cNvPicPr>
                      <p:nvPr/>
                    </p:nvPicPr>
                    <p:blipFill>
                      <a:blip r:embed="rId4"/>
                      <a:srcRect/>
                      <a:stretch>
                        <a:fillRect/>
                      </a:stretch>
                    </p:blipFill>
                    <p:spPr bwMode="auto">
                      <a:xfrm>
                        <a:off x="683568" y="2204864"/>
                        <a:ext cx="7813154" cy="4526712"/>
                      </a:xfrm>
                      <a:prstGeom prst="rect">
                        <a:avLst/>
                      </a:prstGeom>
                      <a:solidFill>
                        <a:srgbClr val="FFFFCC"/>
                      </a:solidFill>
                    </p:spPr>
                  </p:pic>
                </p:oleObj>
              </mc:Fallback>
            </mc:AlternateContent>
          </a:graphicData>
        </a:graphic>
      </p:graphicFrame>
      <p:sp>
        <p:nvSpPr>
          <p:cNvPr id="5" name="Foliennummernplatzhalter 4">
            <a:extLst>
              <a:ext uri="{FF2B5EF4-FFF2-40B4-BE49-F238E27FC236}">
                <a16:creationId xmlns="" xmlns:a16="http://schemas.microsoft.com/office/drawing/2014/main" id="{D14345DF-33F8-437C-951B-474433D4D149}"/>
              </a:ext>
            </a:extLst>
          </p:cNvPr>
          <p:cNvSpPr>
            <a:spLocks noGrp="1"/>
          </p:cNvSpPr>
          <p:nvPr>
            <p:ph type="sldNum" sz="quarter" idx="12"/>
          </p:nvPr>
        </p:nvSpPr>
        <p:spPr/>
        <p:txBody>
          <a:bodyPr/>
          <a:lstStyle/>
          <a:p>
            <a:pPr>
              <a:defRPr/>
            </a:pPr>
            <a:fld id="{61B26C83-8FB9-4F1F-BB2F-4E745ACD6272}" type="slidenum">
              <a:rPr lang="de-DE" smtClean="0"/>
              <a:pPr>
                <a:defRPr/>
              </a:pPr>
              <a:t>7</a:t>
            </a:fld>
            <a:endParaRPr lang="de-DE" dirty="0"/>
          </a:p>
        </p:txBody>
      </p:sp>
    </p:spTree>
    <p:extLst>
      <p:ext uri="{BB962C8B-B14F-4D97-AF65-F5344CB8AC3E}">
        <p14:creationId xmlns:p14="http://schemas.microsoft.com/office/powerpoint/2010/main" val="2677513584"/>
      </p:ext>
    </p:extLst>
  </p:cSld>
  <p:clrMapOvr>
    <a:masterClrMapping/>
  </p:clrMapOvr>
  <mc:AlternateContent xmlns:mc="http://schemas.openxmlformats.org/markup-compatibility/2006" xmlns:p14="http://schemas.microsoft.com/office/powerpoint/2010/main">
    <mc:Choice Requires="p14">
      <p:transition spd="slow" p14:dur="2000" advTm="51024"/>
    </mc:Choice>
    <mc:Fallback xmlns="">
      <p:transition spd="slow" advTm="51024"/>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lstStyle/>
          <a:p>
            <a:pPr eaLnBrk="1" hangingPunct="1">
              <a:defRPr/>
            </a:pPr>
            <a:r>
              <a:rPr lang="de-DE" dirty="0">
                <a:cs typeface="Times New Roman" pitchFamily="18" charset="0"/>
              </a:rPr>
              <a:t>1.1.2 Public Health</a:t>
            </a:r>
            <a:r>
              <a:rPr lang="de-DE" dirty="0"/>
              <a:t> </a:t>
            </a:r>
          </a:p>
        </p:txBody>
      </p:sp>
      <p:sp>
        <p:nvSpPr>
          <p:cNvPr id="301059" name="Rectangle 3"/>
          <p:cNvSpPr>
            <a:spLocks noGrp="1" noChangeArrowheads="1"/>
          </p:cNvSpPr>
          <p:nvPr>
            <p:ph type="body" idx="1"/>
          </p:nvPr>
        </p:nvSpPr>
        <p:spPr>
          <a:xfrm>
            <a:off x="628650" y="1700808"/>
            <a:ext cx="7831782" cy="4680520"/>
          </a:xfrm>
        </p:spPr>
        <p:txBody>
          <a:bodyPr>
            <a:normAutofit fontScale="85000" lnSpcReduction="20000"/>
          </a:bodyPr>
          <a:lstStyle/>
          <a:p>
            <a:pPr>
              <a:buFontTx/>
              <a:buChar char="-"/>
              <a:defRPr/>
            </a:pPr>
            <a:r>
              <a:rPr lang="en-GB" dirty="0"/>
              <a:t>First mention: „Public Health Act“, 1848 </a:t>
            </a:r>
          </a:p>
          <a:p>
            <a:pPr lvl="1">
              <a:buFontTx/>
              <a:buChar char="-"/>
              <a:defRPr/>
            </a:pPr>
            <a:r>
              <a:rPr lang="en-GB" dirty="0"/>
              <a:t>first law on public health </a:t>
            </a:r>
          </a:p>
          <a:p>
            <a:pPr lvl="1">
              <a:buFontTx/>
              <a:buChar char="-"/>
              <a:defRPr/>
            </a:pPr>
            <a:r>
              <a:rPr lang="en-GB" dirty="0"/>
              <a:t>United Kingdom</a:t>
            </a:r>
          </a:p>
          <a:p>
            <a:pPr lvl="1">
              <a:buFontTx/>
              <a:buChar char="-"/>
              <a:defRPr/>
            </a:pPr>
            <a:r>
              <a:rPr lang="en-GB" dirty="0"/>
              <a:t>to improve sanitation and living standards in towns </a:t>
            </a:r>
          </a:p>
          <a:p>
            <a:pPr lvl="1">
              <a:buFontTx/>
              <a:buChar char="-"/>
              <a:defRPr/>
            </a:pPr>
            <a:r>
              <a:rPr lang="en-GB" dirty="0"/>
              <a:t>England and Wales</a:t>
            </a:r>
          </a:p>
          <a:p>
            <a:pPr>
              <a:buFontTx/>
              <a:buChar char="-"/>
              <a:defRPr/>
            </a:pPr>
            <a:r>
              <a:rPr lang="en-GB" dirty="0"/>
              <a:t>Public Health („Volksgesundheit“): abuse in Nazi Regime (1933-1945)</a:t>
            </a:r>
          </a:p>
          <a:p>
            <a:pPr lvl="1">
              <a:buFont typeface="Symbol" panose="05050102010706020507" pitchFamily="18" charset="2"/>
              <a:buChar char="Þ"/>
              <a:defRPr/>
            </a:pPr>
            <a:r>
              <a:rPr lang="en-GB" dirty="0"/>
              <a:t> better leave untranslated!</a:t>
            </a:r>
          </a:p>
          <a:p>
            <a:pPr>
              <a:buFontTx/>
              <a:buChar char="-"/>
              <a:defRPr/>
            </a:pPr>
            <a:r>
              <a:rPr lang="en-GB" dirty="0"/>
              <a:t>Health Science: broader than public health (includes Life Sciences)</a:t>
            </a:r>
          </a:p>
          <a:p>
            <a:pPr>
              <a:buFontTx/>
              <a:buChar char="-"/>
              <a:defRPr/>
            </a:pPr>
            <a:r>
              <a:rPr lang="en-GB" dirty="0"/>
              <a:t>Health Economics: can be seen as an element of public health</a:t>
            </a:r>
          </a:p>
        </p:txBody>
      </p:sp>
      <p:sp>
        <p:nvSpPr>
          <p:cNvPr id="2" name="Foliennummernplatzhalter 1">
            <a:extLst>
              <a:ext uri="{FF2B5EF4-FFF2-40B4-BE49-F238E27FC236}">
                <a16:creationId xmlns="" xmlns:a16="http://schemas.microsoft.com/office/drawing/2014/main" id="{CBD3C7E5-0FDE-41F0-AAF1-394CF6A4C3F2}"/>
              </a:ext>
            </a:extLst>
          </p:cNvPr>
          <p:cNvSpPr>
            <a:spLocks noGrp="1"/>
          </p:cNvSpPr>
          <p:nvPr>
            <p:ph type="sldNum" sz="quarter" idx="12"/>
          </p:nvPr>
        </p:nvSpPr>
        <p:spPr/>
        <p:txBody>
          <a:bodyPr/>
          <a:lstStyle/>
          <a:p>
            <a:pPr>
              <a:defRPr/>
            </a:pPr>
            <a:fld id="{6DFFC0F6-9F90-4EE7-A1EA-D1227D297F13}" type="slidenum">
              <a:rPr lang="de-DE" smtClean="0"/>
              <a:pPr>
                <a:defRPr/>
              </a:pPr>
              <a:t>8</a:t>
            </a:fld>
            <a:endParaRPr lang="de-DE" dirty="0"/>
          </a:p>
        </p:txBody>
      </p:sp>
    </p:spTree>
    <p:extLst>
      <p:ext uri="{BB962C8B-B14F-4D97-AF65-F5344CB8AC3E}">
        <p14:creationId xmlns:p14="http://schemas.microsoft.com/office/powerpoint/2010/main" val="3387703483"/>
      </p:ext>
    </p:extLst>
  </p:cSld>
  <p:clrMapOvr>
    <a:masterClrMapping/>
  </p:clrMapOvr>
  <mc:AlternateContent xmlns:mc="http://schemas.openxmlformats.org/markup-compatibility/2006" xmlns:p14="http://schemas.microsoft.com/office/powerpoint/2010/main">
    <mc:Choice Requires="p14">
      <p:transition spd="slow" p14:dur="2000" advTm="119243"/>
    </mc:Choice>
    <mc:Fallback xmlns="">
      <p:transition spd="slow" advTm="119243"/>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1494235" y="857251"/>
            <a:ext cx="6172200" cy="627460"/>
          </a:xfrm>
        </p:spPr>
        <p:txBody>
          <a:bodyPr>
            <a:normAutofit fontScale="90000"/>
          </a:bodyPr>
          <a:lstStyle/>
          <a:p>
            <a:pPr>
              <a:defRPr/>
            </a:pPr>
            <a:r>
              <a:rPr lang="en-US" dirty="0"/>
              <a:t>Definition</a:t>
            </a:r>
            <a:r>
              <a:rPr lang="de-DE" dirty="0"/>
              <a:t> </a:t>
            </a:r>
          </a:p>
        </p:txBody>
      </p:sp>
      <p:sp>
        <p:nvSpPr>
          <p:cNvPr id="303107" name="Rectangle 3"/>
          <p:cNvSpPr>
            <a:spLocks noGrp="1" noChangeArrowheads="1"/>
          </p:cNvSpPr>
          <p:nvPr>
            <p:ph type="body" idx="1"/>
          </p:nvPr>
        </p:nvSpPr>
        <p:spPr>
          <a:xfrm>
            <a:off x="539552" y="2000250"/>
            <a:ext cx="8064896" cy="4237062"/>
          </a:xfrm>
        </p:spPr>
        <p:txBody>
          <a:bodyPr>
            <a:noAutofit/>
          </a:bodyPr>
          <a:lstStyle/>
          <a:p>
            <a:pPr marL="0" indent="0">
              <a:buNone/>
              <a:defRPr/>
            </a:pPr>
            <a:r>
              <a:rPr lang="en-GB" sz="2400" dirty="0">
                <a:cs typeface="Times New Roman" pitchFamily="18" charset="0"/>
              </a:rPr>
              <a:t>“Public Health is the science and art of preventing disease, prolonging life and promoting  mental and physical health and efficiency through organised </a:t>
            </a:r>
            <a:r>
              <a:rPr lang="en-GB" sz="2400" dirty="0">
                <a:solidFill>
                  <a:srgbClr val="FF0000"/>
                </a:solidFill>
                <a:cs typeface="Times New Roman" pitchFamily="18" charset="0"/>
              </a:rPr>
              <a:t>community </a:t>
            </a:r>
            <a:r>
              <a:rPr lang="en-GB" sz="2400" dirty="0">
                <a:cs typeface="Times New Roman" pitchFamily="18" charset="0"/>
              </a:rPr>
              <a:t>efforts for the sanitation of the environment, the control of communicable infections, the education of the individual in personal hygiene, the organisation of medical and nursing services for the early diagnosis and preventive treatment of disease, and the development of </a:t>
            </a:r>
            <a:r>
              <a:rPr lang="en-GB" sz="2400" dirty="0">
                <a:solidFill>
                  <a:srgbClr val="FF0000"/>
                </a:solidFill>
                <a:cs typeface="Times New Roman" pitchFamily="18" charset="0"/>
              </a:rPr>
              <a:t>social machinery </a:t>
            </a:r>
            <a:r>
              <a:rPr lang="en-GB" sz="2400" dirty="0">
                <a:cs typeface="Times New Roman" pitchFamily="18" charset="0"/>
              </a:rPr>
              <a:t>to ensure to every individual a standard of living adequate for the maintenance of health, so organising these benefits as to enable every citizen to realise his </a:t>
            </a:r>
            <a:r>
              <a:rPr lang="en-GB" sz="2400" dirty="0">
                <a:solidFill>
                  <a:srgbClr val="FF0000"/>
                </a:solidFill>
                <a:cs typeface="Times New Roman" pitchFamily="18" charset="0"/>
              </a:rPr>
              <a:t>birthright of health </a:t>
            </a:r>
            <a:r>
              <a:rPr lang="en-GB" sz="2400" dirty="0">
                <a:cs typeface="Times New Roman" pitchFamily="18" charset="0"/>
              </a:rPr>
              <a:t>and longevity.” </a:t>
            </a:r>
            <a:r>
              <a:rPr lang="de-DE" sz="2400" dirty="0">
                <a:cs typeface="Times New Roman" pitchFamily="18" charset="0"/>
              </a:rPr>
              <a:t>(</a:t>
            </a:r>
            <a:r>
              <a:rPr lang="de-DE" sz="2400" dirty="0">
                <a:solidFill>
                  <a:srgbClr val="FF0000"/>
                </a:solidFill>
                <a:cs typeface="Times New Roman" pitchFamily="18" charset="0"/>
              </a:rPr>
              <a:t>WHO 1952</a:t>
            </a:r>
            <a:r>
              <a:rPr lang="de-DE" sz="2400" dirty="0">
                <a:cs typeface="Times New Roman" pitchFamily="18" charset="0"/>
              </a:rPr>
              <a:t>)</a:t>
            </a:r>
            <a:r>
              <a:rPr lang="de-DE" sz="2400" dirty="0"/>
              <a:t> </a:t>
            </a:r>
          </a:p>
        </p:txBody>
      </p:sp>
      <p:sp>
        <p:nvSpPr>
          <p:cNvPr id="3" name="Foliennummernplatzhalter 2">
            <a:extLst>
              <a:ext uri="{FF2B5EF4-FFF2-40B4-BE49-F238E27FC236}">
                <a16:creationId xmlns="" xmlns:a16="http://schemas.microsoft.com/office/drawing/2014/main" id="{1BD8B2C4-B99C-422B-8424-8CF2EA1184C9}"/>
              </a:ext>
            </a:extLst>
          </p:cNvPr>
          <p:cNvSpPr>
            <a:spLocks noGrp="1"/>
          </p:cNvSpPr>
          <p:nvPr>
            <p:ph type="sldNum" sz="quarter" idx="12"/>
          </p:nvPr>
        </p:nvSpPr>
        <p:spPr/>
        <p:txBody>
          <a:bodyPr/>
          <a:lstStyle/>
          <a:p>
            <a:pPr>
              <a:defRPr/>
            </a:pPr>
            <a:fld id="{6DFFC0F6-9F90-4EE7-A1EA-D1227D297F13}" type="slidenum">
              <a:rPr lang="de-DE" smtClean="0"/>
              <a:pPr>
                <a:defRPr/>
              </a:pPr>
              <a:t>9</a:t>
            </a:fld>
            <a:endParaRPr lang="de-DE" dirty="0"/>
          </a:p>
        </p:txBody>
      </p:sp>
    </p:spTree>
    <p:extLst>
      <p:ext uri="{BB962C8B-B14F-4D97-AF65-F5344CB8AC3E}">
        <p14:creationId xmlns:p14="http://schemas.microsoft.com/office/powerpoint/2010/main" val="1255290508"/>
      </p:ext>
    </p:extLst>
  </p:cSld>
  <p:clrMapOvr>
    <a:masterClrMapping/>
  </p:clrMapOvr>
  <mc:AlternateContent xmlns:mc="http://schemas.openxmlformats.org/markup-compatibility/2006" xmlns:p14="http://schemas.microsoft.com/office/powerpoint/2010/main">
    <mc:Choice Requires="p14">
      <p:transition spd="slow" p14:dur="2000" advTm="120162"/>
    </mc:Choice>
    <mc:Fallback xmlns="">
      <p:transition spd="slow" advTm="120162"/>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0.6|34.6|90.6"/>
</p:tagLst>
</file>

<file path=ppt/tags/tag2.xml><?xml version="1.0" encoding="utf-8"?>
<p:tagLst xmlns:a="http://schemas.openxmlformats.org/drawingml/2006/main" xmlns:r="http://schemas.openxmlformats.org/officeDocument/2006/relationships" xmlns:p="http://schemas.openxmlformats.org/presentationml/2006/main">
  <p:tag name="TIMING" val="|20.6|34.6|90.6"/>
</p:tagLst>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1529</Words>
  <Application>Microsoft Office PowerPoint</Application>
  <PresentationFormat>Bildschirmpräsentation (4:3)</PresentationFormat>
  <Paragraphs>321</Paragraphs>
  <Slides>45</Slides>
  <Notes>13</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3</vt:i4>
      </vt:variant>
      <vt:variant>
        <vt:lpstr>Folientitel</vt:lpstr>
      </vt:variant>
      <vt:variant>
        <vt:i4>45</vt:i4>
      </vt:variant>
    </vt:vector>
  </HeadingPairs>
  <TitlesOfParts>
    <vt:vector size="54" baseType="lpstr">
      <vt:lpstr>Arial</vt:lpstr>
      <vt:lpstr>Calibri</vt:lpstr>
      <vt:lpstr>Symbol</vt:lpstr>
      <vt:lpstr>Tahoma</vt:lpstr>
      <vt:lpstr>Times New Roman</vt:lpstr>
      <vt:lpstr>Larissa</vt:lpstr>
      <vt:lpstr>Picture</vt:lpstr>
      <vt:lpstr>Organization Chart</vt:lpstr>
      <vt:lpstr>Formel</vt:lpstr>
      <vt:lpstr>International Health Care Management  Part 1.1</vt:lpstr>
      <vt:lpstr>International Health Care Management</vt:lpstr>
      <vt:lpstr>Structure</vt:lpstr>
      <vt:lpstr>Structure</vt:lpstr>
      <vt:lpstr>1.1.1 Health</vt:lpstr>
      <vt:lpstr>Health: an alternative definition</vt:lpstr>
      <vt:lpstr>Health and Age</vt:lpstr>
      <vt:lpstr>1.1.2 Public Health </vt:lpstr>
      <vt:lpstr>Definition </vt:lpstr>
      <vt:lpstr>Fields of Health Research</vt:lpstr>
      <vt:lpstr>Fields of Public Health</vt:lpstr>
      <vt:lpstr>Epidemiology </vt:lpstr>
      <vt:lpstr>The beginning: map of cholera outbreak acc. to John Snow (London 1854)</vt:lpstr>
      <vt:lpstr>Diffusion in time and space</vt:lpstr>
      <vt:lpstr>Academic Training in Public Health </vt:lpstr>
      <vt:lpstr>Training in Public Health in Germany</vt:lpstr>
      <vt:lpstr>Community Medicine</vt:lpstr>
      <vt:lpstr>PowerPoint-Präsentation</vt:lpstr>
      <vt:lpstr>PowerPoint-Präsentation</vt:lpstr>
      <vt:lpstr>PowerPoint-Präsentation</vt:lpstr>
      <vt:lpstr>PowerPoint-Präsentation</vt:lpstr>
      <vt:lpstr>PowerPoint-Präsentation</vt:lpstr>
      <vt:lpstr>1.1.4 Health Policy and Health Politics</vt:lpstr>
      <vt:lpstr>Objectives of Health Politics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Objectives: Justice, Equity and Equality</vt:lpstr>
      <vt:lpstr>Justice</vt:lpstr>
      <vt:lpstr>Goal Functions</vt:lpstr>
      <vt:lpstr>Example</vt:lpstr>
      <vt:lpstr>Example</vt:lpstr>
      <vt:lpstr>Justice and Efficiency</vt:lpstr>
      <vt:lpstr>PowerPoint-Präsentation</vt:lpstr>
      <vt:lpstr>Everybody has the same health status</vt:lpstr>
      <vt:lpstr>Efficiency and Justice</vt:lpstr>
      <vt:lpstr>Efficiency and Justice</vt:lpstr>
      <vt:lpstr>Selected Objectives: Participation</vt:lpstr>
      <vt:lpstr>Selected Objectives: Participation</vt:lpstr>
      <vt:lpstr>Structure</vt:lpstr>
    </vt:vector>
  </TitlesOfParts>
  <Company>ATHOEG Klinikum HD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Grundlagen der Gesundheitsökonomik</dc:title>
  <dc:creator>SteffenF</dc:creator>
  <cp:lastModifiedBy>Steffen Flessa</cp:lastModifiedBy>
  <cp:revision>372</cp:revision>
  <cp:lastPrinted>2011-06-28T12:09:10Z</cp:lastPrinted>
  <dcterms:created xsi:type="dcterms:W3CDTF">2003-05-27T08:12:45Z</dcterms:created>
  <dcterms:modified xsi:type="dcterms:W3CDTF">2024-01-25T15:17:31Z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ies>
</file>