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29"/>
  </p:notesMasterIdLst>
  <p:sldIdLst>
    <p:sldId id="301" r:id="rId2"/>
    <p:sldId id="391" r:id="rId3"/>
    <p:sldId id="336" r:id="rId4"/>
    <p:sldId id="499" r:id="rId5"/>
    <p:sldId id="338" r:id="rId6"/>
    <p:sldId id="339" r:id="rId7"/>
    <p:sldId id="340" r:id="rId8"/>
    <p:sldId id="342" r:id="rId9"/>
    <p:sldId id="343" r:id="rId10"/>
    <p:sldId id="500" r:id="rId11"/>
    <p:sldId id="501" r:id="rId12"/>
    <p:sldId id="344" r:id="rId13"/>
    <p:sldId id="345" r:id="rId14"/>
    <p:sldId id="346" r:id="rId15"/>
    <p:sldId id="347" r:id="rId16"/>
    <p:sldId id="348" r:id="rId17"/>
    <p:sldId id="349" r:id="rId18"/>
    <p:sldId id="350" r:id="rId19"/>
    <p:sldId id="351" r:id="rId20"/>
    <p:sldId id="352" r:id="rId21"/>
    <p:sldId id="390" r:id="rId22"/>
    <p:sldId id="498" r:id="rId23"/>
    <p:sldId id="502" r:id="rId24"/>
    <p:sldId id="503" r:id="rId25"/>
    <p:sldId id="504" r:id="rId26"/>
    <p:sldId id="505" r:id="rId27"/>
    <p:sldId id="507" r:id="rId28"/>
  </p:sldIdLst>
  <p:sldSz cx="9144000" cy="6858000" type="screen4x3"/>
  <p:notesSz cx="6858000" cy="91440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CC"/>
    <a:srgbClr val="808080"/>
    <a:srgbClr val="DDDDDD"/>
    <a:srgbClr val="000000"/>
    <a:srgbClr val="00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57" autoAdjust="0"/>
    <p:restoredTop sz="95819" autoAdjust="0"/>
  </p:normalViewPr>
  <p:slideViewPr>
    <p:cSldViewPr>
      <p:cViewPr varScale="1">
        <p:scale>
          <a:sx n="95" d="100"/>
          <a:sy n="95" d="100"/>
        </p:scale>
        <p:origin x="1138" y="91"/>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350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defRPr>
            </a:lvl1pPr>
          </a:lstStyle>
          <a:p>
            <a:pPr>
              <a:defRPr/>
            </a:pPr>
            <a:endParaRPr lang="de-DE"/>
          </a:p>
        </p:txBody>
      </p:sp>
      <p:sp>
        <p:nvSpPr>
          <p:cNvPr id="149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de-DE"/>
          </a:p>
        </p:txBody>
      </p:sp>
      <p:sp>
        <p:nvSpPr>
          <p:cNvPr id="118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9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9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defRPr>
            </a:lvl1pPr>
          </a:lstStyle>
          <a:p>
            <a:pPr>
              <a:defRPr/>
            </a:pPr>
            <a:endParaRPr lang="de-DE"/>
          </a:p>
        </p:txBody>
      </p:sp>
      <p:sp>
        <p:nvSpPr>
          <p:cNvPr id="149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31472120-E154-48CF-968D-49897BC078EF}" type="slidenum">
              <a:rPr lang="de-DE"/>
              <a:pPr>
                <a:defRPr/>
              </a:pPr>
              <a:t>‹Nr.›</a:t>
            </a:fld>
            <a:endParaRPr lang="de-DE"/>
          </a:p>
        </p:txBody>
      </p:sp>
    </p:spTree>
    <p:extLst>
      <p:ext uri="{BB962C8B-B14F-4D97-AF65-F5344CB8AC3E}">
        <p14:creationId xmlns:p14="http://schemas.microsoft.com/office/powerpoint/2010/main" val="1666327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de-DE">
                <a:latin typeface="Arial" panose="020B0604020202020204" pitchFamily="34" charset="0"/>
                <a:ea typeface="msgothic" charset="0"/>
                <a:cs typeface="msgothic" charset="0"/>
              </a:rPr>
              <a:t>Origins of human AIDS viruses. Old World monkeys are naturally infected with more than 40 different lentiviruses, termed simian immunodeficiency viruses (SIVs) with a suffix to denote their primate species of origin (e.g., SIVsmm from sooty mangabeys). Several of these SIVs have crossed the species barrier to great apes and humans, generating new pathogens (see text for details). Known examples of cross-species transmissions, as well as the resulting viruses, are highlighted in red.</a:t>
            </a:r>
          </a:p>
        </p:txBody>
      </p:sp>
    </p:spTree>
    <p:extLst>
      <p:ext uri="{BB962C8B-B14F-4D97-AF65-F5344CB8AC3E}">
        <p14:creationId xmlns:p14="http://schemas.microsoft.com/office/powerpoint/2010/main" val="88728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8E6B1208-44FA-4E88-9609-E3863B377AAD}" type="slidenum">
              <a:rPr lang="de-DE" smtClean="0"/>
              <a:pPr>
                <a:defRPr/>
              </a:pPr>
              <a:t>‹Nr.›</a:t>
            </a:fld>
            <a:endParaRPr lang="de-DE"/>
          </a:p>
        </p:txBody>
      </p:sp>
    </p:spTree>
    <p:extLst>
      <p:ext uri="{BB962C8B-B14F-4D97-AF65-F5344CB8AC3E}">
        <p14:creationId xmlns:p14="http://schemas.microsoft.com/office/powerpoint/2010/main" val="222261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3918F1B2-76E5-4BEA-81EF-49011AAC2952}" type="slidenum">
              <a:rPr lang="de-DE" smtClean="0"/>
              <a:pPr>
                <a:defRPr/>
              </a:pPr>
              <a:t>‹Nr.›</a:t>
            </a:fld>
            <a:endParaRPr lang="de-DE"/>
          </a:p>
        </p:txBody>
      </p:sp>
    </p:spTree>
    <p:extLst>
      <p:ext uri="{BB962C8B-B14F-4D97-AF65-F5344CB8AC3E}">
        <p14:creationId xmlns:p14="http://schemas.microsoft.com/office/powerpoint/2010/main" val="109528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4D7416D4-C4E2-4E77-B44C-B54F0C0A8679}" type="slidenum">
              <a:rPr lang="de-DE" smtClean="0"/>
              <a:pPr>
                <a:defRPr/>
              </a:pPr>
              <a:t>‹Nr.›</a:t>
            </a:fld>
            <a:endParaRPr lang="de-DE"/>
          </a:p>
        </p:txBody>
      </p:sp>
    </p:spTree>
    <p:extLst>
      <p:ext uri="{BB962C8B-B14F-4D97-AF65-F5344CB8AC3E}">
        <p14:creationId xmlns:p14="http://schemas.microsoft.com/office/powerpoint/2010/main" val="150678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a:t>Titelmasterformat durch Klicken bearbeiten</a:t>
            </a:r>
          </a:p>
        </p:txBody>
      </p:sp>
      <p:sp>
        <p:nvSpPr>
          <p:cNvPr id="3" name="Tabellenplatzhalter 2"/>
          <p:cNvSpPr>
            <a:spLocks noGrp="1"/>
          </p:cNvSpPr>
          <p:nvPr>
            <p:ph type="tbl" idx="1"/>
          </p:nvPr>
        </p:nvSpPr>
        <p:spPr>
          <a:xfrm>
            <a:off x="457200" y="1905000"/>
            <a:ext cx="8229600" cy="4114800"/>
          </a:xfrm>
        </p:spPr>
        <p:txBody>
          <a:bodyPr/>
          <a:lstStyle/>
          <a:p>
            <a:pPr lvl="0"/>
            <a:endParaRPr lang="de-DE" noProof="0"/>
          </a:p>
        </p:txBody>
      </p:sp>
      <p:sp>
        <p:nvSpPr>
          <p:cNvPr id="4" name="Rectangle 7"/>
          <p:cNvSpPr>
            <a:spLocks noGrp="1" noChangeArrowheads="1"/>
          </p:cNvSpPr>
          <p:nvPr>
            <p:ph type="dt" sz="half" idx="10"/>
          </p:nvPr>
        </p:nvSpPr>
        <p:spPr>
          <a:ln/>
        </p:spPr>
        <p:txBody>
          <a:bodyPr/>
          <a:lstStyle>
            <a:lvl1pPr>
              <a:defRPr/>
            </a:lvl1pPr>
          </a:lstStyle>
          <a:p>
            <a:pPr>
              <a:defRPr/>
            </a:pPr>
            <a:endParaRPr lang="de-DE"/>
          </a:p>
        </p:txBody>
      </p:sp>
      <p:sp>
        <p:nvSpPr>
          <p:cNvPr id="5" name="Rectangle 8"/>
          <p:cNvSpPr>
            <a:spLocks noGrp="1" noChangeArrowheads="1"/>
          </p:cNvSpPr>
          <p:nvPr>
            <p:ph type="ftr" sz="quarter" idx="11"/>
          </p:nvPr>
        </p:nvSpPr>
        <p:spPr>
          <a:ln/>
        </p:spPr>
        <p:txBody>
          <a:bodyPr/>
          <a:lstStyle>
            <a:lvl1pPr>
              <a:defRPr/>
            </a:lvl1pPr>
          </a:lstStyle>
          <a:p>
            <a:pPr>
              <a:defRPr/>
            </a:pPr>
            <a:endParaRPr lang="de-DE"/>
          </a:p>
        </p:txBody>
      </p:sp>
      <p:sp>
        <p:nvSpPr>
          <p:cNvPr id="6" name="Rectangle 9"/>
          <p:cNvSpPr>
            <a:spLocks noGrp="1" noChangeArrowheads="1"/>
          </p:cNvSpPr>
          <p:nvPr>
            <p:ph type="sldNum" sz="quarter" idx="12"/>
          </p:nvPr>
        </p:nvSpPr>
        <p:spPr>
          <a:ln/>
        </p:spPr>
        <p:txBody>
          <a:bodyPr/>
          <a:lstStyle>
            <a:lvl1pPr>
              <a:defRPr/>
            </a:lvl1pPr>
          </a:lstStyle>
          <a:p>
            <a:pPr>
              <a:defRPr/>
            </a:pPr>
            <a:fld id="{729FEB67-C850-4AA4-9A6E-EE15D037F978}"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6DFFC0F6-9F90-4EE7-A1EA-D1227D297F13}" type="slidenum">
              <a:rPr lang="de-DE" smtClean="0"/>
              <a:pPr>
                <a:defRPr/>
              </a:pPr>
              <a:t>‹Nr.›</a:t>
            </a:fld>
            <a:endParaRPr lang="de-DE"/>
          </a:p>
        </p:txBody>
      </p:sp>
    </p:spTree>
    <p:extLst>
      <p:ext uri="{BB962C8B-B14F-4D97-AF65-F5344CB8AC3E}">
        <p14:creationId xmlns:p14="http://schemas.microsoft.com/office/powerpoint/2010/main" val="423526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08137B1F-CDB6-4331-930C-5915E60A79C0}" type="slidenum">
              <a:rPr lang="de-DE" smtClean="0"/>
              <a:pPr>
                <a:defRPr/>
              </a:pPr>
              <a:t>‹Nr.›</a:t>
            </a:fld>
            <a:endParaRPr lang="de-DE"/>
          </a:p>
        </p:txBody>
      </p:sp>
    </p:spTree>
    <p:extLst>
      <p:ext uri="{BB962C8B-B14F-4D97-AF65-F5344CB8AC3E}">
        <p14:creationId xmlns:p14="http://schemas.microsoft.com/office/powerpoint/2010/main" val="306242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pPr>
              <a:defRPr/>
            </a:pPr>
            <a:fld id="{F3D88AB3-F8F4-4C2C-8DBC-47A61820CEF3}" type="slidenum">
              <a:rPr lang="de-DE" smtClean="0"/>
              <a:pPr>
                <a:defRPr/>
              </a:pPr>
              <a:t>‹Nr.›</a:t>
            </a:fld>
            <a:endParaRPr lang="de-DE"/>
          </a:p>
        </p:txBody>
      </p:sp>
    </p:spTree>
    <p:extLst>
      <p:ext uri="{BB962C8B-B14F-4D97-AF65-F5344CB8AC3E}">
        <p14:creationId xmlns:p14="http://schemas.microsoft.com/office/powerpoint/2010/main" val="118859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pPr>
              <a:defRPr/>
            </a:pPr>
            <a:endParaRPr lang="de-DE"/>
          </a:p>
        </p:txBody>
      </p:sp>
      <p:sp>
        <p:nvSpPr>
          <p:cNvPr id="8" name="Fußzeilenplatzhalter 7"/>
          <p:cNvSpPr>
            <a:spLocks noGrp="1"/>
          </p:cNvSpPr>
          <p:nvPr>
            <p:ph type="ftr" sz="quarter" idx="11"/>
          </p:nvPr>
        </p:nvSpPr>
        <p:spPr/>
        <p:txBody>
          <a:bodyPr/>
          <a:lstStyle/>
          <a:p>
            <a:pPr>
              <a:defRPr/>
            </a:pPr>
            <a:endParaRPr lang="de-DE"/>
          </a:p>
        </p:txBody>
      </p:sp>
      <p:sp>
        <p:nvSpPr>
          <p:cNvPr id="9" name="Foliennummernplatzhalter 8"/>
          <p:cNvSpPr>
            <a:spLocks noGrp="1"/>
          </p:cNvSpPr>
          <p:nvPr>
            <p:ph type="sldNum" sz="quarter" idx="12"/>
          </p:nvPr>
        </p:nvSpPr>
        <p:spPr/>
        <p:txBody>
          <a:bodyPr/>
          <a:lstStyle/>
          <a:p>
            <a:pPr>
              <a:defRPr/>
            </a:pPr>
            <a:fld id="{041DD503-7CD8-4631-9111-3828E29D4A8A}" type="slidenum">
              <a:rPr lang="de-DE" smtClean="0"/>
              <a:pPr>
                <a:defRPr/>
              </a:pPr>
              <a:t>‹Nr.›</a:t>
            </a:fld>
            <a:endParaRPr lang="de-DE"/>
          </a:p>
        </p:txBody>
      </p:sp>
    </p:spTree>
    <p:extLst>
      <p:ext uri="{BB962C8B-B14F-4D97-AF65-F5344CB8AC3E}">
        <p14:creationId xmlns:p14="http://schemas.microsoft.com/office/powerpoint/2010/main" val="215164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pPr>
              <a:defRPr/>
            </a:pPr>
            <a:endParaRPr lang="de-DE"/>
          </a:p>
        </p:txBody>
      </p:sp>
      <p:sp>
        <p:nvSpPr>
          <p:cNvPr id="4" name="Fußzeilenplatzhalter 3"/>
          <p:cNvSpPr>
            <a:spLocks noGrp="1"/>
          </p:cNvSpPr>
          <p:nvPr>
            <p:ph type="ftr" sz="quarter" idx="11"/>
          </p:nvPr>
        </p:nvSpPr>
        <p:spPr/>
        <p:txBody>
          <a:bodyPr/>
          <a:lstStyle/>
          <a:p>
            <a:pPr>
              <a:defRPr/>
            </a:pPr>
            <a:endParaRPr lang="de-DE"/>
          </a:p>
        </p:txBody>
      </p:sp>
      <p:sp>
        <p:nvSpPr>
          <p:cNvPr id="5" name="Foliennummernplatzhalter 4"/>
          <p:cNvSpPr>
            <a:spLocks noGrp="1"/>
          </p:cNvSpPr>
          <p:nvPr>
            <p:ph type="sldNum" sz="quarter" idx="12"/>
          </p:nvPr>
        </p:nvSpPr>
        <p:spPr/>
        <p:txBody>
          <a:bodyPr/>
          <a:lstStyle/>
          <a:p>
            <a:pPr>
              <a:defRPr/>
            </a:pPr>
            <a:fld id="{61B26C83-8FB9-4F1F-BB2F-4E745ACD6272}" type="slidenum">
              <a:rPr lang="de-DE" smtClean="0"/>
              <a:pPr>
                <a:defRPr/>
              </a:pPr>
              <a:t>‹Nr.›</a:t>
            </a:fld>
            <a:endParaRPr lang="de-DE"/>
          </a:p>
        </p:txBody>
      </p:sp>
    </p:spTree>
    <p:extLst>
      <p:ext uri="{BB962C8B-B14F-4D97-AF65-F5344CB8AC3E}">
        <p14:creationId xmlns:p14="http://schemas.microsoft.com/office/powerpoint/2010/main" val="236390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a:p>
        </p:txBody>
      </p:sp>
      <p:sp>
        <p:nvSpPr>
          <p:cNvPr id="3" name="Fußzeilenplatzhalter 2"/>
          <p:cNvSpPr>
            <a:spLocks noGrp="1"/>
          </p:cNvSpPr>
          <p:nvPr>
            <p:ph type="ftr" sz="quarter" idx="11"/>
          </p:nvPr>
        </p:nvSpPr>
        <p:spPr/>
        <p:txBody>
          <a:bodyPr/>
          <a:lstStyle/>
          <a:p>
            <a:pPr>
              <a:defRPr/>
            </a:pPr>
            <a:endParaRPr lang="de-DE"/>
          </a:p>
        </p:txBody>
      </p:sp>
      <p:sp>
        <p:nvSpPr>
          <p:cNvPr id="4" name="Foliennummernplatzhalter 3"/>
          <p:cNvSpPr>
            <a:spLocks noGrp="1"/>
          </p:cNvSpPr>
          <p:nvPr>
            <p:ph type="sldNum" sz="quarter" idx="12"/>
          </p:nvPr>
        </p:nvSpPr>
        <p:spPr/>
        <p:txBody>
          <a:bodyPr/>
          <a:lstStyle/>
          <a:p>
            <a:pPr>
              <a:defRPr/>
            </a:pPr>
            <a:fld id="{ED394AC4-E5C3-47C8-91C4-93ABB2FCE1A3}" type="slidenum">
              <a:rPr lang="de-DE" smtClean="0"/>
              <a:pPr>
                <a:defRPr/>
              </a:pPr>
              <a:t>‹Nr.›</a:t>
            </a:fld>
            <a:endParaRPr lang="de-DE"/>
          </a:p>
        </p:txBody>
      </p:sp>
    </p:spTree>
    <p:extLst>
      <p:ext uri="{BB962C8B-B14F-4D97-AF65-F5344CB8AC3E}">
        <p14:creationId xmlns:p14="http://schemas.microsoft.com/office/powerpoint/2010/main" val="116621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pPr>
              <a:defRPr/>
            </a:pPr>
            <a:fld id="{B04D5F81-D6FC-44AD-A99A-8BBC230C3AB0}" type="slidenum">
              <a:rPr lang="de-DE" smtClean="0"/>
              <a:pPr>
                <a:defRPr/>
              </a:pPr>
              <a:t>‹Nr.›</a:t>
            </a:fld>
            <a:endParaRPr lang="de-DE"/>
          </a:p>
        </p:txBody>
      </p:sp>
    </p:spTree>
    <p:extLst>
      <p:ext uri="{BB962C8B-B14F-4D97-AF65-F5344CB8AC3E}">
        <p14:creationId xmlns:p14="http://schemas.microsoft.com/office/powerpoint/2010/main" val="337091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pPr>
              <a:defRPr/>
            </a:pPr>
            <a:fld id="{A7160840-1641-42CB-BAB7-0239343A4768}" type="slidenum">
              <a:rPr lang="de-DE" smtClean="0"/>
              <a:pPr>
                <a:defRPr/>
              </a:pPr>
              <a:t>‹Nr.›</a:t>
            </a:fld>
            <a:endParaRPr lang="de-DE"/>
          </a:p>
        </p:txBody>
      </p:sp>
    </p:spTree>
    <p:extLst>
      <p:ext uri="{BB962C8B-B14F-4D97-AF65-F5344CB8AC3E}">
        <p14:creationId xmlns:p14="http://schemas.microsoft.com/office/powerpoint/2010/main" val="11752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137B1F-CDB6-4331-930C-5915E60A79C0}" type="slidenum">
              <a:rPr lang="de-DE" smtClean="0"/>
              <a:pPr>
                <a:defRPr/>
              </a:pPr>
              <a:t>‹Nr.›</a:t>
            </a:fld>
            <a:endParaRPr lang="de-DE"/>
          </a:p>
        </p:txBody>
      </p:sp>
    </p:spTree>
    <p:extLst>
      <p:ext uri="{BB962C8B-B14F-4D97-AF65-F5344CB8AC3E}">
        <p14:creationId xmlns:p14="http://schemas.microsoft.com/office/powerpoint/2010/main" val="132940286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95288" y="520700"/>
            <a:ext cx="8291512" cy="2260600"/>
          </a:xfrm>
        </p:spPr>
        <p:txBody>
          <a:bodyPr/>
          <a:lstStyle/>
          <a:p>
            <a:pPr eaLnBrk="1" hangingPunct="1">
              <a:defRPr/>
            </a:pPr>
            <a:r>
              <a:rPr lang="en-US" b="1" dirty="0">
                <a:cs typeface="Times New Roman" pitchFamily="18" charset="0"/>
              </a:rPr>
              <a:t>International Health Care Management </a:t>
            </a:r>
            <a:br>
              <a:rPr lang="en-US" b="1" dirty="0">
                <a:cs typeface="Times New Roman" pitchFamily="18" charset="0"/>
              </a:rPr>
            </a:br>
            <a:r>
              <a:rPr lang="en-US" b="1" dirty="0">
                <a:cs typeface="Times New Roman" pitchFamily="18" charset="0"/>
              </a:rPr>
              <a:t>Part </a:t>
            </a:r>
            <a:r>
              <a:rPr lang="en-US" b="1" dirty="0" smtClean="0">
                <a:cs typeface="Times New Roman" pitchFamily="18" charset="0"/>
              </a:rPr>
              <a:t>1.2.4</a:t>
            </a:r>
            <a:endParaRPr lang="en-US" b="1" dirty="0">
              <a:cs typeface="Times New Roman" pitchFamily="18" charset="0"/>
            </a:endParaRPr>
          </a:p>
        </p:txBody>
      </p:sp>
      <p:sp>
        <p:nvSpPr>
          <p:cNvPr id="148489" name="Text Box 9"/>
          <p:cNvSpPr txBox="1">
            <a:spLocks noChangeArrowheads="1"/>
          </p:cNvSpPr>
          <p:nvPr/>
        </p:nvSpPr>
        <p:spPr bwMode="auto">
          <a:xfrm>
            <a:off x="1043608" y="4149725"/>
            <a:ext cx="7056784" cy="1569660"/>
          </a:xfrm>
          <a:prstGeom prst="rect">
            <a:avLst/>
          </a:prstGeom>
          <a:noFill/>
          <a:ln w="9525">
            <a:noFill/>
            <a:miter lim="800000"/>
            <a:headEnd/>
            <a:tailEnd/>
          </a:ln>
          <a:effectLst/>
        </p:spPr>
        <p:txBody>
          <a:bodyPr wrap="square">
            <a:spAutoFit/>
          </a:bodyPr>
          <a:lstStyle/>
          <a:p>
            <a:pPr>
              <a:defRPr/>
            </a:pPr>
            <a:r>
              <a:rPr lang="en-US" sz="3200" dirty="0">
                <a:effectLst/>
                <a:latin typeface="Arial" pitchFamily="34" charset="0"/>
                <a:cs typeface="Times New Roman" pitchFamily="18" charset="0"/>
              </a:rPr>
              <a:t>Steffen Fleßa</a:t>
            </a:r>
          </a:p>
          <a:p>
            <a:pPr>
              <a:defRPr/>
            </a:pPr>
            <a:r>
              <a:rPr lang="en-US" sz="3200" dirty="0">
                <a:effectLst/>
                <a:latin typeface="Arial" pitchFamily="34" charset="0"/>
                <a:cs typeface="Times New Roman" pitchFamily="18" charset="0"/>
              </a:rPr>
              <a:t>Institute of Health Care Management</a:t>
            </a:r>
          </a:p>
          <a:p>
            <a:pPr>
              <a:defRPr/>
            </a:pPr>
            <a:r>
              <a:rPr lang="en-US" sz="3200" dirty="0">
                <a:effectLst/>
                <a:latin typeface="Arial" pitchFamily="34" charset="0"/>
                <a:cs typeface="Times New Roman" pitchFamily="18" charset="0"/>
              </a:rPr>
              <a:t>University of Greifswald </a:t>
            </a:r>
            <a:endParaRPr lang="en-US" sz="3200" dirty="0">
              <a:effectLst>
                <a:outerShdw blurRad="38100" dist="38100" dir="2700000" algn="tl">
                  <a:srgbClr val="000000"/>
                </a:outerShdw>
              </a:effectLst>
            </a:endParaRPr>
          </a:p>
        </p:txBody>
      </p:sp>
      <p:sp>
        <p:nvSpPr>
          <p:cNvPr id="2" name="Foliennummernplatzhalter 1"/>
          <p:cNvSpPr>
            <a:spLocks noGrp="1"/>
          </p:cNvSpPr>
          <p:nvPr>
            <p:ph type="sldNum" sz="quarter" idx="12"/>
          </p:nvPr>
        </p:nvSpPr>
        <p:spPr/>
        <p:txBody>
          <a:bodyPr/>
          <a:lstStyle/>
          <a:p>
            <a:pPr>
              <a:defRPr/>
            </a:pPr>
            <a:fld id="{61B26C83-8FB9-4F1F-BB2F-4E745ACD6272}" type="slidenum">
              <a:rPr lang="de-DE" smtClean="0"/>
              <a:pPr>
                <a:defRPr/>
              </a:pPr>
              <a:t>1</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8206"/>
    </mc:Choice>
    <mc:Fallback xmlns="">
      <p:transition spd="slow" advTm="820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de-DE" sz="1451" b="1">
                <a:latin typeface="Arial" panose="020B0604020202020204" pitchFamily="34" charset="0"/>
              </a:rPr>
              <a:t>Origins of human AIDS viruses.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1" y="979561"/>
            <a:ext cx="679392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p:cNvSpPr txBox="1">
            <a:spLocks noChangeArrowheads="1"/>
          </p:cNvSpPr>
          <p:nvPr/>
        </p:nvSpPr>
        <p:spPr bwMode="auto">
          <a:xfrm>
            <a:off x="1177921" y="5972041"/>
            <a:ext cx="3918240"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de-DE" sz="1089" b="1">
                <a:latin typeface="Arial" panose="020B0604020202020204" pitchFamily="34" charset="0"/>
              </a:rPr>
              <a:t>Paul M. Sharp, and Beatrice H. Hahn Cold Spring Harb Perspect Med 2011;1:a006841</a:t>
            </a:r>
          </a:p>
        </p:txBody>
      </p:sp>
      <p:sp>
        <p:nvSpPr>
          <p:cNvPr id="3076" name="Text Box 4"/>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de-DE" sz="907">
                <a:latin typeface="Arial" panose="020B0604020202020204" pitchFamily="34" charset="0"/>
              </a:rPr>
              <a:t>©2011 by Cold Spring Harbor Laboratory Press</a:t>
            </a:r>
          </a:p>
        </p:txBody>
      </p:sp>
    </p:spTree>
    <p:extLst>
      <p:ext uri="{BB962C8B-B14F-4D97-AF65-F5344CB8AC3E}">
        <p14:creationId xmlns:p14="http://schemas.microsoft.com/office/powerpoint/2010/main" val="1204309922"/>
      </p:ext>
    </p:extLst>
  </p:cSld>
  <p:clrMapOvr>
    <a:masterClrMapping/>
  </p:clrMapOvr>
  <p:transition spd="med" advTm="5845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srcRect l="6300" t="31499" r="37001" b="7391"/>
          <a:stretch/>
        </p:blipFill>
        <p:spPr>
          <a:xfrm>
            <a:off x="0" y="31387"/>
            <a:ext cx="9405719" cy="6335797"/>
          </a:xfrm>
          <a:prstGeom prst="rect">
            <a:avLst/>
          </a:prstGeom>
        </p:spPr>
      </p:pic>
      <p:sp>
        <p:nvSpPr>
          <p:cNvPr id="3" name="Textfeld 2"/>
          <p:cNvSpPr txBox="1"/>
          <p:nvPr/>
        </p:nvSpPr>
        <p:spPr>
          <a:xfrm>
            <a:off x="2206493" y="6564240"/>
            <a:ext cx="5347939" cy="204030"/>
          </a:xfrm>
          <a:prstGeom prst="rect">
            <a:avLst/>
          </a:prstGeom>
          <a:noFill/>
        </p:spPr>
        <p:txBody>
          <a:bodyPr wrap="none" rtlCol="0">
            <a:spAutoFit/>
          </a:bodyPr>
          <a:lstStyle/>
          <a:p>
            <a:r>
              <a:rPr lang="de-DE" sz="726" dirty="0"/>
              <a:t>http://www.montrealgazette.com/news/world/mythology+98patient+zero+aids+virus+travelled+united/12320042/story.html</a:t>
            </a:r>
          </a:p>
        </p:txBody>
      </p:sp>
    </p:spTree>
    <p:extLst>
      <p:ext uri="{BB962C8B-B14F-4D97-AF65-F5344CB8AC3E}">
        <p14:creationId xmlns:p14="http://schemas.microsoft.com/office/powerpoint/2010/main" val="1357674045"/>
      </p:ext>
    </p:extLst>
  </p:cSld>
  <p:clrMapOvr>
    <a:masterClrMapping/>
  </p:clrMapOvr>
  <mc:AlternateContent xmlns:mc="http://schemas.openxmlformats.org/markup-compatibility/2006" xmlns:p14="http://schemas.microsoft.com/office/powerpoint/2010/main">
    <mc:Choice Requires="p14">
      <p:transition spd="slow" p14:dur="2000" advTm="51157"/>
    </mc:Choice>
    <mc:Fallback xmlns="">
      <p:transition spd="slow" advTm="5115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normAutofit/>
          </a:bodyPr>
          <a:lstStyle/>
          <a:p>
            <a:pPr eaLnBrk="1" hangingPunct="1">
              <a:defRPr/>
            </a:pPr>
            <a:r>
              <a:rPr lang="en-US" dirty="0">
                <a:cs typeface="Times New Roman" pitchFamily="18" charset="0"/>
              </a:rPr>
              <a:t>Religion as Cause for Poverty</a:t>
            </a:r>
          </a:p>
        </p:txBody>
      </p:sp>
      <p:sp>
        <p:nvSpPr>
          <p:cNvPr id="339971" name="Rectangle 3"/>
          <p:cNvSpPr>
            <a:spLocks noGrp="1" noChangeArrowheads="1"/>
          </p:cNvSpPr>
          <p:nvPr>
            <p:ph idx="1"/>
          </p:nvPr>
        </p:nvSpPr>
        <p:spPr>
          <a:xfrm>
            <a:off x="457200" y="1905000"/>
            <a:ext cx="8229600" cy="4495800"/>
          </a:xfrm>
        </p:spPr>
        <p:txBody>
          <a:bodyPr/>
          <a:lstStyle/>
          <a:p>
            <a:pPr eaLnBrk="1" hangingPunct="1">
              <a:lnSpc>
                <a:spcPct val="90000"/>
              </a:lnSpc>
              <a:defRPr/>
            </a:pPr>
            <a:r>
              <a:rPr lang="en-US" dirty="0">
                <a:cs typeface="Times New Roman" pitchFamily="18" charset="0"/>
              </a:rPr>
              <a:t>Max Weber: „Protestant ethics and the spirit of capitalism“</a:t>
            </a:r>
            <a:r>
              <a:rPr lang="en-US" dirty="0"/>
              <a:t> </a:t>
            </a:r>
          </a:p>
          <a:p>
            <a:pPr eaLnBrk="1" hangingPunct="1">
              <a:lnSpc>
                <a:spcPct val="90000"/>
              </a:lnSpc>
              <a:defRPr/>
            </a:pPr>
            <a:r>
              <a:rPr lang="en-US" dirty="0">
                <a:cs typeface="Times New Roman" pitchFamily="18" charset="0"/>
              </a:rPr>
              <a:t>Examples:</a:t>
            </a:r>
            <a:r>
              <a:rPr lang="en-US" dirty="0"/>
              <a:t> </a:t>
            </a:r>
          </a:p>
          <a:p>
            <a:pPr lvl="1" eaLnBrk="1" hangingPunct="1">
              <a:lnSpc>
                <a:spcPct val="90000"/>
              </a:lnSpc>
              <a:defRPr/>
            </a:pPr>
            <a:r>
              <a:rPr lang="en-US" dirty="0">
                <a:cs typeface="Times New Roman" pitchFamily="18" charset="0"/>
              </a:rPr>
              <a:t>Using resources of animal origin in religion</a:t>
            </a:r>
            <a:r>
              <a:rPr lang="en-US" dirty="0"/>
              <a:t> </a:t>
            </a:r>
          </a:p>
          <a:p>
            <a:pPr lvl="1" eaLnBrk="1" hangingPunct="1">
              <a:lnSpc>
                <a:spcPct val="90000"/>
              </a:lnSpc>
              <a:defRPr/>
            </a:pPr>
            <a:r>
              <a:rPr lang="en-US" dirty="0">
                <a:cs typeface="Times New Roman" pitchFamily="18" charset="0"/>
              </a:rPr>
              <a:t>Role of women and gender competition</a:t>
            </a:r>
            <a:endParaRPr lang="en-US" dirty="0"/>
          </a:p>
          <a:p>
            <a:pPr lvl="1" eaLnBrk="1" hangingPunct="1">
              <a:lnSpc>
                <a:spcPct val="90000"/>
              </a:lnSpc>
              <a:defRPr/>
            </a:pPr>
            <a:r>
              <a:rPr lang="en-US" dirty="0">
                <a:cs typeface="Times New Roman" pitchFamily="18" charset="0"/>
              </a:rPr>
              <a:t>Fatalism</a:t>
            </a:r>
          </a:p>
          <a:p>
            <a:pPr lvl="1" eaLnBrk="1" hangingPunct="1">
              <a:lnSpc>
                <a:spcPct val="90000"/>
              </a:lnSpc>
              <a:defRPr/>
            </a:pPr>
            <a:r>
              <a:rPr lang="en-US" dirty="0">
                <a:cs typeface="Times New Roman" pitchFamily="18" charset="0"/>
              </a:rPr>
              <a:t>Linear versus cyclic development of human beings</a:t>
            </a:r>
            <a:r>
              <a:rPr lang="en-US" dirty="0"/>
              <a:t> </a:t>
            </a:r>
          </a:p>
        </p:txBody>
      </p:sp>
      <p:sp>
        <p:nvSpPr>
          <p:cNvPr id="2" name="Foliennummernplatzhalter 1"/>
          <p:cNvSpPr>
            <a:spLocks noGrp="1"/>
          </p:cNvSpPr>
          <p:nvPr>
            <p:ph type="sldNum" sz="quarter" idx="12"/>
          </p:nvPr>
        </p:nvSpPr>
        <p:spPr/>
        <p:txBody>
          <a:bodyPr/>
          <a:lstStyle/>
          <a:p>
            <a:pPr>
              <a:defRPr/>
            </a:pPr>
            <a:fld id="{6DFFC0F6-9F90-4EE7-A1EA-D1227D297F13}" type="slidenum">
              <a:rPr lang="de-DE" smtClean="0"/>
              <a:pPr>
                <a:defRPr/>
              </a:pPr>
              <a:t>12</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300325"/>
    </mc:Choice>
    <mc:Fallback xmlns="">
      <p:transition spd="slow" advTm="30032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normAutofit/>
          </a:bodyPr>
          <a:lstStyle/>
          <a:p>
            <a:pPr eaLnBrk="1" hangingPunct="1">
              <a:defRPr/>
            </a:pPr>
            <a:r>
              <a:rPr lang="en-US" dirty="0">
                <a:cs typeface="Times New Roman" pitchFamily="18" charset="0"/>
              </a:rPr>
              <a:t>Nutrition as Cause for Poverty</a:t>
            </a:r>
            <a:endParaRPr lang="en-US" dirty="0"/>
          </a:p>
        </p:txBody>
      </p:sp>
      <p:sp>
        <p:nvSpPr>
          <p:cNvPr id="340995" name="Rectangle 3"/>
          <p:cNvSpPr>
            <a:spLocks noGrp="1" noChangeArrowheads="1"/>
          </p:cNvSpPr>
          <p:nvPr>
            <p:ph idx="1"/>
          </p:nvPr>
        </p:nvSpPr>
        <p:spPr>
          <a:xfrm>
            <a:off x="467544" y="1484784"/>
            <a:ext cx="8229600" cy="4724400"/>
          </a:xfrm>
        </p:spPr>
        <p:txBody>
          <a:bodyPr>
            <a:normAutofit lnSpcReduction="10000"/>
          </a:bodyPr>
          <a:lstStyle/>
          <a:p>
            <a:pPr eaLnBrk="1" hangingPunct="1">
              <a:lnSpc>
                <a:spcPct val="90000"/>
              </a:lnSpc>
              <a:defRPr/>
            </a:pPr>
            <a:r>
              <a:rPr lang="en-US" sz="2800" dirty="0">
                <a:cs typeface="Times New Roman" pitchFamily="18" charset="0"/>
              </a:rPr>
              <a:t>Centers of Agricultural Origin in Independent Centers of Civilization:</a:t>
            </a:r>
          </a:p>
          <a:p>
            <a:pPr lvl="1" eaLnBrk="1" hangingPunct="1">
              <a:lnSpc>
                <a:spcPct val="90000"/>
              </a:lnSpc>
              <a:defRPr/>
            </a:pPr>
            <a:r>
              <a:rPr lang="en-US" sz="2400" dirty="0">
                <a:cs typeface="Times New Roman" pitchFamily="18" charset="0"/>
              </a:rPr>
              <a:t>West Africa</a:t>
            </a:r>
            <a:r>
              <a:rPr lang="en-US" sz="2400" dirty="0"/>
              <a:t> </a:t>
            </a:r>
          </a:p>
          <a:p>
            <a:pPr lvl="1" eaLnBrk="1" hangingPunct="1">
              <a:lnSpc>
                <a:spcPct val="90000"/>
              </a:lnSpc>
              <a:defRPr/>
            </a:pPr>
            <a:r>
              <a:rPr lang="en-US" sz="2400" dirty="0">
                <a:cs typeface="Times New Roman" pitchFamily="18" charset="0"/>
              </a:rPr>
              <a:t>Fertile Crescent</a:t>
            </a:r>
          </a:p>
          <a:p>
            <a:pPr lvl="2" eaLnBrk="1" hangingPunct="1">
              <a:lnSpc>
                <a:spcPct val="90000"/>
              </a:lnSpc>
              <a:defRPr/>
            </a:pPr>
            <a:r>
              <a:rPr lang="en-US" sz="2000" dirty="0">
                <a:cs typeface="Times New Roman" pitchFamily="18" charset="0"/>
              </a:rPr>
              <a:t>Domestication of Plants: 8500 AD</a:t>
            </a:r>
          </a:p>
          <a:p>
            <a:pPr lvl="2" eaLnBrk="1" hangingPunct="1">
              <a:lnSpc>
                <a:spcPct val="90000"/>
              </a:lnSpc>
              <a:defRPr/>
            </a:pPr>
            <a:r>
              <a:rPr lang="en-US" sz="2000" dirty="0">
                <a:cs typeface="Times New Roman" pitchFamily="18" charset="0"/>
              </a:rPr>
              <a:t>Domestication of Animals: 8000 AD</a:t>
            </a:r>
          </a:p>
          <a:p>
            <a:pPr lvl="1" eaLnBrk="1" hangingPunct="1">
              <a:lnSpc>
                <a:spcPct val="90000"/>
              </a:lnSpc>
              <a:defRPr/>
            </a:pPr>
            <a:r>
              <a:rPr lang="en-US" sz="2400" dirty="0">
                <a:cs typeface="Times New Roman" pitchFamily="18" charset="0"/>
              </a:rPr>
              <a:t>China </a:t>
            </a:r>
            <a:r>
              <a:rPr lang="en-US" sz="2400" dirty="0"/>
              <a:t> </a:t>
            </a:r>
          </a:p>
          <a:p>
            <a:pPr lvl="1" eaLnBrk="1" hangingPunct="1">
              <a:lnSpc>
                <a:spcPct val="90000"/>
              </a:lnSpc>
              <a:defRPr/>
            </a:pPr>
            <a:r>
              <a:rPr lang="en-US" sz="2400" dirty="0">
                <a:cs typeface="Times New Roman" pitchFamily="18" charset="0"/>
              </a:rPr>
              <a:t>New-Guinea</a:t>
            </a:r>
            <a:r>
              <a:rPr lang="en-US" sz="2400" dirty="0"/>
              <a:t> </a:t>
            </a:r>
          </a:p>
          <a:p>
            <a:pPr lvl="1" eaLnBrk="1" hangingPunct="1">
              <a:lnSpc>
                <a:spcPct val="90000"/>
              </a:lnSpc>
              <a:defRPr/>
            </a:pPr>
            <a:r>
              <a:rPr lang="en-US" sz="2400" dirty="0">
                <a:cs typeface="Times New Roman" pitchFamily="18" charset="0"/>
              </a:rPr>
              <a:t>Eastern USA</a:t>
            </a:r>
            <a:r>
              <a:rPr lang="en-US" sz="2400" dirty="0"/>
              <a:t> </a:t>
            </a:r>
          </a:p>
          <a:p>
            <a:pPr lvl="1" eaLnBrk="1" hangingPunct="1">
              <a:lnSpc>
                <a:spcPct val="90000"/>
              </a:lnSpc>
              <a:defRPr/>
            </a:pPr>
            <a:r>
              <a:rPr lang="en-US" sz="2400" dirty="0">
                <a:cs typeface="Times New Roman" pitchFamily="18" charset="0"/>
              </a:rPr>
              <a:t>Central America</a:t>
            </a:r>
            <a:endParaRPr lang="en-US" sz="2400" dirty="0"/>
          </a:p>
          <a:p>
            <a:pPr lvl="1" eaLnBrk="1" hangingPunct="1">
              <a:lnSpc>
                <a:spcPct val="90000"/>
              </a:lnSpc>
              <a:defRPr/>
            </a:pPr>
            <a:r>
              <a:rPr lang="en-US" sz="2400" dirty="0">
                <a:cs typeface="Times New Roman" pitchFamily="18" charset="0"/>
              </a:rPr>
              <a:t>Andes</a:t>
            </a:r>
          </a:p>
          <a:p>
            <a:pPr lvl="1" eaLnBrk="1" hangingPunct="1">
              <a:lnSpc>
                <a:spcPct val="90000"/>
              </a:lnSpc>
              <a:defRPr/>
            </a:pPr>
            <a:r>
              <a:rPr lang="en-US" sz="2400" dirty="0">
                <a:cs typeface="Times New Roman" pitchFamily="18" charset="0"/>
              </a:rPr>
              <a:t>Potentially Amazon</a:t>
            </a:r>
            <a:endParaRPr lang="en-US" sz="2400" dirty="0"/>
          </a:p>
        </p:txBody>
      </p:sp>
      <p:pic>
        <p:nvPicPr>
          <p:cNvPr id="5" name="Picture 2" descr="Fertile Cres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813053"/>
            <a:ext cx="3995936" cy="303185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2699792" y="6577300"/>
            <a:ext cx="2342308" cy="215444"/>
          </a:xfrm>
          <a:prstGeom prst="rect">
            <a:avLst/>
          </a:prstGeom>
          <a:noFill/>
        </p:spPr>
        <p:txBody>
          <a:bodyPr wrap="none" rtlCol="0">
            <a:spAutoFit/>
          </a:bodyPr>
          <a:lstStyle/>
          <a:p>
            <a:r>
              <a:rPr lang="de-DE" sz="800" dirty="0">
                <a:effectLst/>
              </a:rPr>
              <a:t>http://</a:t>
            </a:r>
            <a:r>
              <a:rPr lang="de-DE" sz="800" dirty="0" err="1">
                <a:effectLst/>
              </a:rPr>
              <a:t>www.pbase.com</a:t>
            </a:r>
            <a:r>
              <a:rPr lang="de-DE" sz="800" dirty="0">
                <a:effectLst/>
              </a:rPr>
              <a:t>/</a:t>
            </a:r>
            <a:r>
              <a:rPr lang="de-DE" sz="800" dirty="0" err="1">
                <a:effectLst/>
              </a:rPr>
              <a:t>daveb</a:t>
            </a:r>
            <a:r>
              <a:rPr lang="de-DE" sz="800" dirty="0">
                <a:effectLst/>
              </a:rPr>
              <a:t>/</a:t>
            </a:r>
            <a:r>
              <a:rPr lang="de-DE" sz="800" dirty="0" err="1">
                <a:effectLst/>
              </a:rPr>
              <a:t>image</a:t>
            </a:r>
            <a:r>
              <a:rPr lang="de-DE" sz="800" dirty="0">
                <a:effectLst/>
              </a:rPr>
              <a:t>/42673320</a:t>
            </a:r>
          </a:p>
        </p:txBody>
      </p:sp>
      <p:sp>
        <p:nvSpPr>
          <p:cNvPr id="3" name="Foliennummernplatzhalter 2"/>
          <p:cNvSpPr>
            <a:spLocks noGrp="1"/>
          </p:cNvSpPr>
          <p:nvPr>
            <p:ph type="sldNum" sz="quarter" idx="12"/>
          </p:nvPr>
        </p:nvSpPr>
        <p:spPr/>
        <p:txBody>
          <a:bodyPr/>
          <a:lstStyle/>
          <a:p>
            <a:pPr>
              <a:defRPr/>
            </a:pPr>
            <a:fld id="{6DFFC0F6-9F90-4EE7-A1EA-D1227D297F13}" type="slidenum">
              <a:rPr lang="de-DE" smtClean="0"/>
              <a:pPr>
                <a:defRPr/>
              </a:pPr>
              <a:t>13</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57542"/>
    </mc:Choice>
    <mc:Fallback xmlns="">
      <p:transition spd="slow" advTm="5754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395536" y="188640"/>
            <a:ext cx="8229600" cy="1152128"/>
          </a:xfrm>
        </p:spPr>
        <p:txBody>
          <a:bodyPr>
            <a:normAutofit fontScale="90000"/>
          </a:bodyPr>
          <a:lstStyle/>
          <a:p>
            <a:pPr eaLnBrk="1" hangingPunct="1">
              <a:defRPr/>
            </a:pPr>
            <a:r>
              <a:rPr lang="en-US" sz="3600" dirty="0">
                <a:cs typeface="Times New Roman" pitchFamily="18" charset="0"/>
              </a:rPr>
              <a:t>Nutrition as Cause for Poverty: Domestication</a:t>
            </a:r>
            <a:r>
              <a:rPr lang="en-US" sz="3600" dirty="0"/>
              <a:t> </a:t>
            </a:r>
          </a:p>
        </p:txBody>
      </p:sp>
      <p:graphicFrame>
        <p:nvGraphicFramePr>
          <p:cNvPr id="342109" name="Group 93"/>
          <p:cNvGraphicFramePr>
            <a:graphicFrameLocks noGrp="1"/>
          </p:cNvGraphicFramePr>
          <p:nvPr>
            <p:ph type="tbl" idx="1"/>
            <p:extLst>
              <p:ext uri="{D42A27DB-BD31-4B8C-83A1-F6EECF244321}">
                <p14:modId xmlns:p14="http://schemas.microsoft.com/office/powerpoint/2010/main" val="3010323234"/>
              </p:ext>
            </p:extLst>
          </p:nvPr>
        </p:nvGraphicFramePr>
        <p:xfrm>
          <a:off x="179512" y="1190244"/>
          <a:ext cx="8713788" cy="5172456"/>
        </p:xfrm>
        <a:graphic>
          <a:graphicData uri="http://schemas.openxmlformats.org/drawingml/2006/table">
            <a:tbl>
              <a:tblPr/>
              <a:tblGrid>
                <a:gridCol w="1716088">
                  <a:extLst>
                    <a:ext uri="{9D8B030D-6E8A-4147-A177-3AD203B41FA5}">
                      <a16:colId xmlns:a16="http://schemas.microsoft.com/office/drawing/2014/main" xmlns="" val="20000"/>
                    </a:ext>
                  </a:extLst>
                </a:gridCol>
                <a:gridCol w="2801937">
                  <a:extLst>
                    <a:ext uri="{9D8B030D-6E8A-4147-A177-3AD203B41FA5}">
                      <a16:colId xmlns:a16="http://schemas.microsoft.com/office/drawing/2014/main" xmlns="" val="20001"/>
                    </a:ext>
                  </a:extLst>
                </a:gridCol>
                <a:gridCol w="2492375">
                  <a:extLst>
                    <a:ext uri="{9D8B030D-6E8A-4147-A177-3AD203B41FA5}">
                      <a16:colId xmlns:a16="http://schemas.microsoft.com/office/drawing/2014/main" xmlns="" val="20002"/>
                    </a:ext>
                  </a:extLst>
                </a:gridCol>
                <a:gridCol w="1703388">
                  <a:extLst>
                    <a:ext uri="{9D8B030D-6E8A-4147-A177-3AD203B41FA5}">
                      <a16:colId xmlns:a16="http://schemas.microsoft.com/office/drawing/2014/main" xmlns="" val="20003"/>
                    </a:ext>
                  </a:extLst>
                </a:gridCol>
              </a:tblGrid>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1" i="0" u="none" strike="noStrike" cap="none" normalizeH="0" baseline="0" noProof="0" dirty="0">
                          <a:ln>
                            <a:noFill/>
                          </a:ln>
                          <a:solidFill>
                            <a:schemeClr val="tx1"/>
                          </a:solidFill>
                          <a:effectLst/>
                          <a:latin typeface="Tahoma" pitchFamily="34" charset="0"/>
                        </a:rPr>
                        <a:t>Region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1" i="0" u="none" strike="noStrike" cap="none" normalizeH="0" baseline="0" noProof="0">
                          <a:ln>
                            <a:noFill/>
                          </a:ln>
                          <a:solidFill>
                            <a:schemeClr val="tx1"/>
                          </a:solidFill>
                          <a:effectLst/>
                          <a:latin typeface="Tahoma" pitchFamily="34" charset="0"/>
                          <a:cs typeface="Times New Roman" pitchFamily="18" charset="0"/>
                        </a:rPr>
                        <a:t>Plants</a:t>
                      </a:r>
                      <a:endParaRPr kumimoji="0" lang="en-US" sz="2200" b="1" i="0" u="none" strike="noStrike" cap="none" normalizeH="0" baseline="0" noProof="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1" i="0" u="none" strike="noStrike" cap="none" normalizeH="0" baseline="0" noProof="0">
                          <a:ln>
                            <a:noFill/>
                          </a:ln>
                          <a:solidFill>
                            <a:schemeClr val="tx1"/>
                          </a:solidFill>
                          <a:effectLst/>
                          <a:latin typeface="Tahoma" pitchFamily="34" charset="0"/>
                        </a:rPr>
                        <a:t>Animals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1" i="0" u="none" strike="noStrike" cap="none" normalizeH="0" baseline="0" noProof="0">
                          <a:ln>
                            <a:noFill/>
                          </a:ln>
                          <a:solidFill>
                            <a:schemeClr val="tx1"/>
                          </a:solidFill>
                          <a:effectLst/>
                          <a:latin typeface="Tahoma" pitchFamily="34" charset="0"/>
                        </a:rPr>
                        <a:t>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a:ln>
                            <a:noFill/>
                          </a:ln>
                          <a:solidFill>
                            <a:schemeClr val="tx1"/>
                          </a:solidFill>
                          <a:effectLst/>
                          <a:latin typeface="Tahoma" pitchFamily="34" charset="0"/>
                          <a:cs typeface="Times New Roman" pitchFamily="18" charset="0"/>
                        </a:rPr>
                        <a:t>Fertile Crescent</a:t>
                      </a:r>
                      <a:endParaRPr kumimoji="0" lang="en-US" sz="2200" b="0" i="0" u="none" strike="noStrike" cap="none" normalizeH="0" baseline="0" noProof="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a:ln>
                            <a:noFill/>
                          </a:ln>
                          <a:solidFill>
                            <a:schemeClr val="tx1"/>
                          </a:solidFill>
                          <a:effectLst/>
                          <a:latin typeface="Tahoma" pitchFamily="34" charset="0"/>
                          <a:cs typeface="Times New Roman" pitchFamily="18" charset="0"/>
                        </a:rPr>
                        <a:t>Wheat, Peas, Olives</a:t>
                      </a:r>
                      <a:r>
                        <a:rPr kumimoji="0" lang="en-US" sz="2200" b="0" i="0" u="none" strike="noStrike" cap="none" normalizeH="0" baseline="0" noProof="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cs typeface="Times New Roman" pitchFamily="18" charset="0"/>
                        </a:rPr>
                        <a:t>Sheep, Goat</a:t>
                      </a:r>
                      <a:r>
                        <a:rPr kumimoji="0" lang="en-US" sz="2200" b="0" i="0" u="none" strike="noStrike" cap="none" normalizeH="0" baseline="0" noProof="0" dirty="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cs typeface="Times New Roman" pitchFamily="18" charset="0"/>
                        </a:rPr>
                        <a:t>8500 BC</a:t>
                      </a:r>
                      <a:r>
                        <a:rPr kumimoji="0" lang="en-US" sz="2200" b="0" i="0" u="none" strike="noStrike" cap="none" normalizeH="0" baseline="0" noProof="0" dirty="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a:ln>
                            <a:noFill/>
                          </a:ln>
                          <a:solidFill>
                            <a:schemeClr val="tx1"/>
                          </a:solidFill>
                          <a:effectLst/>
                          <a:latin typeface="Tahoma" pitchFamily="34" charset="0"/>
                        </a:rPr>
                        <a:t>China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cs typeface="Times New Roman" pitchFamily="18" charset="0"/>
                        </a:rPr>
                        <a:t>Rice, millet</a:t>
                      </a:r>
                      <a:endParaRPr kumimoji="0" lang="en-US" sz="2200" b="0" i="0" u="none" strike="noStrike" cap="none" normalizeH="0" baseline="0" noProof="0" dirty="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a:ln>
                            <a:noFill/>
                          </a:ln>
                          <a:solidFill>
                            <a:schemeClr val="tx1"/>
                          </a:solidFill>
                          <a:effectLst/>
                          <a:latin typeface="Tahoma" pitchFamily="34" charset="0"/>
                          <a:cs typeface="Times New Roman" pitchFamily="18" charset="0"/>
                        </a:rPr>
                        <a:t>Pigs, Silk Worm</a:t>
                      </a:r>
                      <a:r>
                        <a:rPr kumimoji="0" lang="en-US" sz="2200" b="0" i="0" u="none" strike="noStrike" cap="none" normalizeH="0" baseline="0" noProof="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cs typeface="Times New Roman" pitchFamily="18" charset="0"/>
                        </a:rPr>
                        <a:t>7500 BC</a:t>
                      </a:r>
                      <a:endParaRPr kumimoji="0" lang="en-US" sz="2200" b="0" i="0" u="none" strike="noStrike" cap="none" normalizeH="0" baseline="0" noProof="0" dirty="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a:ln>
                            <a:noFill/>
                          </a:ln>
                          <a:solidFill>
                            <a:schemeClr val="tx1"/>
                          </a:solidFill>
                          <a:effectLst/>
                          <a:latin typeface="Tahoma" pitchFamily="34" charset="0"/>
                          <a:cs typeface="Times New Roman" pitchFamily="18" charset="0"/>
                        </a:rPr>
                        <a:t>Central America</a:t>
                      </a:r>
                      <a:endParaRPr kumimoji="0" lang="en-US" sz="2200" b="0" i="0" u="none" strike="noStrike" cap="none" normalizeH="0" baseline="0" noProof="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cs typeface="Times New Roman" pitchFamily="18" charset="0"/>
                        </a:rPr>
                        <a:t>Corn, Beans, Pumpkin</a:t>
                      </a:r>
                      <a:r>
                        <a:rPr kumimoji="0" lang="en-US" sz="2200" b="0" i="0" u="none" strike="noStrike" cap="none" normalizeH="0" baseline="0" noProof="0" dirty="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a:ln>
                            <a:noFill/>
                          </a:ln>
                          <a:solidFill>
                            <a:schemeClr val="tx1"/>
                          </a:solidFill>
                          <a:effectLst/>
                          <a:latin typeface="Tahoma" pitchFamily="34" charset="0"/>
                          <a:cs typeface="Times New Roman" pitchFamily="18" charset="0"/>
                        </a:rPr>
                        <a:t>Turkey</a:t>
                      </a:r>
                      <a:r>
                        <a:rPr kumimoji="0" lang="en-US" sz="2200" b="0" i="0" u="none" strike="noStrike" cap="none" normalizeH="0" baseline="0" noProof="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cs typeface="Times New Roman" pitchFamily="18" charset="0"/>
                        </a:rPr>
                        <a:t>3500 BC</a:t>
                      </a:r>
                      <a:endParaRPr kumimoji="0" lang="en-US" sz="2200" b="0" i="0" u="none" strike="noStrike" cap="none" normalizeH="0" baseline="0" noProof="0" dirty="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a:ln>
                            <a:noFill/>
                          </a:ln>
                          <a:solidFill>
                            <a:schemeClr val="tx1"/>
                          </a:solidFill>
                          <a:effectLst/>
                          <a:latin typeface="Tahoma" pitchFamily="34" charset="0"/>
                          <a:cs typeface="Times New Roman" pitchFamily="18" charset="0"/>
                        </a:rPr>
                        <a:t>Andes/</a:t>
                      </a:r>
                      <a:br>
                        <a:rPr kumimoji="0" lang="en-US" sz="2200" b="0" i="0" u="none" strike="noStrike" cap="none" normalizeH="0" baseline="0" noProof="0">
                          <a:ln>
                            <a:noFill/>
                          </a:ln>
                          <a:solidFill>
                            <a:schemeClr val="tx1"/>
                          </a:solidFill>
                          <a:effectLst/>
                          <a:latin typeface="Tahoma" pitchFamily="34" charset="0"/>
                          <a:cs typeface="Times New Roman" pitchFamily="18" charset="0"/>
                        </a:rPr>
                      </a:br>
                      <a:r>
                        <a:rPr kumimoji="0" lang="en-US" sz="2200" b="0" i="0" u="none" strike="noStrike" cap="none" normalizeH="0" baseline="0" noProof="0">
                          <a:ln>
                            <a:noFill/>
                          </a:ln>
                          <a:solidFill>
                            <a:schemeClr val="tx1"/>
                          </a:solidFill>
                          <a:effectLst/>
                          <a:latin typeface="Tahoma" pitchFamily="34" charset="0"/>
                          <a:cs typeface="Times New Roman" pitchFamily="18" charset="0"/>
                        </a:rPr>
                        <a:t>Amazon</a:t>
                      </a:r>
                      <a:r>
                        <a:rPr kumimoji="0" lang="en-US" sz="2200" b="0" i="0" u="none" strike="noStrike" cap="none" normalizeH="0" baseline="0" noProof="0">
                          <a:ln>
                            <a:noFill/>
                          </a:ln>
                          <a:solidFill>
                            <a:schemeClr val="tx1"/>
                          </a:solidFill>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cs typeface="Times New Roman" pitchFamily="18" charset="0"/>
                        </a:rPr>
                        <a:t>Potato, Manioc</a:t>
                      </a:r>
                      <a:r>
                        <a:rPr kumimoji="0" lang="en-US" sz="2200" b="0" i="0" u="none" strike="noStrike" cap="none" normalizeH="0" baseline="0" noProof="0" dirty="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cs typeface="Times New Roman" pitchFamily="18" charset="0"/>
                        </a:rPr>
                        <a:t>Lama,</a:t>
                      </a:r>
                      <a:br>
                        <a:rPr kumimoji="0" lang="en-US" sz="2200" b="0" i="0" u="none" strike="noStrike" cap="none" normalizeH="0" baseline="0" noProof="0" dirty="0">
                          <a:ln>
                            <a:noFill/>
                          </a:ln>
                          <a:solidFill>
                            <a:schemeClr val="tx1"/>
                          </a:solidFill>
                          <a:effectLst/>
                          <a:latin typeface="Tahoma" pitchFamily="34" charset="0"/>
                          <a:cs typeface="Times New Roman" pitchFamily="18" charset="0"/>
                        </a:rPr>
                      </a:br>
                      <a:r>
                        <a:rPr kumimoji="0" lang="en-US" sz="2200" b="0" i="0" u="none" strike="noStrike" cap="none" normalizeH="0" baseline="0" noProof="0" dirty="0">
                          <a:ln>
                            <a:noFill/>
                          </a:ln>
                          <a:solidFill>
                            <a:schemeClr val="tx1"/>
                          </a:solidFill>
                          <a:effectLst/>
                          <a:latin typeface="Tahoma" pitchFamily="34" charset="0"/>
                          <a:cs typeface="Times New Roman" pitchFamily="18" charset="0"/>
                        </a:rPr>
                        <a:t>Guinea Pig</a:t>
                      </a:r>
                      <a:r>
                        <a:rPr kumimoji="0" lang="en-US" sz="2200" b="0" i="0" u="none" strike="noStrike" cap="none" normalizeH="0" baseline="0" noProof="0" dirty="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cs typeface="Times New Roman" pitchFamily="18" charset="0"/>
                        </a:rPr>
                        <a:t>3500 BC</a:t>
                      </a:r>
                      <a:endParaRPr kumimoji="0" lang="en-US" sz="2200" b="0" i="0" u="none" strike="noStrike" cap="none" normalizeH="0" baseline="0" noProof="0" dirty="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tx1"/>
                        </a:buClr>
                        <a:buSzTx/>
                        <a:buFontTx/>
                        <a:buNone/>
                        <a:tabLst/>
                      </a:pPr>
                      <a:endParaRPr kumimoji="0" lang="en-US" sz="2200" b="0" i="0" u="none" strike="noStrike" cap="none" normalizeH="0" baseline="0" noProof="0" dirty="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a:ln>
                            <a:noFill/>
                          </a:ln>
                          <a:solidFill>
                            <a:schemeClr val="tx1"/>
                          </a:solidFill>
                          <a:effectLst/>
                          <a:latin typeface="Tahoma" pitchFamily="34" charset="0"/>
                        </a:rPr>
                        <a:t>Eastern USA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cs typeface="Times New Roman" pitchFamily="18" charset="0"/>
                        </a:rPr>
                        <a:t>Sunflower</a:t>
                      </a:r>
                      <a:endParaRPr kumimoji="0" lang="en-US" sz="2200" b="0" i="0" u="none" strike="noStrike" cap="none" normalizeH="0" baseline="0" noProof="0" dirty="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cs typeface="Times New Roman" pitchFamily="18" charset="0"/>
                        </a:rPr>
                        <a:t>2500 BC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a:ln>
                            <a:noFill/>
                          </a:ln>
                          <a:solidFill>
                            <a:schemeClr val="tx1"/>
                          </a:solidFill>
                          <a:effectLst/>
                          <a:latin typeface="Tahoma" pitchFamily="34" charset="0"/>
                        </a:rPr>
                        <a:t>Western Africa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cs typeface="Times New Roman" pitchFamily="18" charset="0"/>
                        </a:rPr>
                        <a:t>Yam, Oil Palm</a:t>
                      </a:r>
                      <a:r>
                        <a:rPr kumimoji="0" lang="en-US" sz="2200" b="0" i="0" u="none" strike="noStrike" cap="none" normalizeH="0" baseline="0" noProof="0" dirty="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cs typeface="Times New Roman" pitchFamily="18" charset="0"/>
                        </a:rPr>
                        <a:t>3000 BC</a:t>
                      </a:r>
                      <a:r>
                        <a:rPr kumimoji="0" lang="en-US" sz="2200" b="0" i="0" u="none" strike="noStrike" cap="none" normalizeH="0" baseline="0" noProof="0" dirty="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a:ln>
                            <a:noFill/>
                          </a:ln>
                          <a:solidFill>
                            <a:schemeClr val="tx1"/>
                          </a:solidFill>
                          <a:effectLst/>
                          <a:latin typeface="Tahoma" pitchFamily="34" charset="0"/>
                          <a:cs typeface="Times New Roman" pitchFamily="18" charset="0"/>
                        </a:rPr>
                        <a:t>New-Guinea</a:t>
                      </a:r>
                      <a:r>
                        <a:rPr kumimoji="0" lang="en-US" sz="2200" b="0" i="0" u="none" strike="noStrike" cap="none" normalizeH="0" baseline="0" noProof="0">
                          <a:ln>
                            <a:noFill/>
                          </a:ln>
                          <a:solidFill>
                            <a:schemeClr val="tx1"/>
                          </a:solidFill>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cs typeface="Times New Roman" pitchFamily="18" charset="0"/>
                        </a:rPr>
                        <a:t>Banana, Sugarcane</a:t>
                      </a:r>
                      <a:r>
                        <a:rPr kumimoji="0" lang="en-US" sz="2200" b="0" i="0" u="none" strike="noStrike" cap="none" normalizeH="0" baseline="0" noProof="0" dirty="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200" b="0" i="0" u="none" strike="noStrike" cap="none" normalizeH="0" baseline="0" noProof="0" dirty="0">
                          <a:ln>
                            <a:noFill/>
                          </a:ln>
                          <a:solidFill>
                            <a:schemeClr val="tx1"/>
                          </a:solidFill>
                          <a:effectLst/>
                          <a:latin typeface="Tahoma" pitchFamily="34" charset="0"/>
                        </a:rPr>
                        <a:t>7000 BC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2" name="Foliennummernplatzhalter 1"/>
          <p:cNvSpPr>
            <a:spLocks noGrp="1"/>
          </p:cNvSpPr>
          <p:nvPr>
            <p:ph type="sldNum" sz="quarter" idx="12"/>
          </p:nvPr>
        </p:nvSpPr>
        <p:spPr/>
        <p:txBody>
          <a:bodyPr/>
          <a:lstStyle/>
          <a:p>
            <a:pPr>
              <a:defRPr/>
            </a:pPr>
            <a:fld id="{729FEB67-C850-4AA4-9A6E-EE15D037F978}" type="slidenum">
              <a:rPr lang="de-DE" smtClean="0"/>
              <a:pPr>
                <a:defRPr/>
              </a:pPr>
              <a:t>14</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46429"/>
    </mc:Choice>
    <mc:Fallback xmlns="">
      <p:transition spd="slow" advTm="4642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normAutofit fontScale="90000"/>
          </a:bodyPr>
          <a:lstStyle/>
          <a:p>
            <a:pPr>
              <a:defRPr/>
            </a:pPr>
            <a:r>
              <a:rPr lang="en-US" sz="3600" dirty="0">
                <a:cs typeface="Times New Roman" pitchFamily="18" charset="0"/>
              </a:rPr>
              <a:t>Nutrition as Cause for Poverty: Domestication</a:t>
            </a:r>
            <a:r>
              <a:rPr lang="en-US" sz="3600" dirty="0"/>
              <a:t> </a:t>
            </a:r>
            <a:endParaRPr lang="de-DE" sz="3600" dirty="0"/>
          </a:p>
        </p:txBody>
      </p:sp>
      <p:sp>
        <p:nvSpPr>
          <p:cNvPr id="343043" name="Rectangle 3"/>
          <p:cNvSpPr>
            <a:spLocks noGrp="1" noChangeArrowheads="1"/>
          </p:cNvSpPr>
          <p:nvPr>
            <p:ph idx="1"/>
          </p:nvPr>
        </p:nvSpPr>
        <p:spPr>
          <a:xfrm>
            <a:off x="457200" y="1905000"/>
            <a:ext cx="8229600" cy="4572000"/>
          </a:xfrm>
        </p:spPr>
        <p:txBody>
          <a:bodyPr>
            <a:normAutofit/>
          </a:bodyPr>
          <a:lstStyle/>
          <a:p>
            <a:pPr eaLnBrk="1" hangingPunct="1">
              <a:defRPr/>
            </a:pPr>
            <a:r>
              <a:rPr lang="en-US" dirty="0">
                <a:cs typeface="Times New Roman" pitchFamily="18" charset="0"/>
              </a:rPr>
              <a:t>Precondition for Domestication of Plants</a:t>
            </a:r>
            <a:r>
              <a:rPr lang="en-US" dirty="0"/>
              <a:t> </a:t>
            </a:r>
          </a:p>
          <a:p>
            <a:pPr lvl="1" eaLnBrk="1" hangingPunct="1">
              <a:defRPr/>
            </a:pPr>
            <a:r>
              <a:rPr lang="en-US" dirty="0">
                <a:cs typeface="Times New Roman" pitchFamily="18" charset="0"/>
              </a:rPr>
              <a:t>Annual plants</a:t>
            </a:r>
            <a:r>
              <a:rPr lang="en-US" dirty="0"/>
              <a:t> </a:t>
            </a:r>
          </a:p>
          <a:p>
            <a:pPr lvl="1" eaLnBrk="1" hangingPunct="1">
              <a:defRPr/>
            </a:pPr>
            <a:r>
              <a:rPr lang="en-US" dirty="0">
                <a:cs typeface="Times New Roman" pitchFamily="18" charset="0"/>
              </a:rPr>
              <a:t>Plants high in protein</a:t>
            </a:r>
            <a:r>
              <a:rPr lang="en-US" dirty="0"/>
              <a:t> </a:t>
            </a:r>
          </a:p>
          <a:p>
            <a:pPr lvl="1" eaLnBrk="1" hangingPunct="1">
              <a:defRPr/>
            </a:pPr>
            <a:r>
              <a:rPr lang="en-US" dirty="0">
                <a:cs typeface="Times New Roman" pitchFamily="18" charset="0"/>
              </a:rPr>
              <a:t>Large seeded plants (Wheat vs. Corn)</a:t>
            </a:r>
            <a:r>
              <a:rPr lang="en-US" dirty="0"/>
              <a:t> </a:t>
            </a:r>
          </a:p>
          <a:p>
            <a:pPr lvl="1" eaLnBrk="1" hangingPunct="1">
              <a:defRPr/>
            </a:pPr>
            <a:r>
              <a:rPr lang="en-US" dirty="0">
                <a:cs typeface="Times New Roman" pitchFamily="18" charset="0"/>
              </a:rPr>
              <a:t>Seasonal climate with a distinct phase of ripening</a:t>
            </a:r>
            <a:r>
              <a:rPr lang="en-US" dirty="0"/>
              <a:t> </a:t>
            </a:r>
          </a:p>
          <a:p>
            <a:pPr lvl="1" eaLnBrk="1" hangingPunct="1">
              <a:defRPr/>
            </a:pPr>
            <a:r>
              <a:rPr lang="en-US" dirty="0">
                <a:cs typeface="Times New Roman" pitchFamily="18" charset="0"/>
              </a:rPr>
              <a:t>High profitability</a:t>
            </a:r>
            <a:endParaRPr lang="en-US" dirty="0"/>
          </a:p>
          <a:p>
            <a:pPr lvl="1" eaLnBrk="1" hangingPunct="1">
              <a:defRPr/>
            </a:pPr>
            <a:r>
              <a:rPr lang="en-US" dirty="0">
                <a:cs typeface="Times New Roman" pitchFamily="18" charset="0"/>
              </a:rPr>
              <a:t>Hermaphrodite </a:t>
            </a:r>
            <a:r>
              <a:rPr lang="en-US" sz="1100" dirty="0">
                <a:cs typeface="Times New Roman" pitchFamily="18" charset="0"/>
              </a:rPr>
              <a:t>(</a:t>
            </a:r>
            <a:r>
              <a:rPr lang="en-US" sz="1100" dirty="0" err="1">
                <a:cs typeface="Times New Roman" pitchFamily="18" charset="0"/>
              </a:rPr>
              <a:t>Zwitterblütler</a:t>
            </a:r>
            <a:r>
              <a:rPr lang="en-US" sz="1100" dirty="0">
                <a:cs typeface="Times New Roman" pitchFamily="18" charset="0"/>
              </a:rPr>
              <a:t>) </a:t>
            </a:r>
            <a:r>
              <a:rPr lang="en-US" dirty="0">
                <a:cs typeface="Times New Roman" pitchFamily="18" charset="0"/>
              </a:rPr>
              <a:t>self pollinating plants</a:t>
            </a:r>
            <a:endParaRPr lang="en-US" dirty="0"/>
          </a:p>
        </p:txBody>
      </p:sp>
      <p:sp>
        <p:nvSpPr>
          <p:cNvPr id="2" name="Foliennummernplatzhalter 1"/>
          <p:cNvSpPr>
            <a:spLocks noGrp="1"/>
          </p:cNvSpPr>
          <p:nvPr>
            <p:ph type="sldNum" sz="quarter" idx="12"/>
          </p:nvPr>
        </p:nvSpPr>
        <p:spPr/>
        <p:txBody>
          <a:bodyPr/>
          <a:lstStyle/>
          <a:p>
            <a:pPr>
              <a:defRPr/>
            </a:pPr>
            <a:fld id="{6DFFC0F6-9F90-4EE7-A1EA-D1227D297F13}" type="slidenum">
              <a:rPr lang="de-DE" smtClean="0"/>
              <a:pPr>
                <a:defRPr/>
              </a:pPr>
              <a:t>15</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17258"/>
    </mc:Choice>
    <mc:Fallback xmlns="">
      <p:transition spd="slow" advTm="11725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normAutofit/>
          </a:bodyPr>
          <a:lstStyle/>
          <a:p>
            <a:pPr eaLnBrk="1" hangingPunct="1">
              <a:defRPr/>
            </a:pPr>
            <a:r>
              <a:rPr lang="en-US" sz="3600" dirty="0">
                <a:cs typeface="Times New Roman" pitchFamily="18" charset="0"/>
              </a:rPr>
              <a:t>Natural Occurrence of Large Seeded Plants</a:t>
            </a:r>
            <a:endParaRPr lang="en-US" sz="3600" dirty="0"/>
          </a:p>
        </p:txBody>
      </p:sp>
      <p:graphicFrame>
        <p:nvGraphicFramePr>
          <p:cNvPr id="344106" name="Group 42"/>
          <p:cNvGraphicFramePr>
            <a:graphicFrameLocks noGrp="1"/>
          </p:cNvGraphicFramePr>
          <p:nvPr>
            <p:ph type="tbl" idx="1"/>
            <p:extLst>
              <p:ext uri="{D42A27DB-BD31-4B8C-83A1-F6EECF244321}">
                <p14:modId xmlns:p14="http://schemas.microsoft.com/office/powerpoint/2010/main" val="4008959097"/>
              </p:ext>
            </p:extLst>
          </p:nvPr>
        </p:nvGraphicFramePr>
        <p:xfrm>
          <a:off x="1259632" y="1772816"/>
          <a:ext cx="6403975" cy="4572000"/>
        </p:xfrm>
        <a:graphic>
          <a:graphicData uri="http://schemas.openxmlformats.org/drawingml/2006/table">
            <a:tbl>
              <a:tblPr/>
              <a:tblGrid>
                <a:gridCol w="5451475">
                  <a:extLst>
                    <a:ext uri="{9D8B030D-6E8A-4147-A177-3AD203B41FA5}">
                      <a16:colId xmlns:a16="http://schemas.microsoft.com/office/drawing/2014/main" xmlns="" val="20000"/>
                    </a:ext>
                  </a:extLst>
                </a:gridCol>
                <a:gridCol w="952500">
                  <a:extLst>
                    <a:ext uri="{9D8B030D-6E8A-4147-A177-3AD203B41FA5}">
                      <a16:colId xmlns:a16="http://schemas.microsoft.com/office/drawing/2014/main" xmlns="" val="20001"/>
                    </a:ext>
                  </a:extLst>
                </a:gridCol>
              </a:tblGrid>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1" i="0" u="none" strike="noStrike" cap="none" normalizeH="0" baseline="0" noProof="0" dirty="0">
                          <a:ln>
                            <a:noFill/>
                          </a:ln>
                          <a:solidFill>
                            <a:schemeClr val="tx1"/>
                          </a:solidFill>
                          <a:effectLst/>
                          <a:latin typeface="Tahoma" pitchFamily="34" charset="0"/>
                          <a:cs typeface="Times New Roman" pitchFamily="18" charset="0"/>
                        </a:rPr>
                        <a:t>Region</a:t>
                      </a:r>
                      <a:endParaRPr kumimoji="0" lang="en-US" sz="2800" b="1" i="0" u="none" strike="noStrike" cap="none" normalizeH="0" baseline="0" noProof="0" dirty="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de-DE" sz="2800" b="1" i="0" u="none" strike="noStrike" cap="none" normalizeH="0" baseline="0" noProof="0" dirty="0" err="1">
                          <a:ln>
                            <a:noFill/>
                          </a:ln>
                          <a:solidFill>
                            <a:schemeClr val="tx1"/>
                          </a:solidFill>
                          <a:effectLst/>
                          <a:latin typeface="Tahoma" pitchFamily="34" charset="0"/>
                        </a:rPr>
                        <a:t>No</a:t>
                      </a:r>
                      <a:r>
                        <a:rPr kumimoji="0" lang="de-DE" sz="2800" b="1" i="0" u="none" strike="noStrike" cap="none" normalizeH="0" baseline="0" noProof="0" dirty="0">
                          <a:ln>
                            <a:noFill/>
                          </a:ln>
                          <a:solidFill>
                            <a:schemeClr val="tx1"/>
                          </a:solidFill>
                          <a:effectLst/>
                          <a:latin typeface="Tahoma" pitchFamily="34" charset="0"/>
                        </a:rPr>
                        <a:t>.</a:t>
                      </a:r>
                      <a:endParaRPr kumimoji="0" lang="en-US" sz="2800" b="1" i="0" u="none" strike="noStrike" cap="none" normalizeH="0" baseline="0" noProof="0" dirty="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cs typeface="Times New Roman" pitchFamily="18" charset="0"/>
                        </a:rPr>
                        <a:t>Mediterranean Zone in Western Asia, Europe and Northern Africa</a:t>
                      </a:r>
                      <a:r>
                        <a:rPr kumimoji="0" lang="en-US" sz="2800" b="0" i="0" u="none" strike="noStrike" cap="none" normalizeH="0" baseline="0" noProof="0">
                          <a:ln>
                            <a:noFill/>
                          </a:ln>
                          <a:solidFill>
                            <a:schemeClr val="tx1"/>
                          </a:solidFill>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cs typeface="Times New Roman" pitchFamily="18" charset="0"/>
                        </a:rPr>
                        <a:t>Eastern Asia</a:t>
                      </a:r>
                      <a:endParaRPr kumimoji="0" lang="en-US" sz="2800" b="0" i="0" u="none" strike="noStrike" cap="none" normalizeH="0" baseline="0" noProof="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cs typeface="Times New Roman" pitchFamily="18" charset="0"/>
                        </a:rPr>
                        <a:t>Sub-Sahara Africa</a:t>
                      </a:r>
                      <a:endParaRPr kumimoji="0" lang="en-US" sz="2800" b="0" i="0" u="none" strike="noStrike" cap="none" normalizeH="0" baseline="0" noProof="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cs typeface="Times New Roman" pitchFamily="18" charset="0"/>
                        </a:rPr>
                        <a:t>North America</a:t>
                      </a:r>
                      <a:r>
                        <a:rPr kumimoji="0" lang="en-US" sz="2800" b="0" i="0" u="none" strike="noStrike" cap="none" normalizeH="0" baseline="0" noProof="0">
                          <a:ln>
                            <a:noFill/>
                          </a:ln>
                          <a:solidFill>
                            <a:schemeClr val="tx1"/>
                          </a:solidFill>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cs typeface="Times New Roman" pitchFamily="18" charset="0"/>
                        </a:rPr>
                        <a:t>Central America</a:t>
                      </a:r>
                      <a:endParaRPr kumimoji="0" lang="en-US" sz="2800" b="0" i="0" u="none" strike="noStrike" cap="none" normalizeH="0" baseline="0" noProof="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cs typeface="Times New Roman" pitchFamily="18" charset="0"/>
                        </a:rPr>
                        <a:t>South America</a:t>
                      </a:r>
                      <a:endParaRPr kumimoji="0" lang="en-US" sz="2800" b="0" i="0" u="none" strike="noStrike" cap="none" normalizeH="0" baseline="0" noProof="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cs typeface="Times New Roman" pitchFamily="18" charset="0"/>
                        </a:rPr>
                        <a:t>Australia</a:t>
                      </a:r>
                      <a:endParaRPr kumimoji="0" lang="en-US" sz="2800" b="0" i="0" u="none" strike="noStrike" cap="none" normalizeH="0" baseline="0" noProof="0" dirty="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2" name="Foliennummernplatzhalter 1"/>
          <p:cNvSpPr>
            <a:spLocks noGrp="1"/>
          </p:cNvSpPr>
          <p:nvPr>
            <p:ph type="sldNum" sz="quarter" idx="12"/>
          </p:nvPr>
        </p:nvSpPr>
        <p:spPr/>
        <p:txBody>
          <a:bodyPr/>
          <a:lstStyle/>
          <a:p>
            <a:pPr>
              <a:defRPr/>
            </a:pPr>
            <a:fld id="{729FEB67-C850-4AA4-9A6E-EE15D037F978}" type="slidenum">
              <a:rPr lang="de-DE" smtClean="0"/>
              <a:pPr>
                <a:defRPr/>
              </a:pPr>
              <a:t>16</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59957"/>
    </mc:Choice>
    <mc:Fallback xmlns="">
      <p:transition spd="slow" advTm="5995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a:defRPr/>
            </a:pPr>
            <a:r>
              <a:rPr lang="en-US" sz="3600" dirty="0">
                <a:cs typeface="Times New Roman" pitchFamily="18" charset="0"/>
              </a:rPr>
              <a:t>Nutrition as Cause for Poverty: Domestication</a:t>
            </a:r>
            <a:r>
              <a:rPr lang="en-US" sz="3600" dirty="0"/>
              <a:t> of Animals</a:t>
            </a:r>
            <a:endParaRPr lang="de-DE" sz="3600" dirty="0"/>
          </a:p>
        </p:txBody>
      </p:sp>
      <p:graphicFrame>
        <p:nvGraphicFramePr>
          <p:cNvPr id="345151" name="Group 63"/>
          <p:cNvGraphicFramePr>
            <a:graphicFrameLocks noGrp="1"/>
          </p:cNvGraphicFramePr>
          <p:nvPr>
            <p:ph type="tbl" idx="1"/>
            <p:extLst>
              <p:ext uri="{D42A27DB-BD31-4B8C-83A1-F6EECF244321}">
                <p14:modId xmlns:p14="http://schemas.microsoft.com/office/powerpoint/2010/main" val="2481481533"/>
              </p:ext>
            </p:extLst>
          </p:nvPr>
        </p:nvGraphicFramePr>
        <p:xfrm>
          <a:off x="457200" y="1905000"/>
          <a:ext cx="8229600" cy="4041648"/>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4290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1" i="0" u="none" strike="noStrike" cap="none" normalizeH="0" baseline="0" noProof="0" dirty="0">
                          <a:ln>
                            <a:noFill/>
                          </a:ln>
                          <a:solidFill>
                            <a:schemeClr val="tx1"/>
                          </a:solidFill>
                          <a:effectLst/>
                          <a:latin typeface="Tahoma" pitchFamily="34" charset="0"/>
                        </a:rPr>
                        <a:t>Species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1" i="0" u="none" strike="noStrike" cap="none" normalizeH="0" baseline="0" noProof="0">
                          <a:ln>
                            <a:noFill/>
                          </a:ln>
                          <a:solidFill>
                            <a:schemeClr val="tx1"/>
                          </a:solidFill>
                          <a:effectLst/>
                          <a:latin typeface="Tahoma" pitchFamily="34" charset="0"/>
                        </a:rPr>
                        <a:t>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1" i="0" u="none" strike="noStrike" cap="none" normalizeH="0" baseline="0" noProof="0">
                          <a:ln>
                            <a:noFill/>
                          </a:ln>
                          <a:solidFill>
                            <a:schemeClr val="tx1"/>
                          </a:solidFill>
                          <a:effectLst/>
                          <a:latin typeface="Tahoma" pitchFamily="34" charset="0"/>
                        </a:rPr>
                        <a:t>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4290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rPr>
                        <a:t>Dog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10000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cs typeface="Times New Roman" pitchFamily="18" charset="0"/>
                        </a:rPr>
                        <a:t>Near East, China, </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cs typeface="Times New Roman" pitchFamily="18" charset="0"/>
                        </a:rPr>
                        <a:t>North America</a:t>
                      </a:r>
                      <a:r>
                        <a:rPr kumimoji="0" lang="en-US" sz="2800" b="0" i="0" u="none" strike="noStrike" cap="none" normalizeH="0" baseline="0" noProof="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4290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rPr>
                        <a:t>Sheep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8000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cs typeface="Times New Roman" pitchFamily="18" charset="0"/>
                        </a:rPr>
                        <a:t>Near East</a:t>
                      </a:r>
                      <a:endParaRPr kumimoji="0" lang="en-US" sz="2800" b="0" i="0" u="none" strike="noStrike" cap="none" normalizeH="0" baseline="0" noProof="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4290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rPr>
                        <a:t>Goat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8000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cs typeface="Times New Roman" pitchFamily="18" charset="0"/>
                        </a:rPr>
                        <a:t>Near East</a:t>
                      </a:r>
                      <a:endParaRPr kumimoji="0" lang="en-US" sz="2800" b="0" i="0" u="none" strike="noStrike" cap="none" normalizeH="0" baseline="0" noProof="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4290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rPr>
                        <a:t>Pig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8000 BC</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endParaRPr kumimoji="0" lang="en-US" sz="2800" b="0" i="0" u="none" strike="noStrike" cap="none" normalizeH="0" baseline="0" noProof="0" dirty="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cs typeface="Times New Roman" pitchFamily="18" charset="0"/>
                        </a:rPr>
                        <a:t>China, </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cs typeface="Times New Roman" pitchFamily="18" charset="0"/>
                        </a:rPr>
                        <a:t>Near East</a:t>
                      </a:r>
                      <a:endParaRPr kumimoji="0" lang="en-US" sz="2800" b="0" i="0" u="none" strike="noStrike" cap="none" normalizeH="0" baseline="0" noProof="0" dirty="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 name="Foliennummernplatzhalter 1"/>
          <p:cNvSpPr>
            <a:spLocks noGrp="1"/>
          </p:cNvSpPr>
          <p:nvPr>
            <p:ph type="sldNum" sz="quarter" idx="12"/>
          </p:nvPr>
        </p:nvSpPr>
        <p:spPr/>
        <p:txBody>
          <a:bodyPr/>
          <a:lstStyle/>
          <a:p>
            <a:pPr>
              <a:defRPr/>
            </a:pPr>
            <a:fld id="{729FEB67-C850-4AA4-9A6E-EE15D037F978}" type="slidenum">
              <a:rPr lang="de-DE" smtClean="0"/>
              <a:pPr>
                <a:defRPr/>
              </a:pPr>
              <a:t>17</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3205"/>
    </mc:Choice>
    <mc:Fallback xmlns="">
      <p:transition spd="slow" advTm="1320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6171" name="Group 59"/>
          <p:cNvGraphicFramePr>
            <a:graphicFrameLocks noGrp="1"/>
          </p:cNvGraphicFramePr>
          <p:nvPr>
            <p:extLst>
              <p:ext uri="{D42A27DB-BD31-4B8C-83A1-F6EECF244321}">
                <p14:modId xmlns:p14="http://schemas.microsoft.com/office/powerpoint/2010/main" val="699206083"/>
              </p:ext>
            </p:extLst>
          </p:nvPr>
        </p:nvGraphicFramePr>
        <p:xfrm>
          <a:off x="457200" y="990600"/>
          <a:ext cx="8229600" cy="5219954"/>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6540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1" i="0" u="none" strike="noStrike" cap="none" normalizeH="0" baseline="0" noProof="0" dirty="0">
                          <a:ln>
                            <a:noFill/>
                          </a:ln>
                          <a:solidFill>
                            <a:schemeClr val="tx1"/>
                          </a:solidFill>
                          <a:effectLst/>
                          <a:latin typeface="Tahoma" pitchFamily="34" charset="0"/>
                        </a:rPr>
                        <a:t>Species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1" i="0" u="none" strike="noStrike" cap="none" normalizeH="0" baseline="0" noProof="0">
                          <a:ln>
                            <a:noFill/>
                          </a:ln>
                          <a:solidFill>
                            <a:schemeClr val="tx1"/>
                          </a:solidFill>
                          <a:effectLst/>
                          <a:latin typeface="Tahoma" pitchFamily="34" charset="0"/>
                        </a:rPr>
                        <a:t>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1" i="0" u="none" strike="noStrike" cap="none" normalizeH="0" baseline="0" noProof="0">
                          <a:ln>
                            <a:noFill/>
                          </a:ln>
                          <a:solidFill>
                            <a:schemeClr val="tx1"/>
                          </a:solidFill>
                          <a:effectLst/>
                          <a:latin typeface="Tahoma" pitchFamily="34" charset="0"/>
                        </a:rPr>
                        <a:t>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rPr>
                        <a:t>Cow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6000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cs typeface="Times New Roman" pitchFamily="18" charset="0"/>
                        </a:rPr>
                        <a:t>Near East, India, </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cs typeface="Times New Roman" pitchFamily="18" charset="0"/>
                        </a:rPr>
                        <a:t>North Africa</a:t>
                      </a:r>
                      <a:r>
                        <a:rPr kumimoji="0" lang="en-US" sz="2800" b="0" i="0" u="none" strike="noStrike" cap="none" normalizeH="0" baseline="0" noProof="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752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rPr>
                        <a:t>Horse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4000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cs typeface="Times New Roman" pitchFamily="18" charset="0"/>
                        </a:rPr>
                        <a:t>Central Asia</a:t>
                      </a:r>
                      <a:r>
                        <a:rPr kumimoji="0" lang="en-US" sz="2800" b="0" i="0" u="none" strike="noStrike" cap="none" normalizeH="0" baseline="0" noProof="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752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cs typeface="Times New Roman" pitchFamily="18" charset="0"/>
                        </a:rPr>
                        <a:t>Donkey</a:t>
                      </a:r>
                      <a:r>
                        <a:rPr kumimoji="0" lang="en-US" sz="2800" b="0" i="0" u="none" strike="noStrike" cap="none" normalizeH="0" baseline="0" noProof="0">
                          <a:ln>
                            <a:noFill/>
                          </a:ln>
                          <a:solidFill>
                            <a:schemeClr val="tx1"/>
                          </a:solidFill>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4000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rPr>
                        <a:t>Egypt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752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cs typeface="Times New Roman" pitchFamily="18" charset="0"/>
                        </a:rPr>
                        <a:t>Buffalo</a:t>
                      </a:r>
                      <a:endParaRPr kumimoji="0" lang="en-US" sz="2800" b="0" i="0" u="none" strike="noStrike" cap="none" normalizeH="0" baseline="0" noProof="0" dirty="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4000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a:ln>
                            <a:noFill/>
                          </a:ln>
                          <a:solidFill>
                            <a:schemeClr val="tx1"/>
                          </a:solidFill>
                          <a:effectLst/>
                          <a:latin typeface="Tahoma" pitchFamily="34" charset="0"/>
                        </a:rPr>
                        <a:t>China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752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cs typeface="Times New Roman" pitchFamily="18" charset="0"/>
                        </a:rPr>
                        <a:t>Lama / Alpaca</a:t>
                      </a:r>
                      <a:r>
                        <a:rPr kumimoji="0" lang="en-US" sz="2800" b="0" i="0" u="none" strike="noStrike" cap="none" normalizeH="0" baseline="0" noProof="0" dirty="0">
                          <a:ln>
                            <a:noFill/>
                          </a:ln>
                          <a:solidFill>
                            <a:schemeClr val="tx1"/>
                          </a:solidFill>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3500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Andes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1752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Camel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2500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cs typeface="Times New Roman" pitchFamily="18" charset="0"/>
                        </a:rPr>
                        <a:t>Central Asia</a:t>
                      </a:r>
                      <a:r>
                        <a:rPr kumimoji="0" lang="en-US" sz="2800" b="0" i="0" u="none" strike="noStrike" cap="none" normalizeH="0" baseline="0" noProof="0" dirty="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1752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cs typeface="Times New Roman" pitchFamily="18" charset="0"/>
                        </a:rPr>
                        <a:t>Dromedar</a:t>
                      </a:r>
                      <a:r>
                        <a:rPr kumimoji="0" lang="en-US" sz="2800" b="0" i="0" u="none" strike="noStrike" cap="none" normalizeH="0" baseline="0" noProof="0" dirty="0">
                          <a:ln>
                            <a:noFill/>
                          </a:ln>
                          <a:solidFill>
                            <a:schemeClr val="tx1"/>
                          </a:solidFill>
                          <a:effectLst/>
                          <a:latin typeface="Tahoma" pitchFamily="34" charset="0"/>
                          <a:cs typeface="+mn-cs"/>
                        </a:rPr>
                        <a:t>y</a:t>
                      </a:r>
                      <a:endParaRPr kumimoji="0" lang="en-US" sz="2800" b="0" i="0" u="none" strike="noStrike" cap="none" normalizeH="0" baseline="0" noProof="0" dirty="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2500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noProof="0" dirty="0">
                          <a:ln>
                            <a:noFill/>
                          </a:ln>
                          <a:solidFill>
                            <a:schemeClr val="tx1"/>
                          </a:solidFill>
                          <a:effectLst/>
                          <a:latin typeface="Tahoma" pitchFamily="34" charset="0"/>
                        </a:rPr>
                        <a:t>Arabia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2" name="Foliennummernplatzhalter 1"/>
          <p:cNvSpPr>
            <a:spLocks noGrp="1"/>
          </p:cNvSpPr>
          <p:nvPr>
            <p:ph type="sldNum" sz="quarter" idx="12"/>
          </p:nvPr>
        </p:nvSpPr>
        <p:spPr/>
        <p:txBody>
          <a:bodyPr/>
          <a:lstStyle/>
          <a:p>
            <a:pPr>
              <a:defRPr/>
            </a:pPr>
            <a:fld id="{ED394AC4-E5C3-47C8-91C4-93ABB2FCE1A3}" type="slidenum">
              <a:rPr lang="de-DE" smtClean="0"/>
              <a:pPr>
                <a:defRPr/>
              </a:pPr>
              <a:t>18</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49270"/>
    </mc:Choice>
    <mc:Fallback xmlns="">
      <p:transition spd="slow" advTm="4927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normAutofit fontScale="90000"/>
          </a:bodyPr>
          <a:lstStyle/>
          <a:p>
            <a:pPr>
              <a:defRPr/>
            </a:pPr>
            <a:r>
              <a:rPr lang="en-US" dirty="0">
                <a:cs typeface="Times New Roman" pitchFamily="18" charset="0"/>
              </a:rPr>
              <a:t>Nutrition as Cause for Poverty: Domestication</a:t>
            </a:r>
            <a:r>
              <a:rPr lang="en-US" dirty="0"/>
              <a:t> of Animals</a:t>
            </a:r>
            <a:endParaRPr lang="de-DE" dirty="0"/>
          </a:p>
        </p:txBody>
      </p:sp>
      <p:sp>
        <p:nvSpPr>
          <p:cNvPr id="347139" name="Rectangle 3"/>
          <p:cNvSpPr>
            <a:spLocks noGrp="1" noChangeArrowheads="1"/>
          </p:cNvSpPr>
          <p:nvPr>
            <p:ph idx="1"/>
          </p:nvPr>
        </p:nvSpPr>
        <p:spPr>
          <a:xfrm>
            <a:off x="457200" y="1905000"/>
            <a:ext cx="8229600" cy="4724400"/>
          </a:xfrm>
        </p:spPr>
        <p:txBody>
          <a:bodyPr/>
          <a:lstStyle/>
          <a:p>
            <a:pPr eaLnBrk="1" hangingPunct="1">
              <a:lnSpc>
                <a:spcPct val="90000"/>
              </a:lnSpc>
              <a:defRPr/>
            </a:pPr>
            <a:r>
              <a:rPr lang="en-US" dirty="0">
                <a:cs typeface="Times New Roman" pitchFamily="18" charset="0"/>
              </a:rPr>
              <a:t>Precondition for Domestication</a:t>
            </a:r>
            <a:r>
              <a:rPr lang="en-US" dirty="0"/>
              <a:t> </a:t>
            </a:r>
          </a:p>
          <a:p>
            <a:pPr lvl="1" eaLnBrk="1" hangingPunct="1">
              <a:lnSpc>
                <a:spcPct val="90000"/>
              </a:lnSpc>
              <a:defRPr/>
            </a:pPr>
            <a:r>
              <a:rPr lang="en-US" dirty="0">
                <a:cs typeface="Times New Roman" pitchFamily="18" charset="0"/>
              </a:rPr>
              <a:t>Efficient, simple nutrition in captivity</a:t>
            </a:r>
            <a:r>
              <a:rPr lang="en-US" dirty="0"/>
              <a:t> </a:t>
            </a:r>
          </a:p>
          <a:p>
            <a:pPr lvl="1" eaLnBrk="1" hangingPunct="1">
              <a:lnSpc>
                <a:spcPct val="90000"/>
              </a:lnSpc>
              <a:defRPr/>
            </a:pPr>
            <a:r>
              <a:rPr lang="en-US" dirty="0">
                <a:cs typeface="Times New Roman" pitchFamily="18" charset="0"/>
              </a:rPr>
              <a:t>High growth rate</a:t>
            </a:r>
            <a:endParaRPr lang="en-US" dirty="0"/>
          </a:p>
          <a:p>
            <a:pPr lvl="1" eaLnBrk="1" hangingPunct="1">
              <a:lnSpc>
                <a:spcPct val="90000"/>
              </a:lnSpc>
              <a:defRPr/>
            </a:pPr>
            <a:r>
              <a:rPr lang="en-US" dirty="0">
                <a:cs typeface="Times New Roman" pitchFamily="18" charset="0"/>
              </a:rPr>
              <a:t>No fertility issues in captivity</a:t>
            </a:r>
            <a:endParaRPr lang="en-US" dirty="0"/>
          </a:p>
          <a:p>
            <a:pPr lvl="1" eaLnBrk="1" hangingPunct="1">
              <a:lnSpc>
                <a:spcPct val="90000"/>
              </a:lnSpc>
              <a:defRPr/>
            </a:pPr>
            <a:r>
              <a:rPr lang="en-US" dirty="0">
                <a:cs typeface="Times New Roman" pitchFamily="18" charset="0"/>
              </a:rPr>
              <a:t>No unpredictable nature</a:t>
            </a:r>
            <a:endParaRPr lang="en-US" dirty="0"/>
          </a:p>
          <a:p>
            <a:pPr lvl="1" eaLnBrk="1" hangingPunct="1">
              <a:lnSpc>
                <a:spcPct val="90000"/>
              </a:lnSpc>
              <a:defRPr/>
            </a:pPr>
            <a:r>
              <a:rPr lang="en-US" dirty="0">
                <a:cs typeface="Times New Roman" pitchFamily="18" charset="0"/>
              </a:rPr>
              <a:t>No tendency to stampede-like escape</a:t>
            </a:r>
          </a:p>
          <a:p>
            <a:pPr lvl="1" eaLnBrk="1" hangingPunct="1">
              <a:lnSpc>
                <a:spcPct val="90000"/>
              </a:lnSpc>
              <a:defRPr/>
            </a:pPr>
            <a:r>
              <a:rPr lang="en-US" dirty="0">
                <a:cs typeface="Times New Roman" pitchFamily="18" charset="0"/>
              </a:rPr>
              <a:t>High social hierarchy (human beings as herd leader)</a:t>
            </a:r>
            <a:endParaRPr lang="en-US" dirty="0"/>
          </a:p>
        </p:txBody>
      </p:sp>
      <p:sp>
        <p:nvSpPr>
          <p:cNvPr id="2" name="Foliennummernplatzhalter 1"/>
          <p:cNvSpPr>
            <a:spLocks noGrp="1"/>
          </p:cNvSpPr>
          <p:nvPr>
            <p:ph type="sldNum" sz="quarter" idx="12"/>
          </p:nvPr>
        </p:nvSpPr>
        <p:spPr/>
        <p:txBody>
          <a:bodyPr/>
          <a:lstStyle/>
          <a:p>
            <a:pPr>
              <a:defRPr/>
            </a:pPr>
            <a:fld id="{6DFFC0F6-9F90-4EE7-A1EA-D1227D297F13}" type="slidenum">
              <a:rPr lang="de-DE" smtClean="0"/>
              <a:pPr>
                <a:defRPr/>
              </a:pPr>
              <a:t>19</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92983"/>
    </mc:Choice>
    <mc:Fallback xmlns="">
      <p:transition spd="slow" advTm="9298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457200" y="0"/>
            <a:ext cx="8229600" cy="908050"/>
          </a:xfrm>
        </p:spPr>
        <p:txBody>
          <a:bodyPr>
            <a:normAutofit/>
          </a:bodyPr>
          <a:lstStyle/>
          <a:p>
            <a:pPr eaLnBrk="1" hangingPunct="1">
              <a:defRPr/>
            </a:pPr>
            <a:r>
              <a:rPr lang="en-US" dirty="0">
                <a:cs typeface="Times New Roman" pitchFamily="18" charset="0"/>
              </a:rPr>
              <a:t>1.2 Health and Development</a:t>
            </a:r>
          </a:p>
        </p:txBody>
      </p:sp>
      <p:sp>
        <p:nvSpPr>
          <p:cNvPr id="398339" name="Rectangle 3"/>
          <p:cNvSpPr>
            <a:spLocks noGrp="1" noChangeArrowheads="1"/>
          </p:cNvSpPr>
          <p:nvPr>
            <p:ph idx="1"/>
          </p:nvPr>
        </p:nvSpPr>
        <p:spPr>
          <a:xfrm>
            <a:off x="457200" y="981075"/>
            <a:ext cx="8229600" cy="5616575"/>
          </a:xfrm>
        </p:spPr>
        <p:txBody>
          <a:bodyPr/>
          <a:lstStyle/>
          <a:p>
            <a:pPr eaLnBrk="1" hangingPunct="1">
              <a:buFontTx/>
              <a:buNone/>
              <a:defRPr/>
            </a:pPr>
            <a:r>
              <a:rPr lang="en-US" sz="2800" b="1" dirty="0" smtClean="0"/>
              <a:t>1 </a:t>
            </a:r>
            <a:r>
              <a:rPr lang="en-US" sz="2800" b="1" dirty="0"/>
              <a:t>International Public Health</a:t>
            </a:r>
          </a:p>
          <a:p>
            <a:pPr eaLnBrk="1" hangingPunct="1">
              <a:buFontTx/>
              <a:buNone/>
              <a:defRPr/>
            </a:pPr>
            <a:r>
              <a:rPr lang="en-US" sz="2800" dirty="0"/>
              <a:t>	</a:t>
            </a:r>
            <a:r>
              <a:rPr lang="en-US" sz="2800" dirty="0">
                <a:solidFill>
                  <a:srgbClr val="DDDDDD"/>
                </a:solidFill>
              </a:rPr>
              <a:t>1.1 Background	</a:t>
            </a:r>
          </a:p>
          <a:p>
            <a:pPr eaLnBrk="1" hangingPunct="1">
              <a:buFontTx/>
              <a:buNone/>
              <a:defRPr/>
            </a:pPr>
            <a:r>
              <a:rPr lang="en-US" sz="2800" dirty="0">
                <a:solidFill>
                  <a:srgbClr val="DDDDDD"/>
                </a:solidFill>
              </a:rPr>
              <a:t>	</a:t>
            </a:r>
            <a:r>
              <a:rPr lang="en-US" sz="2800" b="1" dirty="0">
                <a:solidFill>
                  <a:schemeClr val="tx2"/>
                </a:solidFill>
              </a:rPr>
              <a:t>1.2 Health and Development </a:t>
            </a:r>
          </a:p>
          <a:p>
            <a:pPr lvl="1" eaLnBrk="1" hangingPunct="1">
              <a:buFont typeface="Tahoma" pitchFamily="34" charset="0"/>
              <a:buNone/>
              <a:defRPr/>
            </a:pPr>
            <a:r>
              <a:rPr lang="en-US" sz="2400" b="1" dirty="0">
                <a:solidFill>
                  <a:schemeClr val="tx2"/>
                </a:solidFill>
              </a:rPr>
              <a:t>	</a:t>
            </a:r>
            <a:r>
              <a:rPr lang="en-US" sz="2400" dirty="0"/>
              <a:t>1.2.1 Context </a:t>
            </a:r>
          </a:p>
          <a:p>
            <a:pPr lvl="1" eaLnBrk="1" hangingPunct="1">
              <a:buFont typeface="Tahoma" pitchFamily="34" charset="0"/>
              <a:buNone/>
              <a:defRPr/>
            </a:pPr>
            <a:r>
              <a:rPr lang="en-US" sz="2400" dirty="0"/>
              <a:t>	1.2.2 Static Concept of Development</a:t>
            </a:r>
          </a:p>
          <a:p>
            <a:pPr lvl="1" eaLnBrk="1" hangingPunct="1">
              <a:buFont typeface="Tahoma" pitchFamily="34" charset="0"/>
              <a:buNone/>
              <a:defRPr/>
            </a:pPr>
            <a:r>
              <a:rPr lang="en-US" sz="2400" dirty="0"/>
              <a:t>	1.2.3 Dynamic Concept of Development</a:t>
            </a:r>
          </a:p>
          <a:p>
            <a:pPr lvl="1" eaLnBrk="1" hangingPunct="1">
              <a:buFont typeface="Tahoma" pitchFamily="34" charset="0"/>
              <a:buNone/>
              <a:defRPr/>
            </a:pPr>
            <a:r>
              <a:rPr lang="en-US" sz="2400" b="1" dirty="0">
                <a:solidFill>
                  <a:schemeClr val="tx2"/>
                </a:solidFill>
              </a:rPr>
              <a:t>	1.2.4 Health Care in Developing Countries</a:t>
            </a:r>
          </a:p>
          <a:p>
            <a:pPr lvl="1" eaLnBrk="1" hangingPunct="1">
              <a:buFont typeface="Tahoma" pitchFamily="34" charset="0"/>
              <a:buNone/>
              <a:defRPr/>
            </a:pPr>
            <a:r>
              <a:rPr lang="en-US" dirty="0">
                <a:solidFill>
                  <a:srgbClr val="DDDDDD"/>
                </a:solidFill>
              </a:rPr>
              <a:t>1.3 Concepts</a:t>
            </a:r>
          </a:p>
        </p:txBody>
      </p:sp>
      <p:sp>
        <p:nvSpPr>
          <p:cNvPr id="2" name="Foliennummernplatzhalter 1"/>
          <p:cNvSpPr>
            <a:spLocks noGrp="1"/>
          </p:cNvSpPr>
          <p:nvPr>
            <p:ph type="sldNum" sz="quarter" idx="12"/>
          </p:nvPr>
        </p:nvSpPr>
        <p:spPr/>
        <p:txBody>
          <a:bodyPr/>
          <a:lstStyle/>
          <a:p>
            <a:pPr>
              <a:defRPr/>
            </a:pPr>
            <a:fld id="{6DFFC0F6-9F90-4EE7-A1EA-D1227D297F13}" type="slidenum">
              <a:rPr lang="de-DE" smtClean="0"/>
              <a:pPr>
                <a:defRPr/>
              </a:pPr>
              <a:t>2</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32662"/>
    </mc:Choice>
    <mc:Fallback xmlns="">
      <p:transition spd="slow" advTm="3266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normAutofit fontScale="90000"/>
          </a:bodyPr>
          <a:lstStyle/>
          <a:p>
            <a:pPr eaLnBrk="1" hangingPunct="1">
              <a:defRPr/>
            </a:pPr>
            <a:r>
              <a:rPr lang="en-US" dirty="0">
                <a:cs typeface="Times New Roman" pitchFamily="18" charset="0"/>
              </a:rPr>
              <a:t>Diffusion of Domesticated Plants and Animals</a:t>
            </a:r>
            <a:r>
              <a:rPr lang="en-US" dirty="0"/>
              <a:t> </a:t>
            </a:r>
          </a:p>
        </p:txBody>
      </p:sp>
      <p:sp>
        <p:nvSpPr>
          <p:cNvPr id="348163" name="Rectangle 3"/>
          <p:cNvSpPr>
            <a:spLocks noGrp="1" noChangeArrowheads="1"/>
          </p:cNvSpPr>
          <p:nvPr>
            <p:ph idx="1"/>
          </p:nvPr>
        </p:nvSpPr>
        <p:spPr>
          <a:xfrm>
            <a:off x="457200" y="1905000"/>
            <a:ext cx="8229600" cy="4648200"/>
          </a:xfrm>
        </p:spPr>
        <p:txBody>
          <a:bodyPr>
            <a:normAutofit/>
          </a:bodyPr>
          <a:lstStyle/>
          <a:p>
            <a:pPr eaLnBrk="1" hangingPunct="1">
              <a:lnSpc>
                <a:spcPct val="90000"/>
              </a:lnSpc>
              <a:defRPr/>
            </a:pPr>
            <a:r>
              <a:rPr lang="en-US" sz="2800" dirty="0">
                <a:cs typeface="Times New Roman" pitchFamily="18" charset="0"/>
              </a:rPr>
              <a:t>Starting Situation: Dependency of agriculture on climate (precipitation, temperature, seasons)</a:t>
            </a:r>
            <a:endParaRPr lang="en-US" sz="2800" dirty="0"/>
          </a:p>
          <a:p>
            <a:pPr eaLnBrk="1" hangingPunct="1">
              <a:lnSpc>
                <a:spcPct val="90000"/>
              </a:lnSpc>
              <a:defRPr/>
            </a:pPr>
            <a:r>
              <a:rPr lang="en-US" sz="2800" dirty="0">
                <a:cs typeface="Times New Roman" pitchFamily="18" charset="0"/>
              </a:rPr>
              <a:t>Habitat of same latitude usually show similar conditions in climate, habitat of same longitude show differing ones</a:t>
            </a:r>
          </a:p>
          <a:p>
            <a:pPr eaLnBrk="1" hangingPunct="1">
              <a:lnSpc>
                <a:spcPct val="90000"/>
              </a:lnSpc>
              <a:defRPr/>
            </a:pPr>
            <a:r>
              <a:rPr lang="en-US" sz="2800" dirty="0">
                <a:cs typeface="Times New Roman" pitchFamily="18" charset="0"/>
              </a:rPr>
              <a:t>Result: Diffusion on latitude is easier than on longitude</a:t>
            </a:r>
          </a:p>
          <a:p>
            <a:pPr eaLnBrk="1" hangingPunct="1">
              <a:lnSpc>
                <a:spcPct val="90000"/>
              </a:lnSpc>
              <a:buFontTx/>
              <a:buNone/>
              <a:defRPr/>
            </a:pPr>
            <a:r>
              <a:rPr lang="en-US" sz="2800" dirty="0">
                <a:cs typeface="Times New Roman" pitchFamily="18" charset="0"/>
              </a:rPr>
              <a:t>	Result: Broader continents have better prospects of diffusion than long continents</a:t>
            </a:r>
            <a:endParaRPr lang="en-US" sz="2800" dirty="0"/>
          </a:p>
        </p:txBody>
      </p:sp>
      <p:sp>
        <p:nvSpPr>
          <p:cNvPr id="2" name="Foliennummernplatzhalter 1"/>
          <p:cNvSpPr>
            <a:spLocks noGrp="1"/>
          </p:cNvSpPr>
          <p:nvPr>
            <p:ph type="sldNum" sz="quarter" idx="12"/>
          </p:nvPr>
        </p:nvSpPr>
        <p:spPr/>
        <p:txBody>
          <a:bodyPr/>
          <a:lstStyle/>
          <a:p>
            <a:pPr>
              <a:defRPr/>
            </a:pPr>
            <a:fld id="{6DFFC0F6-9F90-4EE7-A1EA-D1227D297F13}" type="slidenum">
              <a:rPr lang="de-DE" smtClean="0"/>
              <a:pPr>
                <a:defRPr/>
              </a:pPr>
              <a:t>20</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98416"/>
    </mc:Choice>
    <mc:Fallback xmlns="">
      <p:transition spd="slow" advTm="19841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468313" y="0"/>
            <a:ext cx="8229600" cy="908050"/>
          </a:xfrm>
        </p:spPr>
        <p:txBody>
          <a:bodyPr/>
          <a:lstStyle/>
          <a:p>
            <a:pPr eaLnBrk="1" hangingPunct="1">
              <a:defRPr/>
            </a:pPr>
            <a:r>
              <a:rPr lang="en-US" dirty="0"/>
              <a:t>Continental Axes</a:t>
            </a:r>
          </a:p>
        </p:txBody>
      </p:sp>
      <p:grpSp>
        <p:nvGrpSpPr>
          <p:cNvPr id="104451" name="Group 5"/>
          <p:cNvGrpSpPr>
            <a:grpSpLocks/>
          </p:cNvGrpSpPr>
          <p:nvPr/>
        </p:nvGrpSpPr>
        <p:grpSpPr bwMode="auto">
          <a:xfrm>
            <a:off x="323850" y="1412875"/>
            <a:ext cx="8569325" cy="4608513"/>
            <a:chOff x="444" y="1212"/>
            <a:chExt cx="4488" cy="2583"/>
          </a:xfrm>
        </p:grpSpPr>
        <p:sp>
          <p:nvSpPr>
            <p:cNvPr id="397318" name="Freeform 6"/>
            <p:cNvSpPr>
              <a:spLocks/>
            </p:cNvSpPr>
            <p:nvPr/>
          </p:nvSpPr>
          <p:spPr bwMode="auto">
            <a:xfrm>
              <a:off x="2508" y="3183"/>
              <a:ext cx="272" cy="223"/>
            </a:xfrm>
            <a:custGeom>
              <a:avLst/>
              <a:gdLst/>
              <a:ahLst/>
              <a:cxnLst>
                <a:cxn ang="0">
                  <a:pos x="0" y="115"/>
                </a:cxn>
                <a:cxn ang="0">
                  <a:pos x="3" y="133"/>
                </a:cxn>
                <a:cxn ang="0">
                  <a:pos x="14" y="155"/>
                </a:cxn>
                <a:cxn ang="0">
                  <a:pos x="16" y="173"/>
                </a:cxn>
                <a:cxn ang="0">
                  <a:pos x="16" y="192"/>
                </a:cxn>
                <a:cxn ang="0">
                  <a:pos x="22" y="208"/>
                </a:cxn>
                <a:cxn ang="0">
                  <a:pos x="45" y="223"/>
                </a:cxn>
                <a:cxn ang="0">
                  <a:pos x="82" y="217"/>
                </a:cxn>
                <a:cxn ang="0">
                  <a:pos x="114" y="204"/>
                </a:cxn>
                <a:cxn ang="0">
                  <a:pos x="138" y="194"/>
                </a:cxn>
                <a:cxn ang="0">
                  <a:pos x="151" y="191"/>
                </a:cxn>
                <a:cxn ang="0">
                  <a:pos x="165" y="199"/>
                </a:cxn>
                <a:cxn ang="0">
                  <a:pos x="178" y="205"/>
                </a:cxn>
                <a:cxn ang="0">
                  <a:pos x="187" y="189"/>
                </a:cxn>
                <a:cxn ang="0">
                  <a:pos x="202" y="177"/>
                </a:cxn>
                <a:cxn ang="0">
                  <a:pos x="215" y="163"/>
                </a:cxn>
                <a:cxn ang="0">
                  <a:pos x="227" y="146"/>
                </a:cxn>
                <a:cxn ang="0">
                  <a:pos x="244" y="126"/>
                </a:cxn>
                <a:cxn ang="0">
                  <a:pos x="258" y="118"/>
                </a:cxn>
                <a:cxn ang="0">
                  <a:pos x="272" y="102"/>
                </a:cxn>
                <a:cxn ang="0">
                  <a:pos x="270" y="84"/>
                </a:cxn>
                <a:cxn ang="0">
                  <a:pos x="272" y="56"/>
                </a:cxn>
                <a:cxn ang="0">
                  <a:pos x="263" y="56"/>
                </a:cxn>
                <a:cxn ang="0">
                  <a:pos x="256" y="4"/>
                </a:cxn>
                <a:cxn ang="0">
                  <a:pos x="207" y="0"/>
                </a:cxn>
                <a:cxn ang="0">
                  <a:pos x="170" y="26"/>
                </a:cxn>
                <a:cxn ang="0">
                  <a:pos x="170" y="37"/>
                </a:cxn>
                <a:cxn ang="0">
                  <a:pos x="159" y="44"/>
                </a:cxn>
                <a:cxn ang="0">
                  <a:pos x="155" y="60"/>
                </a:cxn>
                <a:cxn ang="0">
                  <a:pos x="136" y="66"/>
                </a:cxn>
                <a:cxn ang="0">
                  <a:pos x="107" y="71"/>
                </a:cxn>
                <a:cxn ang="0">
                  <a:pos x="94" y="81"/>
                </a:cxn>
                <a:cxn ang="0">
                  <a:pos x="87" y="89"/>
                </a:cxn>
                <a:cxn ang="0">
                  <a:pos x="62" y="77"/>
                </a:cxn>
                <a:cxn ang="0">
                  <a:pos x="59" y="111"/>
                </a:cxn>
                <a:cxn ang="0">
                  <a:pos x="40" y="115"/>
                </a:cxn>
                <a:cxn ang="0">
                  <a:pos x="28" y="115"/>
                </a:cxn>
                <a:cxn ang="0">
                  <a:pos x="0" y="115"/>
                </a:cxn>
              </a:cxnLst>
              <a:rect l="0" t="0" r="r" b="b"/>
              <a:pathLst>
                <a:path w="272" h="223">
                  <a:moveTo>
                    <a:pt x="0" y="115"/>
                  </a:moveTo>
                  <a:lnTo>
                    <a:pt x="3" y="133"/>
                  </a:lnTo>
                  <a:lnTo>
                    <a:pt x="14" y="155"/>
                  </a:lnTo>
                  <a:lnTo>
                    <a:pt x="16" y="173"/>
                  </a:lnTo>
                  <a:lnTo>
                    <a:pt x="16" y="192"/>
                  </a:lnTo>
                  <a:lnTo>
                    <a:pt x="22" y="208"/>
                  </a:lnTo>
                  <a:lnTo>
                    <a:pt x="45" y="223"/>
                  </a:lnTo>
                  <a:lnTo>
                    <a:pt x="82" y="217"/>
                  </a:lnTo>
                  <a:lnTo>
                    <a:pt x="114" y="204"/>
                  </a:lnTo>
                  <a:lnTo>
                    <a:pt x="138" y="194"/>
                  </a:lnTo>
                  <a:lnTo>
                    <a:pt x="151" y="191"/>
                  </a:lnTo>
                  <a:lnTo>
                    <a:pt x="165" y="199"/>
                  </a:lnTo>
                  <a:lnTo>
                    <a:pt x="178" y="205"/>
                  </a:lnTo>
                  <a:lnTo>
                    <a:pt x="187" y="189"/>
                  </a:lnTo>
                  <a:lnTo>
                    <a:pt x="202" y="177"/>
                  </a:lnTo>
                  <a:lnTo>
                    <a:pt x="215" y="163"/>
                  </a:lnTo>
                  <a:lnTo>
                    <a:pt x="227" y="146"/>
                  </a:lnTo>
                  <a:lnTo>
                    <a:pt x="244" y="126"/>
                  </a:lnTo>
                  <a:lnTo>
                    <a:pt x="258" y="118"/>
                  </a:lnTo>
                  <a:lnTo>
                    <a:pt x="272" y="102"/>
                  </a:lnTo>
                  <a:lnTo>
                    <a:pt x="270" y="84"/>
                  </a:lnTo>
                  <a:lnTo>
                    <a:pt x="272" y="56"/>
                  </a:lnTo>
                  <a:lnTo>
                    <a:pt x="263" y="56"/>
                  </a:lnTo>
                  <a:lnTo>
                    <a:pt x="256" y="4"/>
                  </a:lnTo>
                  <a:lnTo>
                    <a:pt x="207" y="0"/>
                  </a:lnTo>
                  <a:lnTo>
                    <a:pt x="170" y="26"/>
                  </a:lnTo>
                  <a:lnTo>
                    <a:pt x="170" y="37"/>
                  </a:lnTo>
                  <a:lnTo>
                    <a:pt x="159" y="44"/>
                  </a:lnTo>
                  <a:lnTo>
                    <a:pt x="155" y="60"/>
                  </a:lnTo>
                  <a:lnTo>
                    <a:pt x="136" y="66"/>
                  </a:lnTo>
                  <a:lnTo>
                    <a:pt x="107" y="71"/>
                  </a:lnTo>
                  <a:lnTo>
                    <a:pt x="94" y="81"/>
                  </a:lnTo>
                  <a:lnTo>
                    <a:pt x="87" y="89"/>
                  </a:lnTo>
                  <a:lnTo>
                    <a:pt x="62" y="77"/>
                  </a:lnTo>
                  <a:lnTo>
                    <a:pt x="59" y="111"/>
                  </a:lnTo>
                  <a:lnTo>
                    <a:pt x="40" y="115"/>
                  </a:lnTo>
                  <a:lnTo>
                    <a:pt x="28" y="115"/>
                  </a:lnTo>
                  <a:lnTo>
                    <a:pt x="0" y="115"/>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19" name="Freeform 7"/>
            <p:cNvSpPr>
              <a:spLocks/>
            </p:cNvSpPr>
            <p:nvPr/>
          </p:nvSpPr>
          <p:spPr bwMode="auto">
            <a:xfrm>
              <a:off x="461" y="1357"/>
              <a:ext cx="344" cy="309"/>
            </a:xfrm>
            <a:custGeom>
              <a:avLst/>
              <a:gdLst/>
              <a:ahLst/>
              <a:cxnLst>
                <a:cxn ang="0">
                  <a:pos x="151" y="309"/>
                </a:cxn>
                <a:cxn ang="0">
                  <a:pos x="170" y="300"/>
                </a:cxn>
                <a:cxn ang="0">
                  <a:pos x="168" y="278"/>
                </a:cxn>
                <a:cxn ang="0">
                  <a:pos x="176" y="235"/>
                </a:cxn>
                <a:cxn ang="0">
                  <a:pos x="178" y="227"/>
                </a:cxn>
                <a:cxn ang="0">
                  <a:pos x="151" y="216"/>
                </a:cxn>
                <a:cxn ang="0">
                  <a:pos x="153" y="195"/>
                </a:cxn>
                <a:cxn ang="0">
                  <a:pos x="344" y="50"/>
                </a:cxn>
                <a:cxn ang="0">
                  <a:pos x="301" y="23"/>
                </a:cxn>
                <a:cxn ang="0">
                  <a:pos x="261" y="12"/>
                </a:cxn>
                <a:cxn ang="0">
                  <a:pos x="212" y="0"/>
                </a:cxn>
                <a:cxn ang="0">
                  <a:pos x="170" y="6"/>
                </a:cxn>
                <a:cxn ang="0">
                  <a:pos x="161" y="13"/>
                </a:cxn>
                <a:cxn ang="0">
                  <a:pos x="91" y="22"/>
                </a:cxn>
                <a:cxn ang="0">
                  <a:pos x="74" y="59"/>
                </a:cxn>
                <a:cxn ang="0">
                  <a:pos x="3" y="63"/>
                </a:cxn>
                <a:cxn ang="0">
                  <a:pos x="0" y="211"/>
                </a:cxn>
                <a:cxn ang="0">
                  <a:pos x="44" y="195"/>
                </a:cxn>
                <a:cxn ang="0">
                  <a:pos x="65" y="185"/>
                </a:cxn>
                <a:cxn ang="0">
                  <a:pos x="91" y="207"/>
                </a:cxn>
                <a:cxn ang="0">
                  <a:pos x="116" y="205"/>
                </a:cxn>
                <a:cxn ang="0">
                  <a:pos x="136" y="235"/>
                </a:cxn>
                <a:cxn ang="0">
                  <a:pos x="151" y="251"/>
                </a:cxn>
                <a:cxn ang="0">
                  <a:pos x="151" y="309"/>
                </a:cxn>
              </a:cxnLst>
              <a:rect l="0" t="0" r="r" b="b"/>
              <a:pathLst>
                <a:path w="344" h="309">
                  <a:moveTo>
                    <a:pt x="151" y="309"/>
                  </a:moveTo>
                  <a:lnTo>
                    <a:pt x="170" y="300"/>
                  </a:lnTo>
                  <a:lnTo>
                    <a:pt x="168" y="278"/>
                  </a:lnTo>
                  <a:lnTo>
                    <a:pt x="176" y="235"/>
                  </a:lnTo>
                  <a:lnTo>
                    <a:pt x="178" y="227"/>
                  </a:lnTo>
                  <a:lnTo>
                    <a:pt x="151" y="216"/>
                  </a:lnTo>
                  <a:lnTo>
                    <a:pt x="153" y="195"/>
                  </a:lnTo>
                  <a:lnTo>
                    <a:pt x="344" y="50"/>
                  </a:lnTo>
                  <a:lnTo>
                    <a:pt x="301" y="23"/>
                  </a:lnTo>
                  <a:lnTo>
                    <a:pt x="261" y="12"/>
                  </a:lnTo>
                  <a:lnTo>
                    <a:pt x="212" y="0"/>
                  </a:lnTo>
                  <a:lnTo>
                    <a:pt x="170" y="6"/>
                  </a:lnTo>
                  <a:lnTo>
                    <a:pt x="161" y="13"/>
                  </a:lnTo>
                  <a:lnTo>
                    <a:pt x="91" y="22"/>
                  </a:lnTo>
                  <a:lnTo>
                    <a:pt x="74" y="59"/>
                  </a:lnTo>
                  <a:lnTo>
                    <a:pt x="3" y="63"/>
                  </a:lnTo>
                  <a:lnTo>
                    <a:pt x="0" y="211"/>
                  </a:lnTo>
                  <a:lnTo>
                    <a:pt x="44" y="195"/>
                  </a:lnTo>
                  <a:lnTo>
                    <a:pt x="65" y="185"/>
                  </a:lnTo>
                  <a:lnTo>
                    <a:pt x="91" y="207"/>
                  </a:lnTo>
                  <a:lnTo>
                    <a:pt x="116" y="205"/>
                  </a:lnTo>
                  <a:lnTo>
                    <a:pt x="136" y="235"/>
                  </a:lnTo>
                  <a:lnTo>
                    <a:pt x="151" y="251"/>
                  </a:lnTo>
                  <a:lnTo>
                    <a:pt x="151" y="30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20" name="Freeform 8"/>
            <p:cNvSpPr>
              <a:spLocks/>
            </p:cNvSpPr>
            <p:nvPr/>
          </p:nvSpPr>
          <p:spPr bwMode="auto">
            <a:xfrm>
              <a:off x="805" y="1407"/>
              <a:ext cx="545" cy="83"/>
            </a:xfrm>
            <a:custGeom>
              <a:avLst/>
              <a:gdLst/>
              <a:ahLst/>
              <a:cxnLst>
                <a:cxn ang="0">
                  <a:pos x="0" y="0"/>
                </a:cxn>
                <a:cxn ang="0">
                  <a:pos x="23" y="16"/>
                </a:cxn>
                <a:cxn ang="0">
                  <a:pos x="67" y="7"/>
                </a:cxn>
                <a:cxn ang="0">
                  <a:pos x="116" y="3"/>
                </a:cxn>
                <a:cxn ang="0">
                  <a:pos x="156" y="3"/>
                </a:cxn>
                <a:cxn ang="0">
                  <a:pos x="196" y="7"/>
                </a:cxn>
                <a:cxn ang="0">
                  <a:pos x="230" y="28"/>
                </a:cxn>
                <a:cxn ang="0">
                  <a:pos x="239" y="47"/>
                </a:cxn>
                <a:cxn ang="0">
                  <a:pos x="241" y="56"/>
                </a:cxn>
                <a:cxn ang="0">
                  <a:pos x="267" y="68"/>
                </a:cxn>
                <a:cxn ang="0">
                  <a:pos x="283" y="71"/>
                </a:cxn>
                <a:cxn ang="0">
                  <a:pos x="323" y="56"/>
                </a:cxn>
                <a:cxn ang="0">
                  <a:pos x="352" y="61"/>
                </a:cxn>
                <a:cxn ang="0">
                  <a:pos x="392" y="74"/>
                </a:cxn>
                <a:cxn ang="0">
                  <a:pos x="415" y="67"/>
                </a:cxn>
                <a:cxn ang="0">
                  <a:pos x="438" y="71"/>
                </a:cxn>
                <a:cxn ang="0">
                  <a:pos x="471" y="47"/>
                </a:cxn>
                <a:cxn ang="0">
                  <a:pos x="474" y="30"/>
                </a:cxn>
                <a:cxn ang="0">
                  <a:pos x="508" y="13"/>
                </a:cxn>
                <a:cxn ang="0">
                  <a:pos x="517" y="35"/>
                </a:cxn>
                <a:cxn ang="0">
                  <a:pos x="517" y="61"/>
                </a:cxn>
                <a:cxn ang="0">
                  <a:pos x="514" y="78"/>
                </a:cxn>
                <a:cxn ang="0">
                  <a:pos x="525" y="83"/>
                </a:cxn>
                <a:cxn ang="0">
                  <a:pos x="545" y="70"/>
                </a:cxn>
              </a:cxnLst>
              <a:rect l="0" t="0" r="r" b="b"/>
              <a:pathLst>
                <a:path w="545" h="83">
                  <a:moveTo>
                    <a:pt x="0" y="0"/>
                  </a:moveTo>
                  <a:lnTo>
                    <a:pt x="23" y="16"/>
                  </a:lnTo>
                  <a:lnTo>
                    <a:pt x="67" y="7"/>
                  </a:lnTo>
                  <a:lnTo>
                    <a:pt x="116" y="3"/>
                  </a:lnTo>
                  <a:lnTo>
                    <a:pt x="156" y="3"/>
                  </a:lnTo>
                  <a:lnTo>
                    <a:pt x="196" y="7"/>
                  </a:lnTo>
                  <a:lnTo>
                    <a:pt x="230" y="28"/>
                  </a:lnTo>
                  <a:lnTo>
                    <a:pt x="239" y="47"/>
                  </a:lnTo>
                  <a:lnTo>
                    <a:pt x="241" y="56"/>
                  </a:lnTo>
                  <a:lnTo>
                    <a:pt x="267" y="68"/>
                  </a:lnTo>
                  <a:lnTo>
                    <a:pt x="283" y="71"/>
                  </a:lnTo>
                  <a:lnTo>
                    <a:pt x="323" y="56"/>
                  </a:lnTo>
                  <a:lnTo>
                    <a:pt x="352" y="61"/>
                  </a:lnTo>
                  <a:lnTo>
                    <a:pt x="392" y="74"/>
                  </a:lnTo>
                  <a:lnTo>
                    <a:pt x="415" y="67"/>
                  </a:lnTo>
                  <a:lnTo>
                    <a:pt x="438" y="71"/>
                  </a:lnTo>
                  <a:lnTo>
                    <a:pt x="471" y="47"/>
                  </a:lnTo>
                  <a:lnTo>
                    <a:pt x="474" y="30"/>
                  </a:lnTo>
                  <a:lnTo>
                    <a:pt x="508" y="13"/>
                  </a:lnTo>
                  <a:lnTo>
                    <a:pt x="517" y="35"/>
                  </a:lnTo>
                  <a:lnTo>
                    <a:pt x="517" y="61"/>
                  </a:lnTo>
                  <a:lnTo>
                    <a:pt x="514" y="78"/>
                  </a:lnTo>
                  <a:lnTo>
                    <a:pt x="525" y="83"/>
                  </a:lnTo>
                  <a:lnTo>
                    <a:pt x="545" y="70"/>
                  </a:lnTo>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21" name="Freeform 9"/>
            <p:cNvSpPr>
              <a:spLocks/>
            </p:cNvSpPr>
            <p:nvPr/>
          </p:nvSpPr>
          <p:spPr bwMode="auto">
            <a:xfrm>
              <a:off x="1108" y="1474"/>
              <a:ext cx="436" cy="408"/>
            </a:xfrm>
            <a:custGeom>
              <a:avLst/>
              <a:gdLst/>
              <a:ahLst/>
              <a:cxnLst>
                <a:cxn ang="0">
                  <a:pos x="253" y="0"/>
                </a:cxn>
                <a:cxn ang="0">
                  <a:pos x="287" y="0"/>
                </a:cxn>
                <a:cxn ang="0">
                  <a:pos x="280" y="13"/>
                </a:cxn>
                <a:cxn ang="0">
                  <a:pos x="276" y="23"/>
                </a:cxn>
                <a:cxn ang="0">
                  <a:pos x="248" y="31"/>
                </a:cxn>
                <a:cxn ang="0">
                  <a:pos x="213" y="32"/>
                </a:cxn>
                <a:cxn ang="0">
                  <a:pos x="162" y="35"/>
                </a:cxn>
                <a:cxn ang="0">
                  <a:pos x="132" y="39"/>
                </a:cxn>
                <a:cxn ang="0">
                  <a:pos x="129" y="54"/>
                </a:cxn>
                <a:cxn ang="0">
                  <a:pos x="143" y="71"/>
                </a:cxn>
                <a:cxn ang="0">
                  <a:pos x="118" y="75"/>
                </a:cxn>
                <a:cxn ang="0">
                  <a:pos x="91" y="88"/>
                </a:cxn>
                <a:cxn ang="0">
                  <a:pos x="58" y="107"/>
                </a:cxn>
                <a:cxn ang="0">
                  <a:pos x="30" y="139"/>
                </a:cxn>
                <a:cxn ang="0">
                  <a:pos x="12" y="165"/>
                </a:cxn>
                <a:cxn ang="0">
                  <a:pos x="3" y="178"/>
                </a:cxn>
                <a:cxn ang="0">
                  <a:pos x="0" y="210"/>
                </a:cxn>
                <a:cxn ang="0">
                  <a:pos x="44" y="230"/>
                </a:cxn>
                <a:cxn ang="0">
                  <a:pos x="91" y="258"/>
                </a:cxn>
                <a:cxn ang="0">
                  <a:pos x="77" y="276"/>
                </a:cxn>
                <a:cxn ang="0">
                  <a:pos x="101" y="315"/>
                </a:cxn>
                <a:cxn ang="0">
                  <a:pos x="111" y="328"/>
                </a:cxn>
                <a:cxn ang="0">
                  <a:pos x="138" y="307"/>
                </a:cxn>
                <a:cxn ang="0">
                  <a:pos x="142" y="283"/>
                </a:cxn>
                <a:cxn ang="0">
                  <a:pos x="146" y="263"/>
                </a:cxn>
                <a:cxn ang="0">
                  <a:pos x="197" y="227"/>
                </a:cxn>
                <a:cxn ang="0">
                  <a:pos x="208" y="214"/>
                </a:cxn>
                <a:cxn ang="0">
                  <a:pos x="208" y="183"/>
                </a:cxn>
                <a:cxn ang="0">
                  <a:pos x="222" y="164"/>
                </a:cxn>
                <a:cxn ang="0">
                  <a:pos x="243" y="139"/>
                </a:cxn>
                <a:cxn ang="0">
                  <a:pos x="257" y="124"/>
                </a:cxn>
                <a:cxn ang="0">
                  <a:pos x="287" y="124"/>
                </a:cxn>
                <a:cxn ang="0">
                  <a:pos x="314" y="139"/>
                </a:cxn>
                <a:cxn ang="0">
                  <a:pos x="327" y="150"/>
                </a:cxn>
                <a:cxn ang="0">
                  <a:pos x="331" y="173"/>
                </a:cxn>
                <a:cxn ang="0">
                  <a:pos x="331" y="186"/>
                </a:cxn>
                <a:cxn ang="0">
                  <a:pos x="345" y="192"/>
                </a:cxn>
                <a:cxn ang="0">
                  <a:pos x="356" y="199"/>
                </a:cxn>
                <a:cxn ang="0">
                  <a:pos x="396" y="170"/>
                </a:cxn>
                <a:cxn ang="0">
                  <a:pos x="402" y="170"/>
                </a:cxn>
                <a:cxn ang="0">
                  <a:pos x="402" y="244"/>
                </a:cxn>
                <a:cxn ang="0">
                  <a:pos x="405" y="254"/>
                </a:cxn>
                <a:cxn ang="0">
                  <a:pos x="424" y="266"/>
                </a:cxn>
                <a:cxn ang="0">
                  <a:pos x="433" y="279"/>
                </a:cxn>
                <a:cxn ang="0">
                  <a:pos x="438" y="303"/>
                </a:cxn>
                <a:cxn ang="0">
                  <a:pos x="435" y="319"/>
                </a:cxn>
                <a:cxn ang="0">
                  <a:pos x="398" y="341"/>
                </a:cxn>
                <a:cxn ang="0">
                  <a:pos x="354" y="356"/>
                </a:cxn>
                <a:cxn ang="0">
                  <a:pos x="290" y="360"/>
                </a:cxn>
                <a:cxn ang="0">
                  <a:pos x="262" y="359"/>
                </a:cxn>
                <a:cxn ang="0">
                  <a:pos x="179" y="408"/>
                </a:cxn>
                <a:cxn ang="0">
                  <a:pos x="259" y="383"/>
                </a:cxn>
                <a:cxn ang="0">
                  <a:pos x="282" y="381"/>
                </a:cxn>
                <a:cxn ang="0">
                  <a:pos x="268" y="396"/>
                </a:cxn>
              </a:cxnLst>
              <a:rect l="0" t="0" r="r" b="b"/>
              <a:pathLst>
                <a:path w="438" h="408">
                  <a:moveTo>
                    <a:pt x="253" y="0"/>
                  </a:moveTo>
                  <a:lnTo>
                    <a:pt x="287" y="0"/>
                  </a:lnTo>
                  <a:lnTo>
                    <a:pt x="280" y="13"/>
                  </a:lnTo>
                  <a:lnTo>
                    <a:pt x="276" y="23"/>
                  </a:lnTo>
                  <a:lnTo>
                    <a:pt x="248" y="31"/>
                  </a:lnTo>
                  <a:lnTo>
                    <a:pt x="213" y="32"/>
                  </a:lnTo>
                  <a:lnTo>
                    <a:pt x="162" y="35"/>
                  </a:lnTo>
                  <a:lnTo>
                    <a:pt x="132" y="39"/>
                  </a:lnTo>
                  <a:lnTo>
                    <a:pt x="129" y="54"/>
                  </a:lnTo>
                  <a:lnTo>
                    <a:pt x="143" y="71"/>
                  </a:lnTo>
                  <a:lnTo>
                    <a:pt x="118" y="75"/>
                  </a:lnTo>
                  <a:lnTo>
                    <a:pt x="91" y="88"/>
                  </a:lnTo>
                  <a:lnTo>
                    <a:pt x="58" y="107"/>
                  </a:lnTo>
                  <a:lnTo>
                    <a:pt x="30" y="139"/>
                  </a:lnTo>
                  <a:lnTo>
                    <a:pt x="12" y="165"/>
                  </a:lnTo>
                  <a:lnTo>
                    <a:pt x="3" y="178"/>
                  </a:lnTo>
                  <a:lnTo>
                    <a:pt x="0" y="210"/>
                  </a:lnTo>
                  <a:lnTo>
                    <a:pt x="44" y="230"/>
                  </a:lnTo>
                  <a:lnTo>
                    <a:pt x="91" y="258"/>
                  </a:lnTo>
                  <a:lnTo>
                    <a:pt x="77" y="276"/>
                  </a:lnTo>
                  <a:lnTo>
                    <a:pt x="101" y="315"/>
                  </a:lnTo>
                  <a:lnTo>
                    <a:pt x="111" y="328"/>
                  </a:lnTo>
                  <a:lnTo>
                    <a:pt x="138" y="307"/>
                  </a:lnTo>
                  <a:lnTo>
                    <a:pt x="142" y="283"/>
                  </a:lnTo>
                  <a:lnTo>
                    <a:pt x="146" y="263"/>
                  </a:lnTo>
                  <a:lnTo>
                    <a:pt x="197" y="227"/>
                  </a:lnTo>
                  <a:lnTo>
                    <a:pt x="208" y="214"/>
                  </a:lnTo>
                  <a:lnTo>
                    <a:pt x="208" y="183"/>
                  </a:lnTo>
                  <a:lnTo>
                    <a:pt x="222" y="164"/>
                  </a:lnTo>
                  <a:lnTo>
                    <a:pt x="243" y="139"/>
                  </a:lnTo>
                  <a:lnTo>
                    <a:pt x="257" y="124"/>
                  </a:lnTo>
                  <a:lnTo>
                    <a:pt x="287" y="124"/>
                  </a:lnTo>
                  <a:lnTo>
                    <a:pt x="314" y="139"/>
                  </a:lnTo>
                  <a:lnTo>
                    <a:pt x="327" y="150"/>
                  </a:lnTo>
                  <a:lnTo>
                    <a:pt x="331" y="173"/>
                  </a:lnTo>
                  <a:lnTo>
                    <a:pt x="331" y="186"/>
                  </a:lnTo>
                  <a:lnTo>
                    <a:pt x="345" y="192"/>
                  </a:lnTo>
                  <a:lnTo>
                    <a:pt x="356" y="199"/>
                  </a:lnTo>
                  <a:lnTo>
                    <a:pt x="396" y="170"/>
                  </a:lnTo>
                  <a:lnTo>
                    <a:pt x="402" y="170"/>
                  </a:lnTo>
                  <a:lnTo>
                    <a:pt x="402" y="244"/>
                  </a:lnTo>
                  <a:lnTo>
                    <a:pt x="405" y="254"/>
                  </a:lnTo>
                  <a:lnTo>
                    <a:pt x="424" y="266"/>
                  </a:lnTo>
                  <a:lnTo>
                    <a:pt x="433" y="279"/>
                  </a:lnTo>
                  <a:lnTo>
                    <a:pt x="438" y="303"/>
                  </a:lnTo>
                  <a:lnTo>
                    <a:pt x="435" y="319"/>
                  </a:lnTo>
                  <a:lnTo>
                    <a:pt x="398" y="341"/>
                  </a:lnTo>
                  <a:lnTo>
                    <a:pt x="354" y="356"/>
                  </a:lnTo>
                  <a:lnTo>
                    <a:pt x="290" y="360"/>
                  </a:lnTo>
                  <a:lnTo>
                    <a:pt x="262" y="359"/>
                  </a:lnTo>
                  <a:lnTo>
                    <a:pt x="179" y="408"/>
                  </a:lnTo>
                  <a:lnTo>
                    <a:pt x="259" y="383"/>
                  </a:lnTo>
                  <a:lnTo>
                    <a:pt x="282" y="381"/>
                  </a:lnTo>
                  <a:lnTo>
                    <a:pt x="268" y="396"/>
                  </a:lnTo>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22" name="Freeform 10"/>
            <p:cNvSpPr>
              <a:spLocks/>
            </p:cNvSpPr>
            <p:nvPr/>
          </p:nvSpPr>
          <p:spPr bwMode="auto">
            <a:xfrm>
              <a:off x="588" y="1404"/>
              <a:ext cx="962" cy="558"/>
            </a:xfrm>
            <a:custGeom>
              <a:avLst/>
              <a:gdLst/>
              <a:ahLst/>
              <a:cxnLst>
                <a:cxn ang="0">
                  <a:pos x="4" y="336"/>
                </a:cxn>
                <a:cxn ang="0">
                  <a:pos x="20" y="395"/>
                </a:cxn>
                <a:cxn ang="0">
                  <a:pos x="430" y="453"/>
                </a:cxn>
                <a:cxn ang="0">
                  <a:pos x="501" y="442"/>
                </a:cxn>
                <a:cxn ang="0">
                  <a:pos x="515" y="478"/>
                </a:cxn>
                <a:cxn ang="0">
                  <a:pos x="560" y="510"/>
                </a:cxn>
                <a:cxn ang="0">
                  <a:pos x="513" y="532"/>
                </a:cxn>
                <a:cxn ang="0">
                  <a:pos x="504" y="550"/>
                </a:cxn>
                <a:cxn ang="0">
                  <a:pos x="592" y="523"/>
                </a:cxn>
                <a:cxn ang="0">
                  <a:pos x="685" y="509"/>
                </a:cxn>
                <a:cxn ang="0">
                  <a:pos x="745" y="495"/>
                </a:cxn>
                <a:cxn ang="0">
                  <a:pos x="759" y="522"/>
                </a:cxn>
                <a:cxn ang="0">
                  <a:pos x="756" y="544"/>
                </a:cxn>
                <a:cxn ang="0">
                  <a:pos x="759" y="553"/>
                </a:cxn>
                <a:cxn ang="0">
                  <a:pos x="760" y="558"/>
                </a:cxn>
                <a:cxn ang="0">
                  <a:pos x="814" y="495"/>
                </a:cxn>
                <a:cxn ang="0">
                  <a:pos x="800" y="451"/>
                </a:cxn>
                <a:cxn ang="0">
                  <a:pos x="700" y="478"/>
                </a:cxn>
                <a:cxn ang="0">
                  <a:pos x="834" y="421"/>
                </a:cxn>
                <a:cxn ang="0">
                  <a:pos x="962" y="385"/>
                </a:cxn>
                <a:cxn ang="0">
                  <a:pos x="922" y="234"/>
                </a:cxn>
                <a:cxn ang="0">
                  <a:pos x="856" y="256"/>
                </a:cxn>
                <a:cxn ang="0">
                  <a:pos x="830" y="204"/>
                </a:cxn>
                <a:cxn ang="0">
                  <a:pos x="773" y="194"/>
                </a:cxn>
                <a:cxn ang="0">
                  <a:pos x="728" y="291"/>
                </a:cxn>
                <a:cxn ang="0">
                  <a:pos x="662" y="382"/>
                </a:cxn>
                <a:cxn ang="0">
                  <a:pos x="597" y="346"/>
                </a:cxn>
                <a:cxn ang="0">
                  <a:pos x="513" y="278"/>
                </a:cxn>
                <a:cxn ang="0">
                  <a:pos x="583" y="173"/>
                </a:cxn>
                <a:cxn ang="0">
                  <a:pos x="663" y="145"/>
                </a:cxn>
                <a:cxn ang="0">
                  <a:pos x="666" y="107"/>
                </a:cxn>
                <a:cxn ang="0">
                  <a:pos x="791" y="96"/>
                </a:cxn>
                <a:cxn ang="0">
                  <a:pos x="768" y="67"/>
                </a:cxn>
                <a:cxn ang="0">
                  <a:pos x="731" y="87"/>
                </a:cxn>
                <a:cxn ang="0">
                  <a:pos x="726" y="18"/>
                </a:cxn>
                <a:cxn ang="0">
                  <a:pos x="686" y="44"/>
                </a:cxn>
                <a:cxn ang="0">
                  <a:pos x="652" y="74"/>
                </a:cxn>
                <a:cxn ang="0">
                  <a:pos x="608" y="83"/>
                </a:cxn>
                <a:cxn ang="0">
                  <a:pos x="501" y="71"/>
                </a:cxn>
                <a:cxn ang="0">
                  <a:pos x="453" y="27"/>
                </a:cxn>
                <a:cxn ang="0">
                  <a:pos x="393" y="7"/>
                </a:cxn>
                <a:cxn ang="0">
                  <a:pos x="288" y="3"/>
                </a:cxn>
                <a:cxn ang="0">
                  <a:pos x="231" y="9"/>
                </a:cxn>
                <a:cxn ang="0">
                  <a:pos x="28" y="151"/>
                </a:cxn>
                <a:cxn ang="0">
                  <a:pos x="55" y="182"/>
                </a:cxn>
                <a:cxn ang="0">
                  <a:pos x="46" y="253"/>
                </a:cxn>
              </a:cxnLst>
              <a:rect l="0" t="0" r="r" b="b"/>
              <a:pathLst>
                <a:path w="962" h="558">
                  <a:moveTo>
                    <a:pt x="18" y="269"/>
                  </a:moveTo>
                  <a:lnTo>
                    <a:pt x="4" y="336"/>
                  </a:lnTo>
                  <a:lnTo>
                    <a:pt x="0" y="349"/>
                  </a:lnTo>
                  <a:lnTo>
                    <a:pt x="20" y="395"/>
                  </a:lnTo>
                  <a:lnTo>
                    <a:pt x="389" y="433"/>
                  </a:lnTo>
                  <a:lnTo>
                    <a:pt x="430" y="453"/>
                  </a:lnTo>
                  <a:lnTo>
                    <a:pt x="472" y="439"/>
                  </a:lnTo>
                  <a:lnTo>
                    <a:pt x="501" y="442"/>
                  </a:lnTo>
                  <a:lnTo>
                    <a:pt x="510" y="460"/>
                  </a:lnTo>
                  <a:lnTo>
                    <a:pt x="515" y="478"/>
                  </a:lnTo>
                  <a:lnTo>
                    <a:pt x="547" y="495"/>
                  </a:lnTo>
                  <a:lnTo>
                    <a:pt x="560" y="510"/>
                  </a:lnTo>
                  <a:lnTo>
                    <a:pt x="537" y="518"/>
                  </a:lnTo>
                  <a:lnTo>
                    <a:pt x="513" y="532"/>
                  </a:lnTo>
                  <a:lnTo>
                    <a:pt x="504" y="540"/>
                  </a:lnTo>
                  <a:lnTo>
                    <a:pt x="504" y="550"/>
                  </a:lnTo>
                  <a:lnTo>
                    <a:pt x="547" y="553"/>
                  </a:lnTo>
                  <a:lnTo>
                    <a:pt x="592" y="523"/>
                  </a:lnTo>
                  <a:lnTo>
                    <a:pt x="635" y="518"/>
                  </a:lnTo>
                  <a:lnTo>
                    <a:pt x="685" y="509"/>
                  </a:lnTo>
                  <a:lnTo>
                    <a:pt x="722" y="501"/>
                  </a:lnTo>
                  <a:lnTo>
                    <a:pt x="745" y="495"/>
                  </a:lnTo>
                  <a:lnTo>
                    <a:pt x="745" y="522"/>
                  </a:lnTo>
                  <a:lnTo>
                    <a:pt x="759" y="522"/>
                  </a:lnTo>
                  <a:lnTo>
                    <a:pt x="770" y="528"/>
                  </a:lnTo>
                  <a:lnTo>
                    <a:pt x="756" y="544"/>
                  </a:lnTo>
                  <a:lnTo>
                    <a:pt x="756" y="549"/>
                  </a:lnTo>
                  <a:lnTo>
                    <a:pt x="759" y="553"/>
                  </a:lnTo>
                  <a:lnTo>
                    <a:pt x="759" y="558"/>
                  </a:lnTo>
                  <a:lnTo>
                    <a:pt x="760" y="558"/>
                  </a:lnTo>
                  <a:lnTo>
                    <a:pt x="828" y="519"/>
                  </a:lnTo>
                  <a:lnTo>
                    <a:pt x="814" y="495"/>
                  </a:lnTo>
                  <a:lnTo>
                    <a:pt x="787" y="470"/>
                  </a:lnTo>
                  <a:lnTo>
                    <a:pt x="800" y="451"/>
                  </a:lnTo>
                  <a:lnTo>
                    <a:pt x="774" y="453"/>
                  </a:lnTo>
                  <a:lnTo>
                    <a:pt x="700" y="478"/>
                  </a:lnTo>
                  <a:lnTo>
                    <a:pt x="779" y="430"/>
                  </a:lnTo>
                  <a:lnTo>
                    <a:pt x="834" y="421"/>
                  </a:lnTo>
                  <a:lnTo>
                    <a:pt x="874" y="426"/>
                  </a:lnTo>
                  <a:lnTo>
                    <a:pt x="962" y="385"/>
                  </a:lnTo>
                  <a:lnTo>
                    <a:pt x="930" y="319"/>
                  </a:lnTo>
                  <a:lnTo>
                    <a:pt x="922" y="234"/>
                  </a:lnTo>
                  <a:lnTo>
                    <a:pt x="871" y="271"/>
                  </a:lnTo>
                  <a:lnTo>
                    <a:pt x="856" y="256"/>
                  </a:lnTo>
                  <a:lnTo>
                    <a:pt x="844" y="217"/>
                  </a:lnTo>
                  <a:lnTo>
                    <a:pt x="830" y="204"/>
                  </a:lnTo>
                  <a:lnTo>
                    <a:pt x="810" y="186"/>
                  </a:lnTo>
                  <a:lnTo>
                    <a:pt x="773" y="194"/>
                  </a:lnTo>
                  <a:lnTo>
                    <a:pt x="726" y="244"/>
                  </a:lnTo>
                  <a:lnTo>
                    <a:pt x="728" y="291"/>
                  </a:lnTo>
                  <a:lnTo>
                    <a:pt x="658" y="337"/>
                  </a:lnTo>
                  <a:lnTo>
                    <a:pt x="662" y="382"/>
                  </a:lnTo>
                  <a:lnTo>
                    <a:pt x="626" y="395"/>
                  </a:lnTo>
                  <a:lnTo>
                    <a:pt x="597" y="346"/>
                  </a:lnTo>
                  <a:lnTo>
                    <a:pt x="608" y="319"/>
                  </a:lnTo>
                  <a:lnTo>
                    <a:pt x="513" y="278"/>
                  </a:lnTo>
                  <a:lnTo>
                    <a:pt x="524" y="248"/>
                  </a:lnTo>
                  <a:lnTo>
                    <a:pt x="583" y="173"/>
                  </a:lnTo>
                  <a:lnTo>
                    <a:pt x="643" y="141"/>
                  </a:lnTo>
                  <a:lnTo>
                    <a:pt x="663" y="145"/>
                  </a:lnTo>
                  <a:lnTo>
                    <a:pt x="648" y="115"/>
                  </a:lnTo>
                  <a:lnTo>
                    <a:pt x="666" y="107"/>
                  </a:lnTo>
                  <a:lnTo>
                    <a:pt x="763" y="101"/>
                  </a:lnTo>
                  <a:lnTo>
                    <a:pt x="791" y="96"/>
                  </a:lnTo>
                  <a:lnTo>
                    <a:pt x="810" y="70"/>
                  </a:lnTo>
                  <a:lnTo>
                    <a:pt x="768" y="67"/>
                  </a:lnTo>
                  <a:lnTo>
                    <a:pt x="745" y="87"/>
                  </a:lnTo>
                  <a:lnTo>
                    <a:pt x="731" y="87"/>
                  </a:lnTo>
                  <a:lnTo>
                    <a:pt x="733" y="34"/>
                  </a:lnTo>
                  <a:lnTo>
                    <a:pt x="726" y="18"/>
                  </a:lnTo>
                  <a:lnTo>
                    <a:pt x="699" y="27"/>
                  </a:lnTo>
                  <a:lnTo>
                    <a:pt x="686" y="44"/>
                  </a:lnTo>
                  <a:lnTo>
                    <a:pt x="680" y="61"/>
                  </a:lnTo>
                  <a:lnTo>
                    <a:pt x="652" y="74"/>
                  </a:lnTo>
                  <a:lnTo>
                    <a:pt x="629" y="71"/>
                  </a:lnTo>
                  <a:lnTo>
                    <a:pt x="608" y="83"/>
                  </a:lnTo>
                  <a:lnTo>
                    <a:pt x="550" y="62"/>
                  </a:lnTo>
                  <a:lnTo>
                    <a:pt x="501" y="71"/>
                  </a:lnTo>
                  <a:lnTo>
                    <a:pt x="464" y="61"/>
                  </a:lnTo>
                  <a:lnTo>
                    <a:pt x="453" y="27"/>
                  </a:lnTo>
                  <a:lnTo>
                    <a:pt x="439" y="13"/>
                  </a:lnTo>
                  <a:lnTo>
                    <a:pt x="393" y="7"/>
                  </a:lnTo>
                  <a:lnTo>
                    <a:pt x="344" y="3"/>
                  </a:lnTo>
                  <a:lnTo>
                    <a:pt x="288" y="3"/>
                  </a:lnTo>
                  <a:lnTo>
                    <a:pt x="251" y="16"/>
                  </a:lnTo>
                  <a:lnTo>
                    <a:pt x="231" y="9"/>
                  </a:lnTo>
                  <a:lnTo>
                    <a:pt x="219" y="0"/>
                  </a:lnTo>
                  <a:lnTo>
                    <a:pt x="28" y="151"/>
                  </a:lnTo>
                  <a:lnTo>
                    <a:pt x="24" y="176"/>
                  </a:lnTo>
                  <a:lnTo>
                    <a:pt x="55" y="182"/>
                  </a:lnTo>
                  <a:lnTo>
                    <a:pt x="43" y="235"/>
                  </a:lnTo>
                  <a:lnTo>
                    <a:pt x="46" y="253"/>
                  </a:lnTo>
                  <a:lnTo>
                    <a:pt x="18" y="26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23" name="Freeform 11"/>
            <p:cNvSpPr>
              <a:spLocks/>
            </p:cNvSpPr>
            <p:nvPr/>
          </p:nvSpPr>
          <p:spPr bwMode="auto">
            <a:xfrm>
              <a:off x="1046" y="1336"/>
              <a:ext cx="88" cy="55"/>
            </a:xfrm>
            <a:custGeom>
              <a:avLst/>
              <a:gdLst/>
              <a:ahLst/>
              <a:cxnLst>
                <a:cxn ang="0">
                  <a:pos x="0" y="55"/>
                </a:cxn>
                <a:cxn ang="0">
                  <a:pos x="18" y="44"/>
                </a:cxn>
                <a:cxn ang="0">
                  <a:pos x="42" y="37"/>
                </a:cxn>
                <a:cxn ang="0">
                  <a:pos x="60" y="28"/>
                </a:cxn>
                <a:cxn ang="0">
                  <a:pos x="76" y="33"/>
                </a:cxn>
                <a:cxn ang="0">
                  <a:pos x="88" y="18"/>
                </a:cxn>
                <a:cxn ang="0">
                  <a:pos x="60" y="0"/>
                </a:cxn>
                <a:cxn ang="0">
                  <a:pos x="28" y="6"/>
                </a:cxn>
                <a:cxn ang="0">
                  <a:pos x="6" y="22"/>
                </a:cxn>
                <a:cxn ang="0">
                  <a:pos x="0" y="55"/>
                </a:cxn>
              </a:cxnLst>
              <a:rect l="0" t="0" r="r" b="b"/>
              <a:pathLst>
                <a:path w="88" h="55">
                  <a:moveTo>
                    <a:pt x="0" y="55"/>
                  </a:moveTo>
                  <a:lnTo>
                    <a:pt x="18" y="44"/>
                  </a:lnTo>
                  <a:lnTo>
                    <a:pt x="42" y="37"/>
                  </a:lnTo>
                  <a:lnTo>
                    <a:pt x="60" y="28"/>
                  </a:lnTo>
                  <a:lnTo>
                    <a:pt x="76" y="33"/>
                  </a:lnTo>
                  <a:lnTo>
                    <a:pt x="88" y="18"/>
                  </a:lnTo>
                  <a:lnTo>
                    <a:pt x="60" y="0"/>
                  </a:lnTo>
                  <a:lnTo>
                    <a:pt x="28" y="6"/>
                  </a:lnTo>
                  <a:lnTo>
                    <a:pt x="6" y="22"/>
                  </a:lnTo>
                  <a:lnTo>
                    <a:pt x="0" y="55"/>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24" name="Freeform 12"/>
            <p:cNvSpPr>
              <a:spLocks/>
            </p:cNvSpPr>
            <p:nvPr/>
          </p:nvSpPr>
          <p:spPr bwMode="auto">
            <a:xfrm>
              <a:off x="1061" y="1377"/>
              <a:ext cx="147" cy="76"/>
            </a:xfrm>
            <a:custGeom>
              <a:avLst/>
              <a:gdLst/>
              <a:ahLst/>
              <a:cxnLst>
                <a:cxn ang="0">
                  <a:pos x="102" y="8"/>
                </a:cxn>
                <a:cxn ang="0">
                  <a:pos x="82" y="0"/>
                </a:cxn>
                <a:cxn ang="0">
                  <a:pos x="64" y="5"/>
                </a:cxn>
                <a:cxn ang="0">
                  <a:pos x="37" y="14"/>
                </a:cxn>
                <a:cxn ang="0">
                  <a:pos x="24" y="18"/>
                </a:cxn>
                <a:cxn ang="0">
                  <a:pos x="0" y="45"/>
                </a:cxn>
                <a:cxn ang="0">
                  <a:pos x="22" y="74"/>
                </a:cxn>
                <a:cxn ang="0">
                  <a:pos x="50" y="67"/>
                </a:cxn>
                <a:cxn ang="0">
                  <a:pos x="88" y="65"/>
                </a:cxn>
                <a:cxn ang="0">
                  <a:pos x="115" y="71"/>
                </a:cxn>
                <a:cxn ang="0">
                  <a:pos x="130" y="70"/>
                </a:cxn>
                <a:cxn ang="0">
                  <a:pos x="138" y="65"/>
                </a:cxn>
                <a:cxn ang="0">
                  <a:pos x="144" y="57"/>
                </a:cxn>
                <a:cxn ang="0">
                  <a:pos x="147" y="9"/>
                </a:cxn>
                <a:cxn ang="0">
                  <a:pos x="102" y="8"/>
                </a:cxn>
              </a:cxnLst>
              <a:rect l="0" t="0" r="r" b="b"/>
              <a:pathLst>
                <a:path w="147" h="74">
                  <a:moveTo>
                    <a:pt x="102" y="8"/>
                  </a:moveTo>
                  <a:lnTo>
                    <a:pt x="82" y="0"/>
                  </a:lnTo>
                  <a:lnTo>
                    <a:pt x="64" y="5"/>
                  </a:lnTo>
                  <a:lnTo>
                    <a:pt x="37" y="14"/>
                  </a:lnTo>
                  <a:lnTo>
                    <a:pt x="24" y="18"/>
                  </a:lnTo>
                  <a:lnTo>
                    <a:pt x="0" y="45"/>
                  </a:lnTo>
                  <a:lnTo>
                    <a:pt x="22" y="74"/>
                  </a:lnTo>
                  <a:lnTo>
                    <a:pt x="50" y="67"/>
                  </a:lnTo>
                  <a:lnTo>
                    <a:pt x="88" y="65"/>
                  </a:lnTo>
                  <a:lnTo>
                    <a:pt x="115" y="71"/>
                  </a:lnTo>
                  <a:lnTo>
                    <a:pt x="130" y="70"/>
                  </a:lnTo>
                  <a:lnTo>
                    <a:pt x="138" y="65"/>
                  </a:lnTo>
                  <a:lnTo>
                    <a:pt x="144" y="57"/>
                  </a:lnTo>
                  <a:lnTo>
                    <a:pt x="147" y="9"/>
                  </a:lnTo>
                  <a:lnTo>
                    <a:pt x="102" y="8"/>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25" name="Freeform 13"/>
            <p:cNvSpPr>
              <a:spLocks/>
            </p:cNvSpPr>
            <p:nvPr/>
          </p:nvSpPr>
          <p:spPr bwMode="auto">
            <a:xfrm>
              <a:off x="1177" y="1320"/>
              <a:ext cx="101" cy="36"/>
            </a:xfrm>
            <a:custGeom>
              <a:avLst/>
              <a:gdLst/>
              <a:ahLst/>
              <a:cxnLst>
                <a:cxn ang="0">
                  <a:pos x="5" y="29"/>
                </a:cxn>
                <a:cxn ang="0">
                  <a:pos x="0" y="20"/>
                </a:cxn>
                <a:cxn ang="0">
                  <a:pos x="14" y="7"/>
                </a:cxn>
                <a:cxn ang="0">
                  <a:pos x="60" y="3"/>
                </a:cxn>
                <a:cxn ang="0">
                  <a:pos x="79" y="0"/>
                </a:cxn>
                <a:cxn ang="0">
                  <a:pos x="102" y="13"/>
                </a:cxn>
                <a:cxn ang="0">
                  <a:pos x="102" y="26"/>
                </a:cxn>
                <a:cxn ang="0">
                  <a:pos x="82" y="34"/>
                </a:cxn>
                <a:cxn ang="0">
                  <a:pos x="37" y="34"/>
                </a:cxn>
                <a:cxn ang="0">
                  <a:pos x="5" y="29"/>
                </a:cxn>
              </a:cxnLst>
              <a:rect l="0" t="0" r="r" b="b"/>
              <a:pathLst>
                <a:path w="102" h="34">
                  <a:moveTo>
                    <a:pt x="5" y="29"/>
                  </a:moveTo>
                  <a:lnTo>
                    <a:pt x="0" y="20"/>
                  </a:lnTo>
                  <a:lnTo>
                    <a:pt x="14" y="7"/>
                  </a:lnTo>
                  <a:lnTo>
                    <a:pt x="60" y="3"/>
                  </a:lnTo>
                  <a:lnTo>
                    <a:pt x="79" y="0"/>
                  </a:lnTo>
                  <a:lnTo>
                    <a:pt x="102" y="13"/>
                  </a:lnTo>
                  <a:lnTo>
                    <a:pt x="102" y="26"/>
                  </a:lnTo>
                  <a:lnTo>
                    <a:pt x="82" y="34"/>
                  </a:lnTo>
                  <a:lnTo>
                    <a:pt x="37" y="34"/>
                  </a:lnTo>
                  <a:lnTo>
                    <a:pt x="5" y="2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26" name="Freeform 14"/>
            <p:cNvSpPr>
              <a:spLocks/>
            </p:cNvSpPr>
            <p:nvPr/>
          </p:nvSpPr>
          <p:spPr bwMode="auto">
            <a:xfrm>
              <a:off x="1259" y="1367"/>
              <a:ext cx="65" cy="37"/>
            </a:xfrm>
            <a:custGeom>
              <a:avLst/>
              <a:gdLst/>
              <a:ahLst/>
              <a:cxnLst>
                <a:cxn ang="0">
                  <a:pos x="65" y="9"/>
                </a:cxn>
                <a:cxn ang="0">
                  <a:pos x="60" y="2"/>
                </a:cxn>
                <a:cxn ang="0">
                  <a:pos x="32" y="0"/>
                </a:cxn>
                <a:cxn ang="0">
                  <a:pos x="20" y="0"/>
                </a:cxn>
                <a:cxn ang="0">
                  <a:pos x="18" y="6"/>
                </a:cxn>
                <a:cxn ang="0">
                  <a:pos x="9" y="13"/>
                </a:cxn>
                <a:cxn ang="0">
                  <a:pos x="0" y="19"/>
                </a:cxn>
                <a:cxn ang="0">
                  <a:pos x="6" y="37"/>
                </a:cxn>
                <a:cxn ang="0">
                  <a:pos x="24" y="31"/>
                </a:cxn>
                <a:cxn ang="0">
                  <a:pos x="38" y="22"/>
                </a:cxn>
                <a:cxn ang="0">
                  <a:pos x="65" y="9"/>
                </a:cxn>
              </a:cxnLst>
              <a:rect l="0" t="0" r="r" b="b"/>
              <a:pathLst>
                <a:path w="65" h="37">
                  <a:moveTo>
                    <a:pt x="65" y="9"/>
                  </a:moveTo>
                  <a:lnTo>
                    <a:pt x="60" y="2"/>
                  </a:lnTo>
                  <a:lnTo>
                    <a:pt x="32" y="0"/>
                  </a:lnTo>
                  <a:lnTo>
                    <a:pt x="20" y="0"/>
                  </a:lnTo>
                  <a:lnTo>
                    <a:pt x="18" y="6"/>
                  </a:lnTo>
                  <a:lnTo>
                    <a:pt x="9" y="13"/>
                  </a:lnTo>
                  <a:lnTo>
                    <a:pt x="0" y="19"/>
                  </a:lnTo>
                  <a:lnTo>
                    <a:pt x="6" y="37"/>
                  </a:lnTo>
                  <a:lnTo>
                    <a:pt x="24" y="31"/>
                  </a:lnTo>
                  <a:lnTo>
                    <a:pt x="38" y="22"/>
                  </a:lnTo>
                  <a:lnTo>
                    <a:pt x="65" y="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27" name="Freeform 15"/>
            <p:cNvSpPr>
              <a:spLocks/>
            </p:cNvSpPr>
            <p:nvPr/>
          </p:nvSpPr>
          <p:spPr bwMode="auto">
            <a:xfrm>
              <a:off x="1310" y="1315"/>
              <a:ext cx="46" cy="31"/>
            </a:xfrm>
            <a:custGeom>
              <a:avLst/>
              <a:gdLst/>
              <a:ahLst/>
              <a:cxnLst>
                <a:cxn ang="0">
                  <a:pos x="0" y="21"/>
                </a:cxn>
                <a:cxn ang="0">
                  <a:pos x="9" y="8"/>
                </a:cxn>
                <a:cxn ang="0">
                  <a:pos x="41" y="0"/>
                </a:cxn>
                <a:cxn ang="0">
                  <a:pos x="46" y="0"/>
                </a:cxn>
                <a:cxn ang="0">
                  <a:pos x="34" y="21"/>
                </a:cxn>
                <a:cxn ang="0">
                  <a:pos x="24" y="31"/>
                </a:cxn>
                <a:cxn ang="0">
                  <a:pos x="0" y="21"/>
                </a:cxn>
              </a:cxnLst>
              <a:rect l="0" t="0" r="r" b="b"/>
              <a:pathLst>
                <a:path w="46" h="31">
                  <a:moveTo>
                    <a:pt x="0" y="21"/>
                  </a:moveTo>
                  <a:lnTo>
                    <a:pt x="9" y="8"/>
                  </a:lnTo>
                  <a:lnTo>
                    <a:pt x="41" y="0"/>
                  </a:lnTo>
                  <a:lnTo>
                    <a:pt x="46" y="0"/>
                  </a:lnTo>
                  <a:lnTo>
                    <a:pt x="34" y="21"/>
                  </a:lnTo>
                  <a:lnTo>
                    <a:pt x="24" y="31"/>
                  </a:lnTo>
                  <a:lnTo>
                    <a:pt x="0" y="2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28" name="Freeform 16"/>
            <p:cNvSpPr>
              <a:spLocks/>
            </p:cNvSpPr>
            <p:nvPr/>
          </p:nvSpPr>
          <p:spPr bwMode="auto">
            <a:xfrm>
              <a:off x="1330" y="1372"/>
              <a:ext cx="60" cy="28"/>
            </a:xfrm>
            <a:custGeom>
              <a:avLst/>
              <a:gdLst/>
              <a:ahLst/>
              <a:cxnLst>
                <a:cxn ang="0">
                  <a:pos x="0" y="28"/>
                </a:cxn>
                <a:cxn ang="0">
                  <a:pos x="28" y="1"/>
                </a:cxn>
                <a:cxn ang="0">
                  <a:pos x="45" y="0"/>
                </a:cxn>
                <a:cxn ang="0">
                  <a:pos x="60" y="13"/>
                </a:cxn>
                <a:cxn ang="0">
                  <a:pos x="32" y="28"/>
                </a:cxn>
                <a:cxn ang="0">
                  <a:pos x="0" y="28"/>
                </a:cxn>
              </a:cxnLst>
              <a:rect l="0" t="0" r="r" b="b"/>
              <a:pathLst>
                <a:path w="60" h="28">
                  <a:moveTo>
                    <a:pt x="0" y="28"/>
                  </a:moveTo>
                  <a:lnTo>
                    <a:pt x="28" y="1"/>
                  </a:lnTo>
                  <a:lnTo>
                    <a:pt x="45" y="0"/>
                  </a:lnTo>
                  <a:lnTo>
                    <a:pt x="60" y="13"/>
                  </a:lnTo>
                  <a:lnTo>
                    <a:pt x="32" y="28"/>
                  </a:lnTo>
                  <a:lnTo>
                    <a:pt x="0" y="28"/>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29" name="Freeform 17"/>
            <p:cNvSpPr>
              <a:spLocks/>
            </p:cNvSpPr>
            <p:nvPr/>
          </p:nvSpPr>
          <p:spPr bwMode="auto">
            <a:xfrm>
              <a:off x="1404" y="1323"/>
              <a:ext cx="111" cy="44"/>
            </a:xfrm>
            <a:custGeom>
              <a:avLst/>
              <a:gdLst/>
              <a:ahLst/>
              <a:cxnLst>
                <a:cxn ang="0">
                  <a:pos x="9" y="40"/>
                </a:cxn>
                <a:cxn ang="0">
                  <a:pos x="0" y="10"/>
                </a:cxn>
                <a:cxn ang="0">
                  <a:pos x="3" y="0"/>
                </a:cxn>
                <a:cxn ang="0">
                  <a:pos x="40" y="17"/>
                </a:cxn>
                <a:cxn ang="0">
                  <a:pos x="58" y="22"/>
                </a:cxn>
                <a:cxn ang="0">
                  <a:pos x="82" y="26"/>
                </a:cxn>
                <a:cxn ang="0">
                  <a:pos x="105" y="28"/>
                </a:cxn>
                <a:cxn ang="0">
                  <a:pos x="111" y="35"/>
                </a:cxn>
                <a:cxn ang="0">
                  <a:pos x="109" y="46"/>
                </a:cxn>
                <a:cxn ang="0">
                  <a:pos x="72" y="46"/>
                </a:cxn>
                <a:cxn ang="0">
                  <a:pos x="54" y="41"/>
                </a:cxn>
                <a:cxn ang="0">
                  <a:pos x="9" y="40"/>
                </a:cxn>
              </a:cxnLst>
              <a:rect l="0" t="0" r="r" b="b"/>
              <a:pathLst>
                <a:path w="111" h="46">
                  <a:moveTo>
                    <a:pt x="9" y="40"/>
                  </a:moveTo>
                  <a:lnTo>
                    <a:pt x="0" y="10"/>
                  </a:lnTo>
                  <a:lnTo>
                    <a:pt x="3" y="0"/>
                  </a:lnTo>
                  <a:lnTo>
                    <a:pt x="40" y="17"/>
                  </a:lnTo>
                  <a:lnTo>
                    <a:pt x="58" y="22"/>
                  </a:lnTo>
                  <a:lnTo>
                    <a:pt x="82" y="26"/>
                  </a:lnTo>
                  <a:lnTo>
                    <a:pt x="105" y="28"/>
                  </a:lnTo>
                  <a:lnTo>
                    <a:pt x="111" y="35"/>
                  </a:lnTo>
                  <a:lnTo>
                    <a:pt x="109" y="46"/>
                  </a:lnTo>
                  <a:lnTo>
                    <a:pt x="72" y="46"/>
                  </a:lnTo>
                  <a:lnTo>
                    <a:pt x="54" y="41"/>
                  </a:lnTo>
                  <a:lnTo>
                    <a:pt x="9" y="4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30" name="Freeform 18"/>
            <p:cNvSpPr>
              <a:spLocks/>
            </p:cNvSpPr>
            <p:nvPr/>
          </p:nvSpPr>
          <p:spPr bwMode="auto">
            <a:xfrm>
              <a:off x="1279" y="1536"/>
              <a:ext cx="58" cy="40"/>
            </a:xfrm>
            <a:custGeom>
              <a:avLst/>
              <a:gdLst/>
              <a:ahLst/>
              <a:cxnLst>
                <a:cxn ang="0">
                  <a:pos x="54" y="31"/>
                </a:cxn>
                <a:cxn ang="0">
                  <a:pos x="58" y="10"/>
                </a:cxn>
                <a:cxn ang="0">
                  <a:pos x="46" y="1"/>
                </a:cxn>
                <a:cxn ang="0">
                  <a:pos x="28" y="0"/>
                </a:cxn>
                <a:cxn ang="0">
                  <a:pos x="12" y="9"/>
                </a:cxn>
                <a:cxn ang="0">
                  <a:pos x="0" y="26"/>
                </a:cxn>
                <a:cxn ang="0">
                  <a:pos x="3" y="40"/>
                </a:cxn>
                <a:cxn ang="0">
                  <a:pos x="54" y="31"/>
                </a:cxn>
              </a:cxnLst>
              <a:rect l="0" t="0" r="r" b="b"/>
              <a:pathLst>
                <a:path w="58" h="40">
                  <a:moveTo>
                    <a:pt x="54" y="31"/>
                  </a:moveTo>
                  <a:lnTo>
                    <a:pt x="58" y="10"/>
                  </a:lnTo>
                  <a:lnTo>
                    <a:pt x="46" y="1"/>
                  </a:lnTo>
                  <a:lnTo>
                    <a:pt x="28" y="0"/>
                  </a:lnTo>
                  <a:lnTo>
                    <a:pt x="12" y="9"/>
                  </a:lnTo>
                  <a:lnTo>
                    <a:pt x="0" y="26"/>
                  </a:lnTo>
                  <a:lnTo>
                    <a:pt x="3" y="40"/>
                  </a:lnTo>
                  <a:lnTo>
                    <a:pt x="54" y="3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31" name="Freeform 19"/>
            <p:cNvSpPr>
              <a:spLocks/>
            </p:cNvSpPr>
            <p:nvPr/>
          </p:nvSpPr>
          <p:spPr bwMode="auto">
            <a:xfrm>
              <a:off x="1376" y="1380"/>
              <a:ext cx="230" cy="230"/>
            </a:xfrm>
            <a:custGeom>
              <a:avLst/>
              <a:gdLst/>
              <a:ahLst/>
              <a:cxnLst>
                <a:cxn ang="0">
                  <a:pos x="36" y="182"/>
                </a:cxn>
                <a:cxn ang="0">
                  <a:pos x="23" y="166"/>
                </a:cxn>
                <a:cxn ang="0">
                  <a:pos x="69" y="153"/>
                </a:cxn>
                <a:cxn ang="0">
                  <a:pos x="102" y="111"/>
                </a:cxn>
                <a:cxn ang="0">
                  <a:pos x="93" y="68"/>
                </a:cxn>
                <a:cxn ang="0">
                  <a:pos x="36" y="80"/>
                </a:cxn>
                <a:cxn ang="0">
                  <a:pos x="5" y="54"/>
                </a:cxn>
                <a:cxn ang="0">
                  <a:pos x="0" y="42"/>
                </a:cxn>
                <a:cxn ang="0">
                  <a:pos x="42" y="0"/>
                </a:cxn>
                <a:cxn ang="0">
                  <a:pos x="49" y="28"/>
                </a:cxn>
                <a:cxn ang="0">
                  <a:pos x="60" y="28"/>
                </a:cxn>
                <a:cxn ang="0">
                  <a:pos x="79" y="14"/>
                </a:cxn>
                <a:cxn ang="0">
                  <a:pos x="88" y="5"/>
                </a:cxn>
                <a:cxn ang="0">
                  <a:pos x="102" y="9"/>
                </a:cxn>
                <a:cxn ang="0">
                  <a:pos x="100" y="24"/>
                </a:cxn>
                <a:cxn ang="0">
                  <a:pos x="111" y="40"/>
                </a:cxn>
                <a:cxn ang="0">
                  <a:pos x="134" y="36"/>
                </a:cxn>
                <a:cxn ang="0">
                  <a:pos x="151" y="36"/>
                </a:cxn>
                <a:cxn ang="0">
                  <a:pos x="204" y="77"/>
                </a:cxn>
                <a:cxn ang="0">
                  <a:pos x="188" y="98"/>
                </a:cxn>
                <a:cxn ang="0">
                  <a:pos x="230" y="144"/>
                </a:cxn>
                <a:cxn ang="0">
                  <a:pos x="185" y="165"/>
                </a:cxn>
                <a:cxn ang="0">
                  <a:pos x="165" y="148"/>
                </a:cxn>
                <a:cxn ang="0">
                  <a:pos x="167" y="184"/>
                </a:cxn>
                <a:cxn ang="0">
                  <a:pos x="147" y="206"/>
                </a:cxn>
                <a:cxn ang="0">
                  <a:pos x="125" y="200"/>
                </a:cxn>
                <a:cxn ang="0">
                  <a:pos x="120" y="231"/>
                </a:cxn>
                <a:cxn ang="0">
                  <a:pos x="74" y="204"/>
                </a:cxn>
                <a:cxn ang="0">
                  <a:pos x="74" y="184"/>
                </a:cxn>
                <a:cxn ang="0">
                  <a:pos x="36" y="182"/>
                </a:cxn>
              </a:cxnLst>
              <a:rect l="0" t="0" r="r" b="b"/>
              <a:pathLst>
                <a:path w="230" h="231">
                  <a:moveTo>
                    <a:pt x="36" y="182"/>
                  </a:moveTo>
                  <a:lnTo>
                    <a:pt x="23" y="166"/>
                  </a:lnTo>
                  <a:lnTo>
                    <a:pt x="69" y="153"/>
                  </a:lnTo>
                  <a:lnTo>
                    <a:pt x="102" y="111"/>
                  </a:lnTo>
                  <a:lnTo>
                    <a:pt x="93" y="68"/>
                  </a:lnTo>
                  <a:lnTo>
                    <a:pt x="36" y="80"/>
                  </a:lnTo>
                  <a:lnTo>
                    <a:pt x="5" y="54"/>
                  </a:lnTo>
                  <a:lnTo>
                    <a:pt x="0" y="42"/>
                  </a:lnTo>
                  <a:lnTo>
                    <a:pt x="42" y="0"/>
                  </a:lnTo>
                  <a:lnTo>
                    <a:pt x="49" y="28"/>
                  </a:lnTo>
                  <a:lnTo>
                    <a:pt x="60" y="28"/>
                  </a:lnTo>
                  <a:lnTo>
                    <a:pt x="79" y="14"/>
                  </a:lnTo>
                  <a:lnTo>
                    <a:pt x="88" y="5"/>
                  </a:lnTo>
                  <a:lnTo>
                    <a:pt x="102" y="9"/>
                  </a:lnTo>
                  <a:lnTo>
                    <a:pt x="100" y="24"/>
                  </a:lnTo>
                  <a:lnTo>
                    <a:pt x="111" y="40"/>
                  </a:lnTo>
                  <a:lnTo>
                    <a:pt x="134" y="36"/>
                  </a:lnTo>
                  <a:lnTo>
                    <a:pt x="151" y="36"/>
                  </a:lnTo>
                  <a:lnTo>
                    <a:pt x="204" y="77"/>
                  </a:lnTo>
                  <a:lnTo>
                    <a:pt x="188" y="98"/>
                  </a:lnTo>
                  <a:lnTo>
                    <a:pt x="230" y="144"/>
                  </a:lnTo>
                  <a:lnTo>
                    <a:pt x="185" y="165"/>
                  </a:lnTo>
                  <a:lnTo>
                    <a:pt x="165" y="148"/>
                  </a:lnTo>
                  <a:lnTo>
                    <a:pt x="167" y="184"/>
                  </a:lnTo>
                  <a:lnTo>
                    <a:pt x="147" y="206"/>
                  </a:lnTo>
                  <a:lnTo>
                    <a:pt x="125" y="200"/>
                  </a:lnTo>
                  <a:lnTo>
                    <a:pt x="120" y="231"/>
                  </a:lnTo>
                  <a:lnTo>
                    <a:pt x="74" y="204"/>
                  </a:lnTo>
                  <a:lnTo>
                    <a:pt x="74" y="184"/>
                  </a:lnTo>
                  <a:lnTo>
                    <a:pt x="36" y="18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32" name="Freeform 20"/>
            <p:cNvSpPr>
              <a:spLocks/>
            </p:cNvSpPr>
            <p:nvPr/>
          </p:nvSpPr>
          <p:spPr bwMode="auto">
            <a:xfrm>
              <a:off x="1469" y="1824"/>
              <a:ext cx="91" cy="77"/>
            </a:xfrm>
            <a:custGeom>
              <a:avLst/>
              <a:gdLst/>
              <a:ahLst/>
              <a:cxnLst>
                <a:cxn ang="0">
                  <a:pos x="0" y="68"/>
                </a:cxn>
                <a:cxn ang="0">
                  <a:pos x="30" y="18"/>
                </a:cxn>
                <a:cxn ang="0">
                  <a:pos x="51" y="15"/>
                </a:cxn>
                <a:cxn ang="0">
                  <a:pos x="55" y="6"/>
                </a:cxn>
                <a:cxn ang="0">
                  <a:pos x="67" y="0"/>
                </a:cxn>
                <a:cxn ang="0">
                  <a:pos x="78" y="0"/>
                </a:cxn>
                <a:cxn ang="0">
                  <a:pos x="64" y="24"/>
                </a:cxn>
                <a:cxn ang="0">
                  <a:pos x="91" y="28"/>
                </a:cxn>
                <a:cxn ang="0">
                  <a:pos x="83" y="77"/>
                </a:cxn>
                <a:cxn ang="0">
                  <a:pos x="64" y="67"/>
                </a:cxn>
                <a:cxn ang="0">
                  <a:pos x="54" y="59"/>
                </a:cxn>
                <a:cxn ang="0">
                  <a:pos x="0" y="68"/>
                </a:cxn>
              </a:cxnLst>
              <a:rect l="0" t="0" r="r" b="b"/>
              <a:pathLst>
                <a:path w="91" h="77">
                  <a:moveTo>
                    <a:pt x="0" y="68"/>
                  </a:moveTo>
                  <a:lnTo>
                    <a:pt x="30" y="18"/>
                  </a:lnTo>
                  <a:lnTo>
                    <a:pt x="51" y="15"/>
                  </a:lnTo>
                  <a:lnTo>
                    <a:pt x="55" y="6"/>
                  </a:lnTo>
                  <a:lnTo>
                    <a:pt x="67" y="0"/>
                  </a:lnTo>
                  <a:lnTo>
                    <a:pt x="78" y="0"/>
                  </a:lnTo>
                  <a:lnTo>
                    <a:pt x="64" y="24"/>
                  </a:lnTo>
                  <a:lnTo>
                    <a:pt x="91" y="28"/>
                  </a:lnTo>
                  <a:lnTo>
                    <a:pt x="83" y="77"/>
                  </a:lnTo>
                  <a:lnTo>
                    <a:pt x="64" y="67"/>
                  </a:lnTo>
                  <a:lnTo>
                    <a:pt x="54" y="59"/>
                  </a:lnTo>
                  <a:lnTo>
                    <a:pt x="0" y="68"/>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33" name="Freeform 21"/>
            <p:cNvSpPr>
              <a:spLocks/>
            </p:cNvSpPr>
            <p:nvPr/>
          </p:nvSpPr>
          <p:spPr bwMode="auto">
            <a:xfrm>
              <a:off x="1462" y="1261"/>
              <a:ext cx="67" cy="37"/>
            </a:xfrm>
            <a:custGeom>
              <a:avLst/>
              <a:gdLst/>
              <a:ahLst/>
              <a:cxnLst>
                <a:cxn ang="0">
                  <a:pos x="0" y="35"/>
                </a:cxn>
                <a:cxn ang="0">
                  <a:pos x="10" y="10"/>
                </a:cxn>
                <a:cxn ang="0">
                  <a:pos x="48" y="0"/>
                </a:cxn>
                <a:cxn ang="0">
                  <a:pos x="65" y="28"/>
                </a:cxn>
                <a:cxn ang="0">
                  <a:pos x="37" y="37"/>
                </a:cxn>
                <a:cxn ang="0">
                  <a:pos x="0" y="35"/>
                </a:cxn>
              </a:cxnLst>
              <a:rect l="0" t="0" r="r" b="b"/>
              <a:pathLst>
                <a:path w="65" h="37">
                  <a:moveTo>
                    <a:pt x="0" y="35"/>
                  </a:moveTo>
                  <a:lnTo>
                    <a:pt x="10" y="10"/>
                  </a:lnTo>
                  <a:lnTo>
                    <a:pt x="48" y="0"/>
                  </a:lnTo>
                  <a:lnTo>
                    <a:pt x="65" y="28"/>
                  </a:lnTo>
                  <a:lnTo>
                    <a:pt x="37" y="37"/>
                  </a:lnTo>
                  <a:lnTo>
                    <a:pt x="0" y="35"/>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34" name="Freeform 22"/>
            <p:cNvSpPr>
              <a:spLocks/>
            </p:cNvSpPr>
            <p:nvPr/>
          </p:nvSpPr>
          <p:spPr bwMode="auto">
            <a:xfrm>
              <a:off x="1490" y="1212"/>
              <a:ext cx="320" cy="134"/>
            </a:xfrm>
            <a:custGeom>
              <a:avLst/>
              <a:gdLst/>
              <a:ahLst/>
              <a:cxnLst>
                <a:cxn ang="0">
                  <a:pos x="0" y="124"/>
                </a:cxn>
                <a:cxn ang="0">
                  <a:pos x="57" y="134"/>
                </a:cxn>
                <a:cxn ang="0">
                  <a:pos x="125" y="93"/>
                </a:cxn>
                <a:cxn ang="0">
                  <a:pos x="167" y="80"/>
                </a:cxn>
                <a:cxn ang="0">
                  <a:pos x="236" y="66"/>
                </a:cxn>
                <a:cxn ang="0">
                  <a:pos x="255" y="50"/>
                </a:cxn>
                <a:cxn ang="0">
                  <a:pos x="312" y="37"/>
                </a:cxn>
                <a:cxn ang="0">
                  <a:pos x="320" y="23"/>
                </a:cxn>
                <a:cxn ang="0">
                  <a:pos x="210" y="0"/>
                </a:cxn>
                <a:cxn ang="0">
                  <a:pos x="74" y="44"/>
                </a:cxn>
                <a:cxn ang="0">
                  <a:pos x="71" y="50"/>
                </a:cxn>
                <a:cxn ang="0">
                  <a:pos x="113" y="57"/>
                </a:cxn>
                <a:cxn ang="0">
                  <a:pos x="62" y="80"/>
                </a:cxn>
                <a:cxn ang="0">
                  <a:pos x="51" y="90"/>
                </a:cxn>
                <a:cxn ang="0">
                  <a:pos x="0" y="124"/>
                </a:cxn>
              </a:cxnLst>
              <a:rect l="0" t="0" r="r" b="b"/>
              <a:pathLst>
                <a:path w="320" h="134">
                  <a:moveTo>
                    <a:pt x="0" y="124"/>
                  </a:moveTo>
                  <a:lnTo>
                    <a:pt x="57" y="134"/>
                  </a:lnTo>
                  <a:lnTo>
                    <a:pt x="125" y="93"/>
                  </a:lnTo>
                  <a:lnTo>
                    <a:pt x="167" y="80"/>
                  </a:lnTo>
                  <a:lnTo>
                    <a:pt x="236" y="66"/>
                  </a:lnTo>
                  <a:lnTo>
                    <a:pt x="255" y="50"/>
                  </a:lnTo>
                  <a:lnTo>
                    <a:pt x="312" y="37"/>
                  </a:lnTo>
                  <a:lnTo>
                    <a:pt x="320" y="23"/>
                  </a:lnTo>
                  <a:lnTo>
                    <a:pt x="210" y="0"/>
                  </a:lnTo>
                  <a:lnTo>
                    <a:pt x="74" y="44"/>
                  </a:lnTo>
                  <a:lnTo>
                    <a:pt x="71" y="50"/>
                  </a:lnTo>
                  <a:lnTo>
                    <a:pt x="113" y="57"/>
                  </a:lnTo>
                  <a:lnTo>
                    <a:pt x="62" y="80"/>
                  </a:lnTo>
                  <a:lnTo>
                    <a:pt x="51" y="90"/>
                  </a:lnTo>
                  <a:lnTo>
                    <a:pt x="0" y="124"/>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35" name="Freeform 23"/>
            <p:cNvSpPr>
              <a:spLocks/>
            </p:cNvSpPr>
            <p:nvPr/>
          </p:nvSpPr>
          <p:spPr bwMode="auto">
            <a:xfrm>
              <a:off x="557" y="1756"/>
              <a:ext cx="32" cy="36"/>
            </a:xfrm>
            <a:custGeom>
              <a:avLst/>
              <a:gdLst/>
              <a:ahLst/>
              <a:cxnLst>
                <a:cxn ang="0">
                  <a:pos x="32" y="33"/>
                </a:cxn>
                <a:cxn ang="0">
                  <a:pos x="17" y="4"/>
                </a:cxn>
                <a:cxn ang="0">
                  <a:pos x="5" y="0"/>
                </a:cxn>
                <a:cxn ang="0">
                  <a:pos x="0" y="21"/>
                </a:cxn>
                <a:cxn ang="0">
                  <a:pos x="14" y="28"/>
                </a:cxn>
                <a:cxn ang="0">
                  <a:pos x="8" y="35"/>
                </a:cxn>
                <a:cxn ang="0">
                  <a:pos x="32" y="33"/>
                </a:cxn>
              </a:cxnLst>
              <a:rect l="0" t="0" r="r" b="b"/>
              <a:pathLst>
                <a:path w="32" h="35">
                  <a:moveTo>
                    <a:pt x="32" y="33"/>
                  </a:moveTo>
                  <a:lnTo>
                    <a:pt x="17" y="4"/>
                  </a:lnTo>
                  <a:lnTo>
                    <a:pt x="5" y="0"/>
                  </a:lnTo>
                  <a:lnTo>
                    <a:pt x="0" y="21"/>
                  </a:lnTo>
                  <a:lnTo>
                    <a:pt x="14" y="28"/>
                  </a:lnTo>
                  <a:lnTo>
                    <a:pt x="8" y="35"/>
                  </a:lnTo>
                  <a:lnTo>
                    <a:pt x="32" y="3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36" name="Freeform 24"/>
            <p:cNvSpPr>
              <a:spLocks/>
            </p:cNvSpPr>
            <p:nvPr/>
          </p:nvSpPr>
          <p:spPr bwMode="auto">
            <a:xfrm>
              <a:off x="444" y="1800"/>
              <a:ext cx="890" cy="475"/>
            </a:xfrm>
            <a:custGeom>
              <a:avLst/>
              <a:gdLst/>
              <a:ahLst/>
              <a:cxnLst>
                <a:cxn ang="0">
                  <a:pos x="136" y="20"/>
                </a:cxn>
                <a:cxn ang="0">
                  <a:pos x="98" y="40"/>
                </a:cxn>
                <a:cxn ang="0">
                  <a:pos x="76" y="76"/>
                </a:cxn>
                <a:cxn ang="0">
                  <a:pos x="33" y="138"/>
                </a:cxn>
                <a:cxn ang="0">
                  <a:pos x="7" y="170"/>
                </a:cxn>
                <a:cxn ang="0">
                  <a:pos x="2" y="206"/>
                </a:cxn>
                <a:cxn ang="0">
                  <a:pos x="0" y="240"/>
                </a:cxn>
                <a:cxn ang="0">
                  <a:pos x="11" y="277"/>
                </a:cxn>
                <a:cxn ang="0">
                  <a:pos x="33" y="303"/>
                </a:cxn>
                <a:cxn ang="0">
                  <a:pos x="61" y="315"/>
                </a:cxn>
                <a:cxn ang="0">
                  <a:pos x="107" y="346"/>
                </a:cxn>
                <a:cxn ang="0">
                  <a:pos x="176" y="360"/>
                </a:cxn>
                <a:cxn ang="0">
                  <a:pos x="213" y="400"/>
                </a:cxn>
                <a:cxn ang="0">
                  <a:pos x="255" y="431"/>
                </a:cxn>
                <a:cxn ang="0">
                  <a:pos x="283" y="463"/>
                </a:cxn>
                <a:cxn ang="0">
                  <a:pos x="320" y="419"/>
                </a:cxn>
                <a:cxn ang="0">
                  <a:pos x="366" y="397"/>
                </a:cxn>
                <a:cxn ang="0">
                  <a:pos x="421" y="404"/>
                </a:cxn>
                <a:cxn ang="0">
                  <a:pos x="463" y="391"/>
                </a:cxn>
                <a:cxn ang="0">
                  <a:pos x="523" y="400"/>
                </a:cxn>
                <a:cxn ang="0">
                  <a:pos x="546" y="475"/>
                </a:cxn>
                <a:cxn ang="0">
                  <a:pos x="566" y="388"/>
                </a:cxn>
                <a:cxn ang="0">
                  <a:pos x="597" y="355"/>
                </a:cxn>
                <a:cxn ang="0">
                  <a:pos x="654" y="315"/>
                </a:cxn>
                <a:cxn ang="0">
                  <a:pos x="673" y="293"/>
                </a:cxn>
                <a:cxn ang="0">
                  <a:pos x="710" y="237"/>
                </a:cxn>
                <a:cxn ang="0">
                  <a:pos x="784" y="187"/>
                </a:cxn>
                <a:cxn ang="0">
                  <a:pos x="810" y="153"/>
                </a:cxn>
                <a:cxn ang="0">
                  <a:pos x="889" y="125"/>
                </a:cxn>
                <a:cxn ang="0">
                  <a:pos x="741" y="129"/>
                </a:cxn>
                <a:cxn ang="0">
                  <a:pos x="671" y="162"/>
                </a:cxn>
                <a:cxn ang="0">
                  <a:pos x="630" y="178"/>
                </a:cxn>
                <a:cxn ang="0">
                  <a:pos x="650" y="151"/>
                </a:cxn>
                <a:cxn ang="0">
                  <a:pos x="627" y="129"/>
                </a:cxn>
                <a:cxn ang="0">
                  <a:pos x="639" y="111"/>
                </a:cxn>
                <a:cxn ang="0">
                  <a:pos x="613" y="107"/>
                </a:cxn>
                <a:cxn ang="0">
                  <a:pos x="594" y="129"/>
                </a:cxn>
                <a:cxn ang="0">
                  <a:pos x="580" y="153"/>
                </a:cxn>
                <a:cxn ang="0">
                  <a:pos x="566" y="160"/>
                </a:cxn>
                <a:cxn ang="0">
                  <a:pos x="562" y="135"/>
                </a:cxn>
                <a:cxn ang="0">
                  <a:pos x="593" y="108"/>
                </a:cxn>
                <a:cxn ang="0">
                  <a:pos x="620" y="86"/>
                </a:cxn>
                <a:cxn ang="0">
                  <a:pos x="620" y="71"/>
                </a:cxn>
                <a:cxn ang="0">
                  <a:pos x="574" y="76"/>
                </a:cxn>
                <a:cxn ang="0">
                  <a:pos x="562" y="58"/>
                </a:cxn>
                <a:cxn ang="0">
                  <a:pos x="158" y="0"/>
                </a:cxn>
              </a:cxnLst>
              <a:rect l="0" t="0" r="r" b="b"/>
              <a:pathLst>
                <a:path w="890" h="475">
                  <a:moveTo>
                    <a:pt x="158" y="0"/>
                  </a:moveTo>
                  <a:lnTo>
                    <a:pt x="136" y="20"/>
                  </a:lnTo>
                  <a:lnTo>
                    <a:pt x="122" y="15"/>
                  </a:lnTo>
                  <a:lnTo>
                    <a:pt x="98" y="40"/>
                  </a:lnTo>
                  <a:lnTo>
                    <a:pt x="79" y="62"/>
                  </a:lnTo>
                  <a:lnTo>
                    <a:pt x="76" y="76"/>
                  </a:lnTo>
                  <a:lnTo>
                    <a:pt x="61" y="89"/>
                  </a:lnTo>
                  <a:lnTo>
                    <a:pt x="33" y="138"/>
                  </a:lnTo>
                  <a:lnTo>
                    <a:pt x="20" y="148"/>
                  </a:lnTo>
                  <a:lnTo>
                    <a:pt x="7" y="170"/>
                  </a:lnTo>
                  <a:lnTo>
                    <a:pt x="7" y="193"/>
                  </a:lnTo>
                  <a:lnTo>
                    <a:pt x="2" y="206"/>
                  </a:lnTo>
                  <a:lnTo>
                    <a:pt x="2" y="227"/>
                  </a:lnTo>
                  <a:lnTo>
                    <a:pt x="0" y="240"/>
                  </a:lnTo>
                  <a:lnTo>
                    <a:pt x="2" y="258"/>
                  </a:lnTo>
                  <a:lnTo>
                    <a:pt x="11" y="277"/>
                  </a:lnTo>
                  <a:lnTo>
                    <a:pt x="23" y="295"/>
                  </a:lnTo>
                  <a:lnTo>
                    <a:pt x="33" y="303"/>
                  </a:lnTo>
                  <a:lnTo>
                    <a:pt x="37" y="311"/>
                  </a:lnTo>
                  <a:lnTo>
                    <a:pt x="61" y="315"/>
                  </a:lnTo>
                  <a:lnTo>
                    <a:pt x="79" y="333"/>
                  </a:lnTo>
                  <a:lnTo>
                    <a:pt x="107" y="346"/>
                  </a:lnTo>
                  <a:lnTo>
                    <a:pt x="131" y="357"/>
                  </a:lnTo>
                  <a:lnTo>
                    <a:pt x="176" y="360"/>
                  </a:lnTo>
                  <a:lnTo>
                    <a:pt x="190" y="351"/>
                  </a:lnTo>
                  <a:lnTo>
                    <a:pt x="213" y="400"/>
                  </a:lnTo>
                  <a:lnTo>
                    <a:pt x="232" y="388"/>
                  </a:lnTo>
                  <a:lnTo>
                    <a:pt x="255" y="431"/>
                  </a:lnTo>
                  <a:lnTo>
                    <a:pt x="266" y="453"/>
                  </a:lnTo>
                  <a:lnTo>
                    <a:pt x="283" y="463"/>
                  </a:lnTo>
                  <a:lnTo>
                    <a:pt x="293" y="428"/>
                  </a:lnTo>
                  <a:lnTo>
                    <a:pt x="320" y="419"/>
                  </a:lnTo>
                  <a:lnTo>
                    <a:pt x="352" y="397"/>
                  </a:lnTo>
                  <a:lnTo>
                    <a:pt x="366" y="397"/>
                  </a:lnTo>
                  <a:lnTo>
                    <a:pt x="386" y="401"/>
                  </a:lnTo>
                  <a:lnTo>
                    <a:pt x="421" y="404"/>
                  </a:lnTo>
                  <a:lnTo>
                    <a:pt x="451" y="404"/>
                  </a:lnTo>
                  <a:lnTo>
                    <a:pt x="463" y="391"/>
                  </a:lnTo>
                  <a:lnTo>
                    <a:pt x="505" y="400"/>
                  </a:lnTo>
                  <a:lnTo>
                    <a:pt x="523" y="400"/>
                  </a:lnTo>
                  <a:lnTo>
                    <a:pt x="533" y="439"/>
                  </a:lnTo>
                  <a:lnTo>
                    <a:pt x="546" y="475"/>
                  </a:lnTo>
                  <a:lnTo>
                    <a:pt x="579" y="448"/>
                  </a:lnTo>
                  <a:lnTo>
                    <a:pt x="566" y="388"/>
                  </a:lnTo>
                  <a:lnTo>
                    <a:pt x="566" y="370"/>
                  </a:lnTo>
                  <a:lnTo>
                    <a:pt x="597" y="355"/>
                  </a:lnTo>
                  <a:lnTo>
                    <a:pt x="630" y="330"/>
                  </a:lnTo>
                  <a:lnTo>
                    <a:pt x="654" y="315"/>
                  </a:lnTo>
                  <a:lnTo>
                    <a:pt x="662" y="303"/>
                  </a:lnTo>
                  <a:lnTo>
                    <a:pt x="673" y="293"/>
                  </a:lnTo>
                  <a:lnTo>
                    <a:pt x="687" y="271"/>
                  </a:lnTo>
                  <a:lnTo>
                    <a:pt x="710" y="237"/>
                  </a:lnTo>
                  <a:lnTo>
                    <a:pt x="747" y="200"/>
                  </a:lnTo>
                  <a:lnTo>
                    <a:pt x="784" y="187"/>
                  </a:lnTo>
                  <a:lnTo>
                    <a:pt x="801" y="182"/>
                  </a:lnTo>
                  <a:lnTo>
                    <a:pt x="810" y="153"/>
                  </a:lnTo>
                  <a:lnTo>
                    <a:pt x="844" y="139"/>
                  </a:lnTo>
                  <a:lnTo>
                    <a:pt x="889" y="125"/>
                  </a:lnTo>
                  <a:lnTo>
                    <a:pt x="890" y="95"/>
                  </a:lnTo>
                  <a:lnTo>
                    <a:pt x="741" y="129"/>
                  </a:lnTo>
                  <a:lnTo>
                    <a:pt x="696" y="157"/>
                  </a:lnTo>
                  <a:lnTo>
                    <a:pt x="671" y="162"/>
                  </a:lnTo>
                  <a:lnTo>
                    <a:pt x="650" y="178"/>
                  </a:lnTo>
                  <a:lnTo>
                    <a:pt x="630" y="178"/>
                  </a:lnTo>
                  <a:lnTo>
                    <a:pt x="620" y="160"/>
                  </a:lnTo>
                  <a:lnTo>
                    <a:pt x="650" y="151"/>
                  </a:lnTo>
                  <a:lnTo>
                    <a:pt x="636" y="138"/>
                  </a:lnTo>
                  <a:lnTo>
                    <a:pt x="627" y="129"/>
                  </a:lnTo>
                  <a:lnTo>
                    <a:pt x="634" y="122"/>
                  </a:lnTo>
                  <a:lnTo>
                    <a:pt x="639" y="111"/>
                  </a:lnTo>
                  <a:lnTo>
                    <a:pt x="627" y="104"/>
                  </a:lnTo>
                  <a:lnTo>
                    <a:pt x="613" y="107"/>
                  </a:lnTo>
                  <a:lnTo>
                    <a:pt x="603" y="113"/>
                  </a:lnTo>
                  <a:lnTo>
                    <a:pt x="594" y="129"/>
                  </a:lnTo>
                  <a:lnTo>
                    <a:pt x="585" y="139"/>
                  </a:lnTo>
                  <a:lnTo>
                    <a:pt x="580" y="153"/>
                  </a:lnTo>
                  <a:lnTo>
                    <a:pt x="571" y="164"/>
                  </a:lnTo>
                  <a:lnTo>
                    <a:pt x="566" y="160"/>
                  </a:lnTo>
                  <a:lnTo>
                    <a:pt x="565" y="147"/>
                  </a:lnTo>
                  <a:lnTo>
                    <a:pt x="562" y="135"/>
                  </a:lnTo>
                  <a:lnTo>
                    <a:pt x="571" y="125"/>
                  </a:lnTo>
                  <a:lnTo>
                    <a:pt x="593" y="108"/>
                  </a:lnTo>
                  <a:lnTo>
                    <a:pt x="616" y="95"/>
                  </a:lnTo>
                  <a:lnTo>
                    <a:pt x="620" y="86"/>
                  </a:lnTo>
                  <a:lnTo>
                    <a:pt x="620" y="76"/>
                  </a:lnTo>
                  <a:lnTo>
                    <a:pt x="620" y="71"/>
                  </a:lnTo>
                  <a:lnTo>
                    <a:pt x="603" y="62"/>
                  </a:lnTo>
                  <a:lnTo>
                    <a:pt x="574" y="76"/>
                  </a:lnTo>
                  <a:lnTo>
                    <a:pt x="556" y="77"/>
                  </a:lnTo>
                  <a:lnTo>
                    <a:pt x="562" y="58"/>
                  </a:lnTo>
                  <a:lnTo>
                    <a:pt x="525" y="40"/>
                  </a:lnTo>
                  <a:lnTo>
                    <a:pt x="158"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37" name="Freeform 25"/>
            <p:cNvSpPr>
              <a:spLocks/>
            </p:cNvSpPr>
            <p:nvPr/>
          </p:nvSpPr>
          <p:spPr bwMode="auto">
            <a:xfrm>
              <a:off x="756" y="2421"/>
              <a:ext cx="80" cy="89"/>
            </a:xfrm>
            <a:custGeom>
              <a:avLst/>
              <a:gdLst/>
              <a:ahLst/>
              <a:cxnLst>
                <a:cxn ang="0">
                  <a:pos x="32" y="89"/>
                </a:cxn>
                <a:cxn ang="0">
                  <a:pos x="65" y="62"/>
                </a:cxn>
                <a:cxn ang="0">
                  <a:pos x="80" y="33"/>
                </a:cxn>
                <a:cxn ang="0">
                  <a:pos x="65" y="31"/>
                </a:cxn>
                <a:cxn ang="0">
                  <a:pos x="59" y="0"/>
                </a:cxn>
                <a:cxn ang="0">
                  <a:pos x="37" y="0"/>
                </a:cxn>
                <a:cxn ang="0">
                  <a:pos x="34" y="25"/>
                </a:cxn>
                <a:cxn ang="0">
                  <a:pos x="14" y="37"/>
                </a:cxn>
                <a:cxn ang="0">
                  <a:pos x="0" y="55"/>
                </a:cxn>
                <a:cxn ang="0">
                  <a:pos x="18" y="73"/>
                </a:cxn>
                <a:cxn ang="0">
                  <a:pos x="32" y="89"/>
                </a:cxn>
              </a:cxnLst>
              <a:rect l="0" t="0" r="r" b="b"/>
              <a:pathLst>
                <a:path w="80" h="89">
                  <a:moveTo>
                    <a:pt x="32" y="89"/>
                  </a:moveTo>
                  <a:lnTo>
                    <a:pt x="65" y="62"/>
                  </a:lnTo>
                  <a:lnTo>
                    <a:pt x="80" y="33"/>
                  </a:lnTo>
                  <a:lnTo>
                    <a:pt x="65" y="31"/>
                  </a:lnTo>
                  <a:lnTo>
                    <a:pt x="59" y="0"/>
                  </a:lnTo>
                  <a:lnTo>
                    <a:pt x="37" y="0"/>
                  </a:lnTo>
                  <a:lnTo>
                    <a:pt x="34" y="25"/>
                  </a:lnTo>
                  <a:lnTo>
                    <a:pt x="14" y="37"/>
                  </a:lnTo>
                  <a:lnTo>
                    <a:pt x="0" y="55"/>
                  </a:lnTo>
                  <a:lnTo>
                    <a:pt x="18" y="73"/>
                  </a:lnTo>
                  <a:lnTo>
                    <a:pt x="32" y="8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38" name="Freeform 26"/>
            <p:cNvSpPr>
              <a:spLocks/>
            </p:cNvSpPr>
            <p:nvPr/>
          </p:nvSpPr>
          <p:spPr bwMode="auto">
            <a:xfrm>
              <a:off x="818" y="2415"/>
              <a:ext cx="27" cy="37"/>
            </a:xfrm>
            <a:custGeom>
              <a:avLst/>
              <a:gdLst/>
              <a:ahLst/>
              <a:cxnLst>
                <a:cxn ang="0">
                  <a:pos x="26" y="0"/>
                </a:cxn>
                <a:cxn ang="0">
                  <a:pos x="0" y="3"/>
                </a:cxn>
                <a:cxn ang="0">
                  <a:pos x="4" y="37"/>
                </a:cxn>
                <a:cxn ang="0">
                  <a:pos x="20" y="33"/>
                </a:cxn>
                <a:cxn ang="0">
                  <a:pos x="27" y="21"/>
                </a:cxn>
                <a:cxn ang="0">
                  <a:pos x="26" y="0"/>
                </a:cxn>
              </a:cxnLst>
              <a:rect l="0" t="0" r="r" b="b"/>
              <a:pathLst>
                <a:path w="27" h="37">
                  <a:moveTo>
                    <a:pt x="26" y="0"/>
                  </a:moveTo>
                  <a:lnTo>
                    <a:pt x="0" y="3"/>
                  </a:lnTo>
                  <a:lnTo>
                    <a:pt x="4" y="37"/>
                  </a:lnTo>
                  <a:lnTo>
                    <a:pt x="20" y="33"/>
                  </a:lnTo>
                  <a:lnTo>
                    <a:pt x="27" y="21"/>
                  </a:lnTo>
                  <a:lnTo>
                    <a:pt x="26"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39" name="Freeform 27"/>
            <p:cNvSpPr>
              <a:spLocks/>
            </p:cNvSpPr>
            <p:nvPr/>
          </p:nvSpPr>
          <p:spPr bwMode="auto">
            <a:xfrm>
              <a:off x="474" y="2112"/>
              <a:ext cx="402" cy="360"/>
            </a:xfrm>
            <a:custGeom>
              <a:avLst/>
              <a:gdLst/>
              <a:ahLst/>
              <a:cxnLst>
                <a:cxn ang="0">
                  <a:pos x="7" y="2"/>
                </a:cxn>
                <a:cxn ang="0">
                  <a:pos x="6" y="52"/>
                </a:cxn>
                <a:cxn ang="0">
                  <a:pos x="4" y="71"/>
                </a:cxn>
                <a:cxn ang="0">
                  <a:pos x="17" y="83"/>
                </a:cxn>
                <a:cxn ang="0">
                  <a:pos x="14" y="96"/>
                </a:cxn>
                <a:cxn ang="0">
                  <a:pos x="0" y="110"/>
                </a:cxn>
                <a:cxn ang="0">
                  <a:pos x="32" y="194"/>
                </a:cxn>
                <a:cxn ang="0">
                  <a:pos x="46" y="194"/>
                </a:cxn>
                <a:cxn ang="0">
                  <a:pos x="44" y="172"/>
                </a:cxn>
                <a:cxn ang="0">
                  <a:pos x="46" y="159"/>
                </a:cxn>
                <a:cxn ang="0">
                  <a:pos x="41" y="129"/>
                </a:cxn>
                <a:cxn ang="0">
                  <a:pos x="37" y="101"/>
                </a:cxn>
                <a:cxn ang="0">
                  <a:pos x="32" y="64"/>
                </a:cxn>
                <a:cxn ang="0">
                  <a:pos x="31" y="43"/>
                </a:cxn>
                <a:cxn ang="0">
                  <a:pos x="51" y="40"/>
                </a:cxn>
                <a:cxn ang="0">
                  <a:pos x="71" y="145"/>
                </a:cxn>
                <a:cxn ang="0">
                  <a:pos x="92" y="190"/>
                </a:cxn>
                <a:cxn ang="0">
                  <a:pos x="109" y="215"/>
                </a:cxn>
                <a:cxn ang="0">
                  <a:pos x="112" y="231"/>
                </a:cxn>
                <a:cxn ang="0">
                  <a:pos x="101" y="265"/>
                </a:cxn>
                <a:cxn ang="0">
                  <a:pos x="122" y="293"/>
                </a:cxn>
                <a:cxn ang="0">
                  <a:pos x="148" y="320"/>
                </a:cxn>
                <a:cxn ang="0">
                  <a:pos x="172" y="332"/>
                </a:cxn>
                <a:cxn ang="0">
                  <a:pos x="202" y="342"/>
                </a:cxn>
                <a:cxn ang="0">
                  <a:pos x="226" y="354"/>
                </a:cxn>
                <a:cxn ang="0">
                  <a:pos x="240" y="355"/>
                </a:cxn>
                <a:cxn ang="0">
                  <a:pos x="246" y="345"/>
                </a:cxn>
                <a:cxn ang="0">
                  <a:pos x="265" y="352"/>
                </a:cxn>
                <a:cxn ang="0">
                  <a:pos x="285" y="360"/>
                </a:cxn>
                <a:cxn ang="0">
                  <a:pos x="319" y="334"/>
                </a:cxn>
                <a:cxn ang="0">
                  <a:pos x="321" y="312"/>
                </a:cxn>
                <a:cxn ang="0">
                  <a:pos x="337" y="309"/>
                </a:cxn>
                <a:cxn ang="0">
                  <a:pos x="371" y="300"/>
                </a:cxn>
                <a:cxn ang="0">
                  <a:pos x="381" y="289"/>
                </a:cxn>
                <a:cxn ang="0">
                  <a:pos x="388" y="274"/>
                </a:cxn>
                <a:cxn ang="0">
                  <a:pos x="398" y="252"/>
                </a:cxn>
                <a:cxn ang="0">
                  <a:pos x="402" y="243"/>
                </a:cxn>
                <a:cxn ang="0">
                  <a:pos x="381" y="243"/>
                </a:cxn>
                <a:cxn ang="0">
                  <a:pos x="362" y="243"/>
                </a:cxn>
                <a:cxn ang="0">
                  <a:pos x="351" y="250"/>
                </a:cxn>
                <a:cxn ang="0">
                  <a:pos x="339" y="266"/>
                </a:cxn>
                <a:cxn ang="0">
                  <a:pos x="317" y="287"/>
                </a:cxn>
                <a:cxn ang="0">
                  <a:pos x="297" y="298"/>
                </a:cxn>
                <a:cxn ang="0">
                  <a:pos x="280" y="303"/>
                </a:cxn>
                <a:cxn ang="0">
                  <a:pos x="268" y="305"/>
                </a:cxn>
                <a:cxn ang="0">
                  <a:pos x="259" y="300"/>
                </a:cxn>
                <a:cxn ang="0">
                  <a:pos x="240" y="283"/>
                </a:cxn>
                <a:cxn ang="0">
                  <a:pos x="226" y="271"/>
                </a:cxn>
                <a:cxn ang="0">
                  <a:pos x="229" y="240"/>
                </a:cxn>
                <a:cxn ang="0">
                  <a:pos x="231" y="204"/>
                </a:cxn>
                <a:cxn ang="0">
                  <a:pos x="239" y="176"/>
                </a:cxn>
                <a:cxn ang="0">
                  <a:pos x="250" y="150"/>
                </a:cxn>
                <a:cxn ang="0">
                  <a:pos x="234" y="139"/>
                </a:cxn>
                <a:cxn ang="0">
                  <a:pos x="202" y="77"/>
                </a:cxn>
                <a:cxn ang="0">
                  <a:pos x="180" y="89"/>
                </a:cxn>
                <a:cxn ang="0">
                  <a:pos x="159" y="37"/>
                </a:cxn>
                <a:cxn ang="0">
                  <a:pos x="143" y="48"/>
                </a:cxn>
                <a:cxn ang="0">
                  <a:pos x="97" y="43"/>
                </a:cxn>
                <a:cxn ang="0">
                  <a:pos x="54" y="25"/>
                </a:cxn>
                <a:cxn ang="0">
                  <a:pos x="38" y="15"/>
                </a:cxn>
                <a:cxn ang="0">
                  <a:pos x="26" y="0"/>
                </a:cxn>
                <a:cxn ang="0">
                  <a:pos x="7" y="2"/>
                </a:cxn>
              </a:cxnLst>
              <a:rect l="0" t="0" r="r" b="b"/>
              <a:pathLst>
                <a:path w="402" h="360">
                  <a:moveTo>
                    <a:pt x="7" y="2"/>
                  </a:moveTo>
                  <a:lnTo>
                    <a:pt x="6" y="52"/>
                  </a:lnTo>
                  <a:lnTo>
                    <a:pt x="4" y="71"/>
                  </a:lnTo>
                  <a:lnTo>
                    <a:pt x="17" y="83"/>
                  </a:lnTo>
                  <a:lnTo>
                    <a:pt x="14" y="96"/>
                  </a:lnTo>
                  <a:lnTo>
                    <a:pt x="0" y="110"/>
                  </a:lnTo>
                  <a:lnTo>
                    <a:pt x="32" y="194"/>
                  </a:lnTo>
                  <a:lnTo>
                    <a:pt x="46" y="194"/>
                  </a:lnTo>
                  <a:lnTo>
                    <a:pt x="44" y="172"/>
                  </a:lnTo>
                  <a:lnTo>
                    <a:pt x="46" y="159"/>
                  </a:lnTo>
                  <a:lnTo>
                    <a:pt x="41" y="129"/>
                  </a:lnTo>
                  <a:lnTo>
                    <a:pt x="37" y="101"/>
                  </a:lnTo>
                  <a:lnTo>
                    <a:pt x="32" y="64"/>
                  </a:lnTo>
                  <a:lnTo>
                    <a:pt x="31" y="43"/>
                  </a:lnTo>
                  <a:lnTo>
                    <a:pt x="51" y="40"/>
                  </a:lnTo>
                  <a:lnTo>
                    <a:pt x="71" y="145"/>
                  </a:lnTo>
                  <a:lnTo>
                    <a:pt x="92" y="190"/>
                  </a:lnTo>
                  <a:lnTo>
                    <a:pt x="109" y="215"/>
                  </a:lnTo>
                  <a:lnTo>
                    <a:pt x="112" y="231"/>
                  </a:lnTo>
                  <a:lnTo>
                    <a:pt x="101" y="265"/>
                  </a:lnTo>
                  <a:lnTo>
                    <a:pt x="122" y="293"/>
                  </a:lnTo>
                  <a:lnTo>
                    <a:pt x="148" y="320"/>
                  </a:lnTo>
                  <a:lnTo>
                    <a:pt x="172" y="332"/>
                  </a:lnTo>
                  <a:lnTo>
                    <a:pt x="202" y="342"/>
                  </a:lnTo>
                  <a:lnTo>
                    <a:pt x="226" y="354"/>
                  </a:lnTo>
                  <a:lnTo>
                    <a:pt x="240" y="355"/>
                  </a:lnTo>
                  <a:lnTo>
                    <a:pt x="246" y="345"/>
                  </a:lnTo>
                  <a:lnTo>
                    <a:pt x="265" y="352"/>
                  </a:lnTo>
                  <a:lnTo>
                    <a:pt x="285" y="360"/>
                  </a:lnTo>
                  <a:lnTo>
                    <a:pt x="319" y="334"/>
                  </a:lnTo>
                  <a:lnTo>
                    <a:pt x="321" y="312"/>
                  </a:lnTo>
                  <a:lnTo>
                    <a:pt x="337" y="309"/>
                  </a:lnTo>
                  <a:lnTo>
                    <a:pt x="371" y="300"/>
                  </a:lnTo>
                  <a:lnTo>
                    <a:pt x="381" y="289"/>
                  </a:lnTo>
                  <a:lnTo>
                    <a:pt x="388" y="274"/>
                  </a:lnTo>
                  <a:lnTo>
                    <a:pt x="398" y="252"/>
                  </a:lnTo>
                  <a:lnTo>
                    <a:pt x="402" y="243"/>
                  </a:lnTo>
                  <a:lnTo>
                    <a:pt x="381" y="243"/>
                  </a:lnTo>
                  <a:lnTo>
                    <a:pt x="362" y="243"/>
                  </a:lnTo>
                  <a:lnTo>
                    <a:pt x="351" y="250"/>
                  </a:lnTo>
                  <a:lnTo>
                    <a:pt x="339" y="266"/>
                  </a:lnTo>
                  <a:lnTo>
                    <a:pt x="317" y="287"/>
                  </a:lnTo>
                  <a:lnTo>
                    <a:pt x="297" y="298"/>
                  </a:lnTo>
                  <a:lnTo>
                    <a:pt x="280" y="303"/>
                  </a:lnTo>
                  <a:lnTo>
                    <a:pt x="268" y="305"/>
                  </a:lnTo>
                  <a:lnTo>
                    <a:pt x="259" y="300"/>
                  </a:lnTo>
                  <a:lnTo>
                    <a:pt x="240" y="283"/>
                  </a:lnTo>
                  <a:lnTo>
                    <a:pt x="226" y="271"/>
                  </a:lnTo>
                  <a:lnTo>
                    <a:pt x="229" y="240"/>
                  </a:lnTo>
                  <a:lnTo>
                    <a:pt x="231" y="204"/>
                  </a:lnTo>
                  <a:lnTo>
                    <a:pt x="239" y="176"/>
                  </a:lnTo>
                  <a:lnTo>
                    <a:pt x="250" y="150"/>
                  </a:lnTo>
                  <a:lnTo>
                    <a:pt x="234" y="139"/>
                  </a:lnTo>
                  <a:lnTo>
                    <a:pt x="202" y="77"/>
                  </a:lnTo>
                  <a:lnTo>
                    <a:pt x="180" y="89"/>
                  </a:lnTo>
                  <a:lnTo>
                    <a:pt x="159" y="37"/>
                  </a:lnTo>
                  <a:lnTo>
                    <a:pt x="143" y="48"/>
                  </a:lnTo>
                  <a:lnTo>
                    <a:pt x="97" y="43"/>
                  </a:lnTo>
                  <a:lnTo>
                    <a:pt x="54" y="25"/>
                  </a:lnTo>
                  <a:lnTo>
                    <a:pt x="38" y="15"/>
                  </a:lnTo>
                  <a:lnTo>
                    <a:pt x="26" y="0"/>
                  </a:lnTo>
                  <a:lnTo>
                    <a:pt x="7" y="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40" name="Freeform 28"/>
            <p:cNvSpPr>
              <a:spLocks/>
            </p:cNvSpPr>
            <p:nvPr/>
          </p:nvSpPr>
          <p:spPr bwMode="auto">
            <a:xfrm>
              <a:off x="918" y="2322"/>
              <a:ext cx="153" cy="61"/>
            </a:xfrm>
            <a:custGeom>
              <a:avLst/>
              <a:gdLst/>
              <a:ahLst/>
              <a:cxnLst>
                <a:cxn ang="0">
                  <a:pos x="0" y="11"/>
                </a:cxn>
                <a:cxn ang="0">
                  <a:pos x="3" y="24"/>
                </a:cxn>
                <a:cxn ang="0">
                  <a:pos x="29" y="17"/>
                </a:cxn>
                <a:cxn ang="0">
                  <a:pos x="52" y="28"/>
                </a:cxn>
                <a:cxn ang="0">
                  <a:pos x="65" y="30"/>
                </a:cxn>
                <a:cxn ang="0">
                  <a:pos x="74" y="37"/>
                </a:cxn>
                <a:cxn ang="0">
                  <a:pos x="83" y="42"/>
                </a:cxn>
                <a:cxn ang="0">
                  <a:pos x="92" y="45"/>
                </a:cxn>
                <a:cxn ang="0">
                  <a:pos x="103" y="55"/>
                </a:cxn>
                <a:cxn ang="0">
                  <a:pos x="103" y="61"/>
                </a:cxn>
                <a:cxn ang="0">
                  <a:pos x="131" y="59"/>
                </a:cxn>
                <a:cxn ang="0">
                  <a:pos x="153" y="59"/>
                </a:cxn>
                <a:cxn ang="0">
                  <a:pos x="153" y="52"/>
                </a:cxn>
                <a:cxn ang="0">
                  <a:pos x="129" y="45"/>
                </a:cxn>
                <a:cxn ang="0">
                  <a:pos x="77" y="5"/>
                </a:cxn>
                <a:cxn ang="0">
                  <a:pos x="52" y="0"/>
                </a:cxn>
                <a:cxn ang="0">
                  <a:pos x="32" y="2"/>
                </a:cxn>
                <a:cxn ang="0">
                  <a:pos x="0" y="11"/>
                </a:cxn>
              </a:cxnLst>
              <a:rect l="0" t="0" r="r" b="b"/>
              <a:pathLst>
                <a:path w="153" h="61">
                  <a:moveTo>
                    <a:pt x="0" y="11"/>
                  </a:moveTo>
                  <a:lnTo>
                    <a:pt x="3" y="24"/>
                  </a:lnTo>
                  <a:lnTo>
                    <a:pt x="29" y="17"/>
                  </a:lnTo>
                  <a:lnTo>
                    <a:pt x="52" y="28"/>
                  </a:lnTo>
                  <a:lnTo>
                    <a:pt x="65" y="30"/>
                  </a:lnTo>
                  <a:lnTo>
                    <a:pt x="74" y="37"/>
                  </a:lnTo>
                  <a:lnTo>
                    <a:pt x="83" y="42"/>
                  </a:lnTo>
                  <a:lnTo>
                    <a:pt x="92" y="45"/>
                  </a:lnTo>
                  <a:lnTo>
                    <a:pt x="103" y="55"/>
                  </a:lnTo>
                  <a:lnTo>
                    <a:pt x="103" y="61"/>
                  </a:lnTo>
                  <a:lnTo>
                    <a:pt x="131" y="59"/>
                  </a:lnTo>
                  <a:lnTo>
                    <a:pt x="153" y="59"/>
                  </a:lnTo>
                  <a:lnTo>
                    <a:pt x="153" y="52"/>
                  </a:lnTo>
                  <a:lnTo>
                    <a:pt x="129" y="45"/>
                  </a:lnTo>
                  <a:lnTo>
                    <a:pt x="77" y="5"/>
                  </a:lnTo>
                  <a:lnTo>
                    <a:pt x="52" y="0"/>
                  </a:lnTo>
                  <a:lnTo>
                    <a:pt x="32" y="2"/>
                  </a:lnTo>
                  <a:lnTo>
                    <a:pt x="0" y="1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41" name="Freeform 29"/>
            <p:cNvSpPr>
              <a:spLocks/>
            </p:cNvSpPr>
            <p:nvPr/>
          </p:nvSpPr>
          <p:spPr bwMode="auto">
            <a:xfrm>
              <a:off x="997" y="2411"/>
              <a:ext cx="35" cy="19"/>
            </a:xfrm>
            <a:custGeom>
              <a:avLst/>
              <a:gdLst/>
              <a:ahLst/>
              <a:cxnLst>
                <a:cxn ang="0">
                  <a:pos x="6" y="0"/>
                </a:cxn>
                <a:cxn ang="0">
                  <a:pos x="0" y="10"/>
                </a:cxn>
                <a:cxn ang="0">
                  <a:pos x="6" y="13"/>
                </a:cxn>
                <a:cxn ang="0">
                  <a:pos x="13" y="15"/>
                </a:cxn>
                <a:cxn ang="0">
                  <a:pos x="21" y="19"/>
                </a:cxn>
                <a:cxn ang="0">
                  <a:pos x="32" y="19"/>
                </a:cxn>
                <a:cxn ang="0">
                  <a:pos x="35" y="10"/>
                </a:cxn>
                <a:cxn ang="0">
                  <a:pos x="29" y="4"/>
                </a:cxn>
                <a:cxn ang="0">
                  <a:pos x="6" y="0"/>
                </a:cxn>
              </a:cxnLst>
              <a:rect l="0" t="0" r="r" b="b"/>
              <a:pathLst>
                <a:path w="35" h="19">
                  <a:moveTo>
                    <a:pt x="6" y="0"/>
                  </a:moveTo>
                  <a:lnTo>
                    <a:pt x="0" y="10"/>
                  </a:lnTo>
                  <a:lnTo>
                    <a:pt x="6" y="13"/>
                  </a:lnTo>
                  <a:lnTo>
                    <a:pt x="13" y="15"/>
                  </a:lnTo>
                  <a:lnTo>
                    <a:pt x="21" y="19"/>
                  </a:lnTo>
                  <a:lnTo>
                    <a:pt x="32" y="19"/>
                  </a:lnTo>
                  <a:lnTo>
                    <a:pt x="35" y="10"/>
                  </a:lnTo>
                  <a:lnTo>
                    <a:pt x="29" y="4"/>
                  </a:lnTo>
                  <a:lnTo>
                    <a:pt x="6"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42" name="Freeform 30"/>
            <p:cNvSpPr>
              <a:spLocks/>
            </p:cNvSpPr>
            <p:nvPr/>
          </p:nvSpPr>
          <p:spPr bwMode="auto">
            <a:xfrm>
              <a:off x="1191" y="2420"/>
              <a:ext cx="32" cy="10"/>
            </a:xfrm>
            <a:custGeom>
              <a:avLst/>
              <a:gdLst/>
              <a:ahLst/>
              <a:cxnLst>
                <a:cxn ang="0">
                  <a:pos x="0" y="10"/>
                </a:cxn>
                <a:cxn ang="0">
                  <a:pos x="9" y="1"/>
                </a:cxn>
                <a:cxn ang="0">
                  <a:pos x="32" y="0"/>
                </a:cxn>
                <a:cxn ang="0">
                  <a:pos x="26" y="10"/>
                </a:cxn>
                <a:cxn ang="0">
                  <a:pos x="0" y="10"/>
                </a:cxn>
              </a:cxnLst>
              <a:rect l="0" t="0" r="r" b="b"/>
              <a:pathLst>
                <a:path w="32" h="10">
                  <a:moveTo>
                    <a:pt x="0" y="10"/>
                  </a:moveTo>
                  <a:lnTo>
                    <a:pt x="9" y="1"/>
                  </a:lnTo>
                  <a:lnTo>
                    <a:pt x="32" y="0"/>
                  </a:lnTo>
                  <a:lnTo>
                    <a:pt x="26" y="10"/>
                  </a:lnTo>
                  <a:lnTo>
                    <a:pt x="0" y="1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43" name="Freeform 31"/>
            <p:cNvSpPr>
              <a:spLocks/>
            </p:cNvSpPr>
            <p:nvPr/>
          </p:nvSpPr>
          <p:spPr bwMode="auto">
            <a:xfrm>
              <a:off x="1117" y="2384"/>
              <a:ext cx="52" cy="33"/>
            </a:xfrm>
            <a:custGeom>
              <a:avLst/>
              <a:gdLst/>
              <a:ahLst/>
              <a:cxnLst>
                <a:cxn ang="0">
                  <a:pos x="0" y="6"/>
                </a:cxn>
                <a:cxn ang="0">
                  <a:pos x="0" y="28"/>
                </a:cxn>
                <a:cxn ang="0">
                  <a:pos x="23" y="33"/>
                </a:cxn>
                <a:cxn ang="0">
                  <a:pos x="35" y="33"/>
                </a:cxn>
                <a:cxn ang="0">
                  <a:pos x="51" y="26"/>
                </a:cxn>
                <a:cxn ang="0">
                  <a:pos x="51" y="15"/>
                </a:cxn>
                <a:cxn ang="0">
                  <a:pos x="45" y="11"/>
                </a:cxn>
                <a:cxn ang="0">
                  <a:pos x="42" y="8"/>
                </a:cxn>
                <a:cxn ang="0">
                  <a:pos x="32" y="3"/>
                </a:cxn>
                <a:cxn ang="0">
                  <a:pos x="23" y="0"/>
                </a:cxn>
                <a:cxn ang="0">
                  <a:pos x="15" y="0"/>
                </a:cxn>
                <a:cxn ang="0">
                  <a:pos x="0" y="6"/>
                </a:cxn>
              </a:cxnLst>
              <a:rect l="0" t="0" r="r" b="b"/>
              <a:pathLst>
                <a:path w="51" h="33">
                  <a:moveTo>
                    <a:pt x="0" y="6"/>
                  </a:moveTo>
                  <a:lnTo>
                    <a:pt x="0" y="28"/>
                  </a:lnTo>
                  <a:lnTo>
                    <a:pt x="23" y="33"/>
                  </a:lnTo>
                  <a:lnTo>
                    <a:pt x="35" y="33"/>
                  </a:lnTo>
                  <a:lnTo>
                    <a:pt x="51" y="26"/>
                  </a:lnTo>
                  <a:lnTo>
                    <a:pt x="51" y="15"/>
                  </a:lnTo>
                  <a:lnTo>
                    <a:pt x="45" y="11"/>
                  </a:lnTo>
                  <a:lnTo>
                    <a:pt x="42" y="8"/>
                  </a:lnTo>
                  <a:lnTo>
                    <a:pt x="32" y="3"/>
                  </a:lnTo>
                  <a:lnTo>
                    <a:pt x="23" y="0"/>
                  </a:lnTo>
                  <a:lnTo>
                    <a:pt x="15" y="0"/>
                  </a:lnTo>
                  <a:lnTo>
                    <a:pt x="0" y="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44" name="Freeform 32"/>
            <p:cNvSpPr>
              <a:spLocks/>
            </p:cNvSpPr>
            <p:nvPr/>
          </p:nvSpPr>
          <p:spPr bwMode="auto">
            <a:xfrm>
              <a:off x="1081" y="2390"/>
              <a:ext cx="39" cy="25"/>
            </a:xfrm>
            <a:custGeom>
              <a:avLst/>
              <a:gdLst/>
              <a:ahLst/>
              <a:cxnLst>
                <a:cxn ang="0">
                  <a:pos x="39" y="24"/>
                </a:cxn>
                <a:cxn ang="0">
                  <a:pos x="13" y="25"/>
                </a:cxn>
                <a:cxn ang="0">
                  <a:pos x="0" y="22"/>
                </a:cxn>
                <a:cxn ang="0">
                  <a:pos x="8" y="0"/>
                </a:cxn>
                <a:cxn ang="0">
                  <a:pos x="33" y="0"/>
                </a:cxn>
                <a:cxn ang="0">
                  <a:pos x="39" y="24"/>
                </a:cxn>
              </a:cxnLst>
              <a:rect l="0" t="0" r="r" b="b"/>
              <a:pathLst>
                <a:path w="39" h="25">
                  <a:moveTo>
                    <a:pt x="39" y="24"/>
                  </a:moveTo>
                  <a:lnTo>
                    <a:pt x="13" y="25"/>
                  </a:lnTo>
                  <a:lnTo>
                    <a:pt x="0" y="22"/>
                  </a:lnTo>
                  <a:lnTo>
                    <a:pt x="8" y="0"/>
                  </a:lnTo>
                  <a:lnTo>
                    <a:pt x="33" y="0"/>
                  </a:lnTo>
                  <a:lnTo>
                    <a:pt x="39" y="24"/>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45" name="Freeform 33"/>
            <p:cNvSpPr>
              <a:spLocks/>
            </p:cNvSpPr>
            <p:nvPr/>
          </p:nvSpPr>
          <p:spPr bwMode="auto">
            <a:xfrm>
              <a:off x="815" y="2457"/>
              <a:ext cx="89" cy="69"/>
            </a:xfrm>
            <a:custGeom>
              <a:avLst/>
              <a:gdLst/>
              <a:ahLst/>
              <a:cxnLst>
                <a:cxn ang="0">
                  <a:pos x="15" y="69"/>
                </a:cxn>
                <a:cxn ang="0">
                  <a:pos x="52" y="40"/>
                </a:cxn>
                <a:cxn ang="0">
                  <a:pos x="89" y="31"/>
                </a:cxn>
                <a:cxn ang="0">
                  <a:pos x="78" y="4"/>
                </a:cxn>
                <a:cxn ang="0">
                  <a:pos x="66" y="3"/>
                </a:cxn>
                <a:cxn ang="0">
                  <a:pos x="54" y="4"/>
                </a:cxn>
                <a:cxn ang="0">
                  <a:pos x="47" y="7"/>
                </a:cxn>
                <a:cxn ang="0">
                  <a:pos x="43" y="7"/>
                </a:cxn>
                <a:cxn ang="0">
                  <a:pos x="29" y="3"/>
                </a:cxn>
                <a:cxn ang="0">
                  <a:pos x="26" y="0"/>
                </a:cxn>
                <a:cxn ang="0">
                  <a:pos x="7" y="28"/>
                </a:cxn>
                <a:cxn ang="0">
                  <a:pos x="0" y="37"/>
                </a:cxn>
                <a:cxn ang="0">
                  <a:pos x="29" y="58"/>
                </a:cxn>
                <a:cxn ang="0">
                  <a:pos x="15" y="69"/>
                </a:cxn>
              </a:cxnLst>
              <a:rect l="0" t="0" r="r" b="b"/>
              <a:pathLst>
                <a:path w="89" h="69">
                  <a:moveTo>
                    <a:pt x="15" y="69"/>
                  </a:moveTo>
                  <a:lnTo>
                    <a:pt x="52" y="40"/>
                  </a:lnTo>
                  <a:lnTo>
                    <a:pt x="89" y="31"/>
                  </a:lnTo>
                  <a:lnTo>
                    <a:pt x="78" y="4"/>
                  </a:lnTo>
                  <a:lnTo>
                    <a:pt x="66" y="3"/>
                  </a:lnTo>
                  <a:lnTo>
                    <a:pt x="54" y="4"/>
                  </a:lnTo>
                  <a:lnTo>
                    <a:pt x="47" y="7"/>
                  </a:lnTo>
                  <a:lnTo>
                    <a:pt x="43" y="7"/>
                  </a:lnTo>
                  <a:lnTo>
                    <a:pt x="29" y="3"/>
                  </a:lnTo>
                  <a:lnTo>
                    <a:pt x="26" y="0"/>
                  </a:lnTo>
                  <a:lnTo>
                    <a:pt x="7" y="28"/>
                  </a:lnTo>
                  <a:lnTo>
                    <a:pt x="0" y="37"/>
                  </a:lnTo>
                  <a:lnTo>
                    <a:pt x="29" y="58"/>
                  </a:lnTo>
                  <a:lnTo>
                    <a:pt x="15" y="6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46" name="Freeform 34"/>
            <p:cNvSpPr>
              <a:spLocks/>
            </p:cNvSpPr>
            <p:nvPr/>
          </p:nvSpPr>
          <p:spPr bwMode="auto">
            <a:xfrm>
              <a:off x="788" y="2491"/>
              <a:ext cx="56" cy="38"/>
            </a:xfrm>
            <a:custGeom>
              <a:avLst/>
              <a:gdLst/>
              <a:ahLst/>
              <a:cxnLst>
                <a:cxn ang="0">
                  <a:pos x="0" y="25"/>
                </a:cxn>
                <a:cxn ang="0">
                  <a:pos x="37" y="38"/>
                </a:cxn>
                <a:cxn ang="0">
                  <a:pos x="56" y="22"/>
                </a:cxn>
                <a:cxn ang="0">
                  <a:pos x="20" y="0"/>
                </a:cxn>
                <a:cxn ang="0">
                  <a:pos x="0" y="25"/>
                </a:cxn>
              </a:cxnLst>
              <a:rect l="0" t="0" r="r" b="b"/>
              <a:pathLst>
                <a:path w="56" h="38">
                  <a:moveTo>
                    <a:pt x="0" y="25"/>
                  </a:moveTo>
                  <a:lnTo>
                    <a:pt x="37" y="38"/>
                  </a:lnTo>
                  <a:lnTo>
                    <a:pt x="56" y="22"/>
                  </a:lnTo>
                  <a:lnTo>
                    <a:pt x="20" y="0"/>
                  </a:lnTo>
                  <a:lnTo>
                    <a:pt x="0" y="25"/>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47" name="Freeform 35"/>
            <p:cNvSpPr>
              <a:spLocks/>
            </p:cNvSpPr>
            <p:nvPr/>
          </p:nvSpPr>
          <p:spPr bwMode="auto">
            <a:xfrm>
              <a:off x="828" y="2489"/>
              <a:ext cx="79" cy="74"/>
            </a:xfrm>
            <a:custGeom>
              <a:avLst/>
              <a:gdLst/>
              <a:ahLst/>
              <a:cxnLst>
                <a:cxn ang="0">
                  <a:pos x="0" y="42"/>
                </a:cxn>
                <a:cxn ang="0">
                  <a:pos x="25" y="74"/>
                </a:cxn>
                <a:cxn ang="0">
                  <a:pos x="62" y="67"/>
                </a:cxn>
                <a:cxn ang="0">
                  <a:pos x="67" y="48"/>
                </a:cxn>
                <a:cxn ang="0">
                  <a:pos x="71" y="33"/>
                </a:cxn>
                <a:cxn ang="0">
                  <a:pos x="71" y="24"/>
                </a:cxn>
                <a:cxn ang="0">
                  <a:pos x="76" y="11"/>
                </a:cxn>
                <a:cxn ang="0">
                  <a:pos x="79" y="0"/>
                </a:cxn>
                <a:cxn ang="0">
                  <a:pos x="42" y="5"/>
                </a:cxn>
                <a:cxn ang="0">
                  <a:pos x="0" y="42"/>
                </a:cxn>
              </a:cxnLst>
              <a:rect l="0" t="0" r="r" b="b"/>
              <a:pathLst>
                <a:path w="79" h="74">
                  <a:moveTo>
                    <a:pt x="0" y="42"/>
                  </a:moveTo>
                  <a:lnTo>
                    <a:pt x="25" y="74"/>
                  </a:lnTo>
                  <a:lnTo>
                    <a:pt x="62" y="67"/>
                  </a:lnTo>
                  <a:lnTo>
                    <a:pt x="67" y="48"/>
                  </a:lnTo>
                  <a:lnTo>
                    <a:pt x="71" y="33"/>
                  </a:lnTo>
                  <a:lnTo>
                    <a:pt x="71" y="24"/>
                  </a:lnTo>
                  <a:lnTo>
                    <a:pt x="76" y="11"/>
                  </a:lnTo>
                  <a:lnTo>
                    <a:pt x="79" y="0"/>
                  </a:lnTo>
                  <a:lnTo>
                    <a:pt x="42" y="5"/>
                  </a:lnTo>
                  <a:lnTo>
                    <a:pt x="0" y="4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48" name="Freeform 36"/>
            <p:cNvSpPr>
              <a:spLocks/>
            </p:cNvSpPr>
            <p:nvPr/>
          </p:nvSpPr>
          <p:spPr bwMode="auto">
            <a:xfrm>
              <a:off x="847" y="2560"/>
              <a:ext cx="62" cy="48"/>
            </a:xfrm>
            <a:custGeom>
              <a:avLst/>
              <a:gdLst/>
              <a:ahLst/>
              <a:cxnLst>
                <a:cxn ang="0">
                  <a:pos x="55" y="45"/>
                </a:cxn>
                <a:cxn ang="0">
                  <a:pos x="63" y="23"/>
                </a:cxn>
                <a:cxn ang="0">
                  <a:pos x="45" y="0"/>
                </a:cxn>
                <a:cxn ang="0">
                  <a:pos x="1" y="2"/>
                </a:cxn>
                <a:cxn ang="0">
                  <a:pos x="0" y="15"/>
                </a:cxn>
                <a:cxn ang="0">
                  <a:pos x="14" y="15"/>
                </a:cxn>
                <a:cxn ang="0">
                  <a:pos x="26" y="27"/>
                </a:cxn>
                <a:cxn ang="0">
                  <a:pos x="31" y="37"/>
                </a:cxn>
                <a:cxn ang="0">
                  <a:pos x="42" y="48"/>
                </a:cxn>
                <a:cxn ang="0">
                  <a:pos x="55" y="45"/>
                </a:cxn>
              </a:cxnLst>
              <a:rect l="0" t="0" r="r" b="b"/>
              <a:pathLst>
                <a:path w="63" h="48">
                  <a:moveTo>
                    <a:pt x="55" y="45"/>
                  </a:moveTo>
                  <a:lnTo>
                    <a:pt x="63" y="23"/>
                  </a:lnTo>
                  <a:lnTo>
                    <a:pt x="45" y="0"/>
                  </a:lnTo>
                  <a:lnTo>
                    <a:pt x="1" y="2"/>
                  </a:lnTo>
                  <a:lnTo>
                    <a:pt x="0" y="15"/>
                  </a:lnTo>
                  <a:lnTo>
                    <a:pt x="14" y="15"/>
                  </a:lnTo>
                  <a:lnTo>
                    <a:pt x="26" y="27"/>
                  </a:lnTo>
                  <a:lnTo>
                    <a:pt x="31" y="37"/>
                  </a:lnTo>
                  <a:lnTo>
                    <a:pt x="42" y="48"/>
                  </a:lnTo>
                  <a:lnTo>
                    <a:pt x="55" y="45"/>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49" name="Freeform 37"/>
            <p:cNvSpPr>
              <a:spLocks/>
            </p:cNvSpPr>
            <p:nvPr/>
          </p:nvSpPr>
          <p:spPr bwMode="auto">
            <a:xfrm>
              <a:off x="904" y="2574"/>
              <a:ext cx="106" cy="50"/>
            </a:xfrm>
            <a:custGeom>
              <a:avLst/>
              <a:gdLst/>
              <a:ahLst/>
              <a:cxnLst>
                <a:cxn ang="0">
                  <a:pos x="0" y="32"/>
                </a:cxn>
                <a:cxn ang="0">
                  <a:pos x="22" y="37"/>
                </a:cxn>
                <a:cxn ang="0">
                  <a:pos x="28" y="45"/>
                </a:cxn>
                <a:cxn ang="0">
                  <a:pos x="48" y="50"/>
                </a:cxn>
                <a:cxn ang="0">
                  <a:pos x="56" y="32"/>
                </a:cxn>
                <a:cxn ang="0">
                  <a:pos x="63" y="32"/>
                </a:cxn>
                <a:cxn ang="0">
                  <a:pos x="73" y="37"/>
                </a:cxn>
                <a:cxn ang="0">
                  <a:pos x="83" y="50"/>
                </a:cxn>
                <a:cxn ang="0">
                  <a:pos x="91" y="43"/>
                </a:cxn>
                <a:cxn ang="0">
                  <a:pos x="96" y="32"/>
                </a:cxn>
                <a:cxn ang="0">
                  <a:pos x="103" y="23"/>
                </a:cxn>
                <a:cxn ang="0">
                  <a:pos x="105" y="16"/>
                </a:cxn>
                <a:cxn ang="0">
                  <a:pos x="91" y="14"/>
                </a:cxn>
                <a:cxn ang="0">
                  <a:pos x="80" y="10"/>
                </a:cxn>
                <a:cxn ang="0">
                  <a:pos x="69" y="7"/>
                </a:cxn>
                <a:cxn ang="0">
                  <a:pos x="66" y="4"/>
                </a:cxn>
                <a:cxn ang="0">
                  <a:pos x="62" y="0"/>
                </a:cxn>
                <a:cxn ang="0">
                  <a:pos x="57" y="0"/>
                </a:cxn>
                <a:cxn ang="0">
                  <a:pos x="51" y="3"/>
                </a:cxn>
                <a:cxn ang="0">
                  <a:pos x="49" y="7"/>
                </a:cxn>
                <a:cxn ang="0">
                  <a:pos x="36" y="10"/>
                </a:cxn>
                <a:cxn ang="0">
                  <a:pos x="29" y="11"/>
                </a:cxn>
                <a:cxn ang="0">
                  <a:pos x="25" y="11"/>
                </a:cxn>
                <a:cxn ang="0">
                  <a:pos x="17" y="10"/>
                </a:cxn>
                <a:cxn ang="0">
                  <a:pos x="14" y="10"/>
                </a:cxn>
                <a:cxn ang="0">
                  <a:pos x="0" y="32"/>
                </a:cxn>
              </a:cxnLst>
              <a:rect l="0" t="0" r="r" b="b"/>
              <a:pathLst>
                <a:path w="105" h="50">
                  <a:moveTo>
                    <a:pt x="0" y="32"/>
                  </a:moveTo>
                  <a:lnTo>
                    <a:pt x="22" y="37"/>
                  </a:lnTo>
                  <a:lnTo>
                    <a:pt x="28" y="45"/>
                  </a:lnTo>
                  <a:lnTo>
                    <a:pt x="48" y="50"/>
                  </a:lnTo>
                  <a:lnTo>
                    <a:pt x="56" y="32"/>
                  </a:lnTo>
                  <a:lnTo>
                    <a:pt x="63" y="32"/>
                  </a:lnTo>
                  <a:lnTo>
                    <a:pt x="73" y="37"/>
                  </a:lnTo>
                  <a:lnTo>
                    <a:pt x="83" y="50"/>
                  </a:lnTo>
                  <a:lnTo>
                    <a:pt x="91" y="43"/>
                  </a:lnTo>
                  <a:lnTo>
                    <a:pt x="96" y="32"/>
                  </a:lnTo>
                  <a:lnTo>
                    <a:pt x="103" y="23"/>
                  </a:lnTo>
                  <a:lnTo>
                    <a:pt x="105" y="16"/>
                  </a:lnTo>
                  <a:lnTo>
                    <a:pt x="91" y="14"/>
                  </a:lnTo>
                  <a:lnTo>
                    <a:pt x="80" y="10"/>
                  </a:lnTo>
                  <a:lnTo>
                    <a:pt x="69" y="7"/>
                  </a:lnTo>
                  <a:lnTo>
                    <a:pt x="66" y="4"/>
                  </a:lnTo>
                  <a:lnTo>
                    <a:pt x="62" y="0"/>
                  </a:lnTo>
                  <a:lnTo>
                    <a:pt x="57" y="0"/>
                  </a:lnTo>
                  <a:lnTo>
                    <a:pt x="51" y="3"/>
                  </a:lnTo>
                  <a:lnTo>
                    <a:pt x="49" y="7"/>
                  </a:lnTo>
                  <a:lnTo>
                    <a:pt x="36" y="10"/>
                  </a:lnTo>
                  <a:lnTo>
                    <a:pt x="29" y="11"/>
                  </a:lnTo>
                  <a:lnTo>
                    <a:pt x="25" y="11"/>
                  </a:lnTo>
                  <a:lnTo>
                    <a:pt x="17" y="10"/>
                  </a:lnTo>
                  <a:lnTo>
                    <a:pt x="14" y="10"/>
                  </a:lnTo>
                  <a:lnTo>
                    <a:pt x="0" y="3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50" name="Freeform 38"/>
            <p:cNvSpPr>
              <a:spLocks/>
            </p:cNvSpPr>
            <p:nvPr/>
          </p:nvSpPr>
          <p:spPr bwMode="auto">
            <a:xfrm>
              <a:off x="969" y="2529"/>
              <a:ext cx="195" cy="312"/>
            </a:xfrm>
            <a:custGeom>
              <a:avLst/>
              <a:gdLst/>
              <a:ahLst/>
              <a:cxnLst>
                <a:cxn ang="0">
                  <a:pos x="45" y="64"/>
                </a:cxn>
                <a:cxn ang="0">
                  <a:pos x="45" y="40"/>
                </a:cxn>
                <a:cxn ang="0">
                  <a:pos x="60" y="33"/>
                </a:cxn>
                <a:cxn ang="0">
                  <a:pos x="69" y="24"/>
                </a:cxn>
                <a:cxn ang="0">
                  <a:pos x="83" y="20"/>
                </a:cxn>
                <a:cxn ang="0">
                  <a:pos x="97" y="14"/>
                </a:cxn>
                <a:cxn ang="0">
                  <a:pos x="128" y="0"/>
                </a:cxn>
                <a:cxn ang="0">
                  <a:pos x="134" y="2"/>
                </a:cxn>
                <a:cxn ang="0">
                  <a:pos x="123" y="18"/>
                </a:cxn>
                <a:cxn ang="0">
                  <a:pos x="105" y="28"/>
                </a:cxn>
                <a:cxn ang="0">
                  <a:pos x="95" y="46"/>
                </a:cxn>
                <a:cxn ang="0">
                  <a:pos x="97" y="62"/>
                </a:cxn>
                <a:cxn ang="0">
                  <a:pos x="102" y="89"/>
                </a:cxn>
                <a:cxn ang="0">
                  <a:pos x="114" y="107"/>
                </a:cxn>
                <a:cxn ang="0">
                  <a:pos x="129" y="111"/>
                </a:cxn>
                <a:cxn ang="0">
                  <a:pos x="143" y="113"/>
                </a:cxn>
                <a:cxn ang="0">
                  <a:pos x="162" y="116"/>
                </a:cxn>
                <a:cxn ang="0">
                  <a:pos x="171" y="113"/>
                </a:cxn>
                <a:cxn ang="0">
                  <a:pos x="176" y="122"/>
                </a:cxn>
                <a:cxn ang="0">
                  <a:pos x="176" y="139"/>
                </a:cxn>
                <a:cxn ang="0">
                  <a:pos x="180" y="157"/>
                </a:cxn>
                <a:cxn ang="0">
                  <a:pos x="180" y="169"/>
                </a:cxn>
                <a:cxn ang="0">
                  <a:pos x="183" y="184"/>
                </a:cxn>
                <a:cxn ang="0">
                  <a:pos x="193" y="204"/>
                </a:cxn>
                <a:cxn ang="0">
                  <a:pos x="185" y="210"/>
                </a:cxn>
                <a:cxn ang="0">
                  <a:pos x="166" y="210"/>
                </a:cxn>
                <a:cxn ang="0">
                  <a:pos x="160" y="219"/>
                </a:cxn>
                <a:cxn ang="0">
                  <a:pos x="156" y="246"/>
                </a:cxn>
                <a:cxn ang="0">
                  <a:pos x="146" y="268"/>
                </a:cxn>
                <a:cxn ang="0">
                  <a:pos x="142" y="293"/>
                </a:cxn>
                <a:cxn ang="0">
                  <a:pos x="142" y="312"/>
                </a:cxn>
                <a:cxn ang="0">
                  <a:pos x="132" y="306"/>
                </a:cxn>
                <a:cxn ang="0">
                  <a:pos x="119" y="298"/>
                </a:cxn>
                <a:cxn ang="0">
                  <a:pos x="125" y="277"/>
                </a:cxn>
                <a:cxn ang="0">
                  <a:pos x="111" y="268"/>
                </a:cxn>
                <a:cxn ang="0">
                  <a:pos x="88" y="266"/>
                </a:cxn>
                <a:cxn ang="0">
                  <a:pos x="82" y="253"/>
                </a:cxn>
                <a:cxn ang="0">
                  <a:pos x="82" y="244"/>
                </a:cxn>
                <a:cxn ang="0">
                  <a:pos x="49" y="244"/>
                </a:cxn>
                <a:cxn ang="0">
                  <a:pos x="37" y="235"/>
                </a:cxn>
                <a:cxn ang="0">
                  <a:pos x="31" y="222"/>
                </a:cxn>
                <a:cxn ang="0">
                  <a:pos x="17" y="213"/>
                </a:cxn>
                <a:cxn ang="0">
                  <a:pos x="0" y="209"/>
                </a:cxn>
                <a:cxn ang="0">
                  <a:pos x="3" y="187"/>
                </a:cxn>
                <a:cxn ang="0">
                  <a:pos x="18" y="169"/>
                </a:cxn>
                <a:cxn ang="0">
                  <a:pos x="26" y="157"/>
                </a:cxn>
                <a:cxn ang="0">
                  <a:pos x="23" y="98"/>
                </a:cxn>
                <a:cxn ang="0">
                  <a:pos x="45" y="64"/>
                </a:cxn>
              </a:cxnLst>
              <a:rect l="0" t="0" r="r" b="b"/>
              <a:pathLst>
                <a:path w="193" h="312">
                  <a:moveTo>
                    <a:pt x="45" y="64"/>
                  </a:moveTo>
                  <a:lnTo>
                    <a:pt x="45" y="40"/>
                  </a:lnTo>
                  <a:lnTo>
                    <a:pt x="60" y="33"/>
                  </a:lnTo>
                  <a:lnTo>
                    <a:pt x="69" y="24"/>
                  </a:lnTo>
                  <a:lnTo>
                    <a:pt x="83" y="20"/>
                  </a:lnTo>
                  <a:lnTo>
                    <a:pt x="97" y="14"/>
                  </a:lnTo>
                  <a:lnTo>
                    <a:pt x="128" y="0"/>
                  </a:lnTo>
                  <a:lnTo>
                    <a:pt x="134" y="2"/>
                  </a:lnTo>
                  <a:lnTo>
                    <a:pt x="123" y="18"/>
                  </a:lnTo>
                  <a:lnTo>
                    <a:pt x="105" y="28"/>
                  </a:lnTo>
                  <a:lnTo>
                    <a:pt x="95" y="46"/>
                  </a:lnTo>
                  <a:lnTo>
                    <a:pt x="97" y="62"/>
                  </a:lnTo>
                  <a:lnTo>
                    <a:pt x="102" y="89"/>
                  </a:lnTo>
                  <a:lnTo>
                    <a:pt x="114" y="107"/>
                  </a:lnTo>
                  <a:lnTo>
                    <a:pt x="129" y="111"/>
                  </a:lnTo>
                  <a:lnTo>
                    <a:pt x="143" y="113"/>
                  </a:lnTo>
                  <a:lnTo>
                    <a:pt x="162" y="116"/>
                  </a:lnTo>
                  <a:lnTo>
                    <a:pt x="171" y="113"/>
                  </a:lnTo>
                  <a:lnTo>
                    <a:pt x="176" y="122"/>
                  </a:lnTo>
                  <a:lnTo>
                    <a:pt x="176" y="139"/>
                  </a:lnTo>
                  <a:lnTo>
                    <a:pt x="180" y="157"/>
                  </a:lnTo>
                  <a:lnTo>
                    <a:pt x="180" y="169"/>
                  </a:lnTo>
                  <a:lnTo>
                    <a:pt x="183" y="184"/>
                  </a:lnTo>
                  <a:lnTo>
                    <a:pt x="193" y="204"/>
                  </a:lnTo>
                  <a:lnTo>
                    <a:pt x="185" y="210"/>
                  </a:lnTo>
                  <a:lnTo>
                    <a:pt x="166" y="210"/>
                  </a:lnTo>
                  <a:lnTo>
                    <a:pt x="160" y="219"/>
                  </a:lnTo>
                  <a:lnTo>
                    <a:pt x="156" y="246"/>
                  </a:lnTo>
                  <a:lnTo>
                    <a:pt x="146" y="268"/>
                  </a:lnTo>
                  <a:lnTo>
                    <a:pt x="142" y="293"/>
                  </a:lnTo>
                  <a:lnTo>
                    <a:pt x="142" y="312"/>
                  </a:lnTo>
                  <a:lnTo>
                    <a:pt x="132" y="306"/>
                  </a:lnTo>
                  <a:lnTo>
                    <a:pt x="119" y="298"/>
                  </a:lnTo>
                  <a:lnTo>
                    <a:pt x="125" y="277"/>
                  </a:lnTo>
                  <a:lnTo>
                    <a:pt x="111" y="268"/>
                  </a:lnTo>
                  <a:lnTo>
                    <a:pt x="88" y="266"/>
                  </a:lnTo>
                  <a:lnTo>
                    <a:pt x="82" y="253"/>
                  </a:lnTo>
                  <a:lnTo>
                    <a:pt x="82" y="244"/>
                  </a:lnTo>
                  <a:lnTo>
                    <a:pt x="49" y="244"/>
                  </a:lnTo>
                  <a:lnTo>
                    <a:pt x="37" y="235"/>
                  </a:lnTo>
                  <a:lnTo>
                    <a:pt x="31" y="222"/>
                  </a:lnTo>
                  <a:lnTo>
                    <a:pt x="17" y="213"/>
                  </a:lnTo>
                  <a:lnTo>
                    <a:pt x="0" y="209"/>
                  </a:lnTo>
                  <a:lnTo>
                    <a:pt x="3" y="187"/>
                  </a:lnTo>
                  <a:lnTo>
                    <a:pt x="18" y="169"/>
                  </a:lnTo>
                  <a:lnTo>
                    <a:pt x="26" y="157"/>
                  </a:lnTo>
                  <a:lnTo>
                    <a:pt x="23" y="98"/>
                  </a:lnTo>
                  <a:lnTo>
                    <a:pt x="45" y="64"/>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51" name="Freeform 39"/>
            <p:cNvSpPr>
              <a:spLocks/>
            </p:cNvSpPr>
            <p:nvPr/>
          </p:nvSpPr>
          <p:spPr bwMode="auto">
            <a:xfrm>
              <a:off x="913" y="2744"/>
              <a:ext cx="107" cy="155"/>
            </a:xfrm>
            <a:custGeom>
              <a:avLst/>
              <a:gdLst/>
              <a:ahLst/>
              <a:cxnLst>
                <a:cxn ang="0">
                  <a:pos x="51" y="0"/>
                </a:cxn>
                <a:cxn ang="0">
                  <a:pos x="40" y="16"/>
                </a:cxn>
                <a:cxn ang="0">
                  <a:pos x="22" y="29"/>
                </a:cxn>
                <a:cxn ang="0">
                  <a:pos x="8" y="47"/>
                </a:cxn>
                <a:cxn ang="0">
                  <a:pos x="13" y="71"/>
                </a:cxn>
                <a:cxn ang="0">
                  <a:pos x="22" y="87"/>
                </a:cxn>
                <a:cxn ang="0">
                  <a:pos x="22" y="100"/>
                </a:cxn>
                <a:cxn ang="0">
                  <a:pos x="10" y="106"/>
                </a:cxn>
                <a:cxn ang="0">
                  <a:pos x="0" y="111"/>
                </a:cxn>
                <a:cxn ang="0">
                  <a:pos x="0" y="128"/>
                </a:cxn>
                <a:cxn ang="0">
                  <a:pos x="10" y="145"/>
                </a:cxn>
                <a:cxn ang="0">
                  <a:pos x="14" y="155"/>
                </a:cxn>
                <a:cxn ang="0">
                  <a:pos x="36" y="155"/>
                </a:cxn>
                <a:cxn ang="0">
                  <a:pos x="42" y="145"/>
                </a:cxn>
                <a:cxn ang="0">
                  <a:pos x="36" y="122"/>
                </a:cxn>
                <a:cxn ang="0">
                  <a:pos x="40" y="106"/>
                </a:cxn>
                <a:cxn ang="0">
                  <a:pos x="59" y="87"/>
                </a:cxn>
                <a:cxn ang="0">
                  <a:pos x="79" y="71"/>
                </a:cxn>
                <a:cxn ang="0">
                  <a:pos x="88" y="62"/>
                </a:cxn>
                <a:cxn ang="0">
                  <a:pos x="107" y="29"/>
                </a:cxn>
                <a:cxn ang="0">
                  <a:pos x="82" y="7"/>
                </a:cxn>
                <a:cxn ang="0">
                  <a:pos x="51" y="0"/>
                </a:cxn>
              </a:cxnLst>
              <a:rect l="0" t="0" r="r" b="b"/>
              <a:pathLst>
                <a:path w="107" h="155">
                  <a:moveTo>
                    <a:pt x="51" y="0"/>
                  </a:moveTo>
                  <a:lnTo>
                    <a:pt x="40" y="16"/>
                  </a:lnTo>
                  <a:lnTo>
                    <a:pt x="22" y="29"/>
                  </a:lnTo>
                  <a:lnTo>
                    <a:pt x="8" y="47"/>
                  </a:lnTo>
                  <a:lnTo>
                    <a:pt x="13" y="71"/>
                  </a:lnTo>
                  <a:lnTo>
                    <a:pt x="22" y="87"/>
                  </a:lnTo>
                  <a:lnTo>
                    <a:pt x="22" y="100"/>
                  </a:lnTo>
                  <a:lnTo>
                    <a:pt x="10" y="106"/>
                  </a:lnTo>
                  <a:lnTo>
                    <a:pt x="0" y="111"/>
                  </a:lnTo>
                  <a:lnTo>
                    <a:pt x="0" y="128"/>
                  </a:lnTo>
                  <a:lnTo>
                    <a:pt x="10" y="145"/>
                  </a:lnTo>
                  <a:lnTo>
                    <a:pt x="14" y="155"/>
                  </a:lnTo>
                  <a:lnTo>
                    <a:pt x="36" y="155"/>
                  </a:lnTo>
                  <a:lnTo>
                    <a:pt x="42" y="145"/>
                  </a:lnTo>
                  <a:lnTo>
                    <a:pt x="36" y="122"/>
                  </a:lnTo>
                  <a:lnTo>
                    <a:pt x="40" y="106"/>
                  </a:lnTo>
                  <a:lnTo>
                    <a:pt x="59" y="87"/>
                  </a:lnTo>
                  <a:lnTo>
                    <a:pt x="79" y="71"/>
                  </a:lnTo>
                  <a:lnTo>
                    <a:pt x="88" y="62"/>
                  </a:lnTo>
                  <a:lnTo>
                    <a:pt x="107" y="29"/>
                  </a:lnTo>
                  <a:lnTo>
                    <a:pt x="82" y="7"/>
                  </a:lnTo>
                  <a:lnTo>
                    <a:pt x="51"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52" name="Freeform 40"/>
            <p:cNvSpPr>
              <a:spLocks/>
            </p:cNvSpPr>
            <p:nvPr/>
          </p:nvSpPr>
          <p:spPr bwMode="auto">
            <a:xfrm>
              <a:off x="1069" y="2535"/>
              <a:ext cx="219" cy="218"/>
            </a:xfrm>
            <a:custGeom>
              <a:avLst/>
              <a:gdLst/>
              <a:ahLst/>
              <a:cxnLst>
                <a:cxn ang="0">
                  <a:pos x="32" y="0"/>
                </a:cxn>
                <a:cxn ang="0">
                  <a:pos x="19" y="16"/>
                </a:cxn>
                <a:cxn ang="0">
                  <a:pos x="29" y="36"/>
                </a:cxn>
                <a:cxn ang="0">
                  <a:pos x="65" y="12"/>
                </a:cxn>
                <a:cxn ang="0">
                  <a:pos x="83" y="27"/>
                </a:cxn>
                <a:cxn ang="0">
                  <a:pos x="107" y="31"/>
                </a:cxn>
                <a:cxn ang="0">
                  <a:pos x="127" y="34"/>
                </a:cxn>
                <a:cxn ang="0">
                  <a:pos x="153" y="22"/>
                </a:cxn>
                <a:cxn ang="0">
                  <a:pos x="162" y="22"/>
                </a:cxn>
                <a:cxn ang="0">
                  <a:pos x="168" y="31"/>
                </a:cxn>
                <a:cxn ang="0">
                  <a:pos x="201" y="65"/>
                </a:cxn>
                <a:cxn ang="0">
                  <a:pos x="213" y="71"/>
                </a:cxn>
                <a:cxn ang="0">
                  <a:pos x="219" y="79"/>
                </a:cxn>
                <a:cxn ang="0">
                  <a:pos x="190" y="80"/>
                </a:cxn>
                <a:cxn ang="0">
                  <a:pos x="190" y="93"/>
                </a:cxn>
                <a:cxn ang="0">
                  <a:pos x="191" y="107"/>
                </a:cxn>
                <a:cxn ang="0">
                  <a:pos x="194" y="114"/>
                </a:cxn>
                <a:cxn ang="0">
                  <a:pos x="196" y="124"/>
                </a:cxn>
                <a:cxn ang="0">
                  <a:pos x="208" y="138"/>
                </a:cxn>
                <a:cxn ang="0">
                  <a:pos x="210" y="145"/>
                </a:cxn>
                <a:cxn ang="0">
                  <a:pos x="181" y="147"/>
                </a:cxn>
                <a:cxn ang="0">
                  <a:pos x="154" y="151"/>
                </a:cxn>
                <a:cxn ang="0">
                  <a:pos x="131" y="151"/>
                </a:cxn>
                <a:cxn ang="0">
                  <a:pos x="134" y="172"/>
                </a:cxn>
                <a:cxn ang="0">
                  <a:pos x="144" y="182"/>
                </a:cxn>
                <a:cxn ang="0">
                  <a:pos x="144" y="195"/>
                </a:cxn>
                <a:cxn ang="0">
                  <a:pos x="127" y="203"/>
                </a:cxn>
                <a:cxn ang="0">
                  <a:pos x="116" y="213"/>
                </a:cxn>
                <a:cxn ang="0">
                  <a:pos x="107" y="218"/>
                </a:cxn>
                <a:cxn ang="0">
                  <a:pos x="94" y="207"/>
                </a:cxn>
                <a:cxn ang="0">
                  <a:pos x="83" y="169"/>
                </a:cxn>
                <a:cxn ang="0">
                  <a:pos x="76" y="141"/>
                </a:cxn>
                <a:cxn ang="0">
                  <a:pos x="74" y="105"/>
                </a:cxn>
                <a:cxn ang="0">
                  <a:pos x="53" y="111"/>
                </a:cxn>
                <a:cxn ang="0">
                  <a:pos x="37" y="110"/>
                </a:cxn>
                <a:cxn ang="0">
                  <a:pos x="14" y="102"/>
                </a:cxn>
                <a:cxn ang="0">
                  <a:pos x="0" y="87"/>
                </a:cxn>
                <a:cxn ang="0">
                  <a:pos x="0" y="67"/>
                </a:cxn>
                <a:cxn ang="0">
                  <a:pos x="0" y="48"/>
                </a:cxn>
                <a:cxn ang="0">
                  <a:pos x="2" y="30"/>
                </a:cxn>
                <a:cxn ang="0">
                  <a:pos x="32" y="0"/>
                </a:cxn>
              </a:cxnLst>
              <a:rect l="0" t="0" r="r" b="b"/>
              <a:pathLst>
                <a:path w="219" h="218">
                  <a:moveTo>
                    <a:pt x="32" y="0"/>
                  </a:moveTo>
                  <a:lnTo>
                    <a:pt x="19" y="16"/>
                  </a:lnTo>
                  <a:lnTo>
                    <a:pt x="29" y="36"/>
                  </a:lnTo>
                  <a:lnTo>
                    <a:pt x="65" y="12"/>
                  </a:lnTo>
                  <a:lnTo>
                    <a:pt x="83" y="27"/>
                  </a:lnTo>
                  <a:lnTo>
                    <a:pt x="107" y="31"/>
                  </a:lnTo>
                  <a:lnTo>
                    <a:pt x="127" y="34"/>
                  </a:lnTo>
                  <a:lnTo>
                    <a:pt x="153" y="22"/>
                  </a:lnTo>
                  <a:lnTo>
                    <a:pt x="162" y="22"/>
                  </a:lnTo>
                  <a:lnTo>
                    <a:pt x="168" y="31"/>
                  </a:lnTo>
                  <a:lnTo>
                    <a:pt x="201" y="65"/>
                  </a:lnTo>
                  <a:lnTo>
                    <a:pt x="213" y="71"/>
                  </a:lnTo>
                  <a:lnTo>
                    <a:pt x="219" y="79"/>
                  </a:lnTo>
                  <a:lnTo>
                    <a:pt x="190" y="80"/>
                  </a:lnTo>
                  <a:lnTo>
                    <a:pt x="190" y="93"/>
                  </a:lnTo>
                  <a:lnTo>
                    <a:pt x="191" y="107"/>
                  </a:lnTo>
                  <a:lnTo>
                    <a:pt x="194" y="114"/>
                  </a:lnTo>
                  <a:lnTo>
                    <a:pt x="196" y="124"/>
                  </a:lnTo>
                  <a:lnTo>
                    <a:pt x="208" y="138"/>
                  </a:lnTo>
                  <a:lnTo>
                    <a:pt x="210" y="145"/>
                  </a:lnTo>
                  <a:lnTo>
                    <a:pt x="181" y="147"/>
                  </a:lnTo>
                  <a:lnTo>
                    <a:pt x="154" y="151"/>
                  </a:lnTo>
                  <a:lnTo>
                    <a:pt x="131" y="151"/>
                  </a:lnTo>
                  <a:lnTo>
                    <a:pt x="134" y="172"/>
                  </a:lnTo>
                  <a:lnTo>
                    <a:pt x="144" y="182"/>
                  </a:lnTo>
                  <a:lnTo>
                    <a:pt x="144" y="195"/>
                  </a:lnTo>
                  <a:lnTo>
                    <a:pt x="127" y="203"/>
                  </a:lnTo>
                  <a:lnTo>
                    <a:pt x="116" y="213"/>
                  </a:lnTo>
                  <a:lnTo>
                    <a:pt x="107" y="218"/>
                  </a:lnTo>
                  <a:lnTo>
                    <a:pt x="94" y="207"/>
                  </a:lnTo>
                  <a:lnTo>
                    <a:pt x="83" y="169"/>
                  </a:lnTo>
                  <a:lnTo>
                    <a:pt x="76" y="141"/>
                  </a:lnTo>
                  <a:lnTo>
                    <a:pt x="74" y="105"/>
                  </a:lnTo>
                  <a:lnTo>
                    <a:pt x="53" y="111"/>
                  </a:lnTo>
                  <a:lnTo>
                    <a:pt x="37" y="110"/>
                  </a:lnTo>
                  <a:lnTo>
                    <a:pt x="14" y="102"/>
                  </a:lnTo>
                  <a:lnTo>
                    <a:pt x="0" y="87"/>
                  </a:lnTo>
                  <a:lnTo>
                    <a:pt x="0" y="67"/>
                  </a:lnTo>
                  <a:lnTo>
                    <a:pt x="0" y="48"/>
                  </a:lnTo>
                  <a:lnTo>
                    <a:pt x="2" y="30"/>
                  </a:lnTo>
                  <a:lnTo>
                    <a:pt x="32"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53" name="Freeform 41"/>
            <p:cNvSpPr>
              <a:spLocks/>
            </p:cNvSpPr>
            <p:nvPr/>
          </p:nvSpPr>
          <p:spPr bwMode="auto">
            <a:xfrm>
              <a:off x="1260" y="2614"/>
              <a:ext cx="79" cy="128"/>
            </a:xfrm>
            <a:custGeom>
              <a:avLst/>
              <a:gdLst/>
              <a:ahLst/>
              <a:cxnLst>
                <a:cxn ang="0">
                  <a:pos x="36" y="0"/>
                </a:cxn>
                <a:cxn ang="0">
                  <a:pos x="51" y="23"/>
                </a:cxn>
                <a:cxn ang="0">
                  <a:pos x="51" y="35"/>
                </a:cxn>
                <a:cxn ang="0">
                  <a:pos x="64" y="35"/>
                </a:cxn>
                <a:cxn ang="0">
                  <a:pos x="68" y="35"/>
                </a:cxn>
                <a:cxn ang="0">
                  <a:pos x="79" y="45"/>
                </a:cxn>
                <a:cxn ang="0">
                  <a:pos x="73" y="57"/>
                </a:cxn>
                <a:cxn ang="0">
                  <a:pos x="61" y="54"/>
                </a:cxn>
                <a:cxn ang="0">
                  <a:pos x="56" y="71"/>
                </a:cxn>
                <a:cxn ang="0">
                  <a:pos x="74" y="103"/>
                </a:cxn>
                <a:cxn ang="0">
                  <a:pos x="70" y="115"/>
                </a:cxn>
                <a:cxn ang="0">
                  <a:pos x="59" y="119"/>
                </a:cxn>
                <a:cxn ang="0">
                  <a:pos x="42" y="124"/>
                </a:cxn>
                <a:cxn ang="0">
                  <a:pos x="27" y="128"/>
                </a:cxn>
                <a:cxn ang="0">
                  <a:pos x="22" y="102"/>
                </a:cxn>
                <a:cxn ang="0">
                  <a:pos x="14" y="79"/>
                </a:cxn>
                <a:cxn ang="0">
                  <a:pos x="17" y="66"/>
                </a:cxn>
                <a:cxn ang="0">
                  <a:pos x="8" y="44"/>
                </a:cxn>
                <a:cxn ang="0">
                  <a:pos x="0" y="26"/>
                </a:cxn>
                <a:cxn ang="0">
                  <a:pos x="0" y="4"/>
                </a:cxn>
                <a:cxn ang="0">
                  <a:pos x="36" y="0"/>
                </a:cxn>
              </a:cxnLst>
              <a:rect l="0" t="0" r="r" b="b"/>
              <a:pathLst>
                <a:path w="79" h="128">
                  <a:moveTo>
                    <a:pt x="36" y="0"/>
                  </a:moveTo>
                  <a:lnTo>
                    <a:pt x="51" y="23"/>
                  </a:lnTo>
                  <a:lnTo>
                    <a:pt x="51" y="35"/>
                  </a:lnTo>
                  <a:lnTo>
                    <a:pt x="64" y="35"/>
                  </a:lnTo>
                  <a:lnTo>
                    <a:pt x="68" y="35"/>
                  </a:lnTo>
                  <a:lnTo>
                    <a:pt x="79" y="45"/>
                  </a:lnTo>
                  <a:lnTo>
                    <a:pt x="73" y="57"/>
                  </a:lnTo>
                  <a:lnTo>
                    <a:pt x="61" y="54"/>
                  </a:lnTo>
                  <a:lnTo>
                    <a:pt x="56" y="71"/>
                  </a:lnTo>
                  <a:lnTo>
                    <a:pt x="74" y="103"/>
                  </a:lnTo>
                  <a:lnTo>
                    <a:pt x="70" y="115"/>
                  </a:lnTo>
                  <a:lnTo>
                    <a:pt x="59" y="119"/>
                  </a:lnTo>
                  <a:lnTo>
                    <a:pt x="42" y="124"/>
                  </a:lnTo>
                  <a:lnTo>
                    <a:pt x="27" y="128"/>
                  </a:lnTo>
                  <a:lnTo>
                    <a:pt x="22" y="102"/>
                  </a:lnTo>
                  <a:lnTo>
                    <a:pt x="14" y="79"/>
                  </a:lnTo>
                  <a:lnTo>
                    <a:pt x="17" y="66"/>
                  </a:lnTo>
                  <a:lnTo>
                    <a:pt x="8" y="44"/>
                  </a:lnTo>
                  <a:lnTo>
                    <a:pt x="0" y="26"/>
                  </a:lnTo>
                  <a:lnTo>
                    <a:pt x="0" y="4"/>
                  </a:lnTo>
                  <a:lnTo>
                    <a:pt x="36"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54" name="Freeform 42"/>
            <p:cNvSpPr>
              <a:spLocks/>
            </p:cNvSpPr>
            <p:nvPr/>
          </p:nvSpPr>
          <p:spPr bwMode="auto">
            <a:xfrm>
              <a:off x="1316" y="2645"/>
              <a:ext cx="65" cy="84"/>
            </a:xfrm>
            <a:custGeom>
              <a:avLst/>
              <a:gdLst/>
              <a:ahLst/>
              <a:cxnLst>
                <a:cxn ang="0">
                  <a:pos x="23" y="6"/>
                </a:cxn>
                <a:cxn ang="0">
                  <a:pos x="40" y="1"/>
                </a:cxn>
                <a:cxn ang="0">
                  <a:pos x="51" y="0"/>
                </a:cxn>
                <a:cxn ang="0">
                  <a:pos x="65" y="10"/>
                </a:cxn>
                <a:cxn ang="0">
                  <a:pos x="55" y="23"/>
                </a:cxn>
                <a:cxn ang="0">
                  <a:pos x="60" y="41"/>
                </a:cxn>
                <a:cxn ang="0">
                  <a:pos x="60" y="59"/>
                </a:cxn>
                <a:cxn ang="0">
                  <a:pos x="51" y="79"/>
                </a:cxn>
                <a:cxn ang="0">
                  <a:pos x="46" y="84"/>
                </a:cxn>
                <a:cxn ang="0">
                  <a:pos x="12" y="72"/>
                </a:cxn>
                <a:cxn ang="0">
                  <a:pos x="0" y="35"/>
                </a:cxn>
                <a:cxn ang="0">
                  <a:pos x="23" y="6"/>
                </a:cxn>
              </a:cxnLst>
              <a:rect l="0" t="0" r="r" b="b"/>
              <a:pathLst>
                <a:path w="65" h="84">
                  <a:moveTo>
                    <a:pt x="23" y="6"/>
                  </a:moveTo>
                  <a:lnTo>
                    <a:pt x="40" y="1"/>
                  </a:lnTo>
                  <a:lnTo>
                    <a:pt x="51" y="0"/>
                  </a:lnTo>
                  <a:lnTo>
                    <a:pt x="65" y="10"/>
                  </a:lnTo>
                  <a:lnTo>
                    <a:pt x="55" y="23"/>
                  </a:lnTo>
                  <a:lnTo>
                    <a:pt x="60" y="41"/>
                  </a:lnTo>
                  <a:lnTo>
                    <a:pt x="60" y="59"/>
                  </a:lnTo>
                  <a:lnTo>
                    <a:pt x="51" y="79"/>
                  </a:lnTo>
                  <a:lnTo>
                    <a:pt x="46" y="84"/>
                  </a:lnTo>
                  <a:lnTo>
                    <a:pt x="12" y="72"/>
                  </a:lnTo>
                  <a:lnTo>
                    <a:pt x="0" y="35"/>
                  </a:lnTo>
                  <a:lnTo>
                    <a:pt x="23" y="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55" name="Freeform 43"/>
            <p:cNvSpPr>
              <a:spLocks/>
            </p:cNvSpPr>
            <p:nvPr/>
          </p:nvSpPr>
          <p:spPr bwMode="auto">
            <a:xfrm>
              <a:off x="1370" y="2655"/>
              <a:ext cx="60" cy="83"/>
            </a:xfrm>
            <a:custGeom>
              <a:avLst/>
              <a:gdLst/>
              <a:ahLst/>
              <a:cxnLst>
                <a:cxn ang="0">
                  <a:pos x="1" y="69"/>
                </a:cxn>
                <a:cxn ang="0">
                  <a:pos x="6" y="83"/>
                </a:cxn>
                <a:cxn ang="0">
                  <a:pos x="18" y="78"/>
                </a:cxn>
                <a:cxn ang="0">
                  <a:pos x="38" y="61"/>
                </a:cxn>
                <a:cxn ang="0">
                  <a:pos x="51" y="49"/>
                </a:cxn>
                <a:cxn ang="0">
                  <a:pos x="60" y="47"/>
                </a:cxn>
                <a:cxn ang="0">
                  <a:pos x="55" y="30"/>
                </a:cxn>
                <a:cxn ang="0">
                  <a:pos x="14" y="0"/>
                </a:cxn>
                <a:cxn ang="0">
                  <a:pos x="0" y="9"/>
                </a:cxn>
                <a:cxn ang="0">
                  <a:pos x="1" y="69"/>
                </a:cxn>
              </a:cxnLst>
              <a:rect l="0" t="0" r="r" b="b"/>
              <a:pathLst>
                <a:path w="60" h="83">
                  <a:moveTo>
                    <a:pt x="1" y="69"/>
                  </a:moveTo>
                  <a:lnTo>
                    <a:pt x="6" y="83"/>
                  </a:lnTo>
                  <a:lnTo>
                    <a:pt x="18" y="78"/>
                  </a:lnTo>
                  <a:lnTo>
                    <a:pt x="38" y="61"/>
                  </a:lnTo>
                  <a:lnTo>
                    <a:pt x="51" y="49"/>
                  </a:lnTo>
                  <a:lnTo>
                    <a:pt x="60" y="47"/>
                  </a:lnTo>
                  <a:lnTo>
                    <a:pt x="55" y="30"/>
                  </a:lnTo>
                  <a:lnTo>
                    <a:pt x="14" y="0"/>
                  </a:lnTo>
                  <a:lnTo>
                    <a:pt x="0" y="9"/>
                  </a:lnTo>
                  <a:lnTo>
                    <a:pt x="1" y="6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56" name="Freeform 44"/>
            <p:cNvSpPr>
              <a:spLocks/>
            </p:cNvSpPr>
            <p:nvPr/>
          </p:nvSpPr>
          <p:spPr bwMode="auto">
            <a:xfrm>
              <a:off x="1055" y="2680"/>
              <a:ext cx="645" cy="695"/>
            </a:xfrm>
            <a:custGeom>
              <a:avLst/>
              <a:gdLst/>
              <a:ahLst/>
              <a:cxnLst>
                <a:cxn ang="0">
                  <a:pos x="377" y="52"/>
                </a:cxn>
                <a:cxn ang="0">
                  <a:pos x="366" y="89"/>
                </a:cxn>
                <a:cxn ang="0">
                  <a:pos x="386" y="93"/>
                </a:cxn>
                <a:cxn ang="0">
                  <a:pos x="398" y="110"/>
                </a:cxn>
                <a:cxn ang="0">
                  <a:pos x="441" y="98"/>
                </a:cxn>
                <a:cxn ang="0">
                  <a:pos x="468" y="120"/>
                </a:cxn>
                <a:cxn ang="0">
                  <a:pos x="506" y="136"/>
                </a:cxn>
                <a:cxn ang="0">
                  <a:pos x="542" y="147"/>
                </a:cxn>
                <a:cxn ang="0">
                  <a:pos x="579" y="163"/>
                </a:cxn>
                <a:cxn ang="0">
                  <a:pos x="616" y="186"/>
                </a:cxn>
                <a:cxn ang="0">
                  <a:pos x="645" y="243"/>
                </a:cxn>
                <a:cxn ang="0">
                  <a:pos x="625" y="274"/>
                </a:cxn>
                <a:cxn ang="0">
                  <a:pos x="603" y="311"/>
                </a:cxn>
                <a:cxn ang="0">
                  <a:pos x="585" y="340"/>
                </a:cxn>
                <a:cxn ang="0">
                  <a:pos x="583" y="389"/>
                </a:cxn>
                <a:cxn ang="0">
                  <a:pos x="583" y="447"/>
                </a:cxn>
                <a:cxn ang="0">
                  <a:pos x="565" y="473"/>
                </a:cxn>
                <a:cxn ang="0">
                  <a:pos x="548" y="513"/>
                </a:cxn>
                <a:cxn ang="0">
                  <a:pos x="505" y="535"/>
                </a:cxn>
                <a:cxn ang="0">
                  <a:pos x="465" y="549"/>
                </a:cxn>
                <a:cxn ang="0">
                  <a:pos x="446" y="593"/>
                </a:cxn>
                <a:cxn ang="0">
                  <a:pos x="440" y="652"/>
                </a:cxn>
                <a:cxn ang="0">
                  <a:pos x="367" y="666"/>
                </a:cxn>
                <a:cxn ang="0">
                  <a:pos x="347" y="668"/>
                </a:cxn>
                <a:cxn ang="0">
                  <a:pos x="372" y="584"/>
                </a:cxn>
                <a:cxn ang="0">
                  <a:pos x="353" y="555"/>
                </a:cxn>
                <a:cxn ang="0">
                  <a:pos x="338" y="537"/>
                </a:cxn>
                <a:cxn ang="0">
                  <a:pos x="324" y="524"/>
                </a:cxn>
                <a:cxn ang="0">
                  <a:pos x="320" y="518"/>
                </a:cxn>
                <a:cxn ang="0">
                  <a:pos x="301" y="504"/>
                </a:cxn>
                <a:cxn ang="0">
                  <a:pos x="282" y="469"/>
                </a:cxn>
                <a:cxn ang="0">
                  <a:pos x="282" y="435"/>
                </a:cxn>
                <a:cxn ang="0">
                  <a:pos x="224" y="390"/>
                </a:cxn>
                <a:cxn ang="0">
                  <a:pos x="191" y="336"/>
                </a:cxn>
                <a:cxn ang="0">
                  <a:pos x="144" y="302"/>
                </a:cxn>
                <a:cxn ang="0">
                  <a:pos x="70" y="297"/>
                </a:cxn>
                <a:cxn ang="0">
                  <a:pos x="46" y="293"/>
                </a:cxn>
                <a:cxn ang="0">
                  <a:pos x="16" y="274"/>
                </a:cxn>
                <a:cxn ang="0">
                  <a:pos x="0" y="229"/>
                </a:cxn>
                <a:cxn ang="0">
                  <a:pos x="16" y="181"/>
                </a:cxn>
                <a:cxn ang="0">
                  <a:pos x="60" y="164"/>
                </a:cxn>
                <a:cxn ang="0">
                  <a:pos x="65" y="111"/>
                </a:cxn>
                <a:cxn ang="0">
                  <a:pos x="85" y="56"/>
                </a:cxn>
                <a:cxn ang="0">
                  <a:pos x="121" y="78"/>
                </a:cxn>
                <a:cxn ang="0">
                  <a:pos x="159" y="49"/>
                </a:cxn>
                <a:cxn ang="0">
                  <a:pos x="153" y="5"/>
                </a:cxn>
                <a:cxn ang="0">
                  <a:pos x="232" y="65"/>
                </a:cxn>
                <a:cxn ang="0">
                  <a:pos x="316" y="44"/>
                </a:cxn>
                <a:cxn ang="0">
                  <a:pos x="380" y="25"/>
                </a:cxn>
              </a:cxnLst>
              <a:rect l="0" t="0" r="r" b="b"/>
              <a:pathLst>
                <a:path w="645" h="695">
                  <a:moveTo>
                    <a:pt x="380" y="25"/>
                  </a:moveTo>
                  <a:lnTo>
                    <a:pt x="377" y="52"/>
                  </a:lnTo>
                  <a:lnTo>
                    <a:pt x="384" y="71"/>
                  </a:lnTo>
                  <a:lnTo>
                    <a:pt x="366" y="89"/>
                  </a:lnTo>
                  <a:lnTo>
                    <a:pt x="363" y="107"/>
                  </a:lnTo>
                  <a:lnTo>
                    <a:pt x="386" y="93"/>
                  </a:lnTo>
                  <a:lnTo>
                    <a:pt x="395" y="89"/>
                  </a:lnTo>
                  <a:lnTo>
                    <a:pt x="398" y="110"/>
                  </a:lnTo>
                  <a:lnTo>
                    <a:pt x="432" y="98"/>
                  </a:lnTo>
                  <a:lnTo>
                    <a:pt x="441" y="98"/>
                  </a:lnTo>
                  <a:lnTo>
                    <a:pt x="460" y="110"/>
                  </a:lnTo>
                  <a:lnTo>
                    <a:pt x="468" y="120"/>
                  </a:lnTo>
                  <a:lnTo>
                    <a:pt x="469" y="133"/>
                  </a:lnTo>
                  <a:lnTo>
                    <a:pt x="506" y="136"/>
                  </a:lnTo>
                  <a:lnTo>
                    <a:pt x="525" y="138"/>
                  </a:lnTo>
                  <a:lnTo>
                    <a:pt x="542" y="147"/>
                  </a:lnTo>
                  <a:lnTo>
                    <a:pt x="556" y="155"/>
                  </a:lnTo>
                  <a:lnTo>
                    <a:pt x="579" y="163"/>
                  </a:lnTo>
                  <a:lnTo>
                    <a:pt x="594" y="176"/>
                  </a:lnTo>
                  <a:lnTo>
                    <a:pt x="616" y="186"/>
                  </a:lnTo>
                  <a:lnTo>
                    <a:pt x="643" y="195"/>
                  </a:lnTo>
                  <a:lnTo>
                    <a:pt x="645" y="243"/>
                  </a:lnTo>
                  <a:lnTo>
                    <a:pt x="636" y="253"/>
                  </a:lnTo>
                  <a:lnTo>
                    <a:pt x="625" y="274"/>
                  </a:lnTo>
                  <a:lnTo>
                    <a:pt x="613" y="291"/>
                  </a:lnTo>
                  <a:lnTo>
                    <a:pt x="603" y="311"/>
                  </a:lnTo>
                  <a:lnTo>
                    <a:pt x="594" y="328"/>
                  </a:lnTo>
                  <a:lnTo>
                    <a:pt x="585" y="340"/>
                  </a:lnTo>
                  <a:lnTo>
                    <a:pt x="580" y="359"/>
                  </a:lnTo>
                  <a:lnTo>
                    <a:pt x="583" y="389"/>
                  </a:lnTo>
                  <a:lnTo>
                    <a:pt x="588" y="413"/>
                  </a:lnTo>
                  <a:lnTo>
                    <a:pt x="583" y="447"/>
                  </a:lnTo>
                  <a:lnTo>
                    <a:pt x="576" y="466"/>
                  </a:lnTo>
                  <a:lnTo>
                    <a:pt x="565" y="473"/>
                  </a:lnTo>
                  <a:lnTo>
                    <a:pt x="556" y="493"/>
                  </a:lnTo>
                  <a:lnTo>
                    <a:pt x="548" y="513"/>
                  </a:lnTo>
                  <a:lnTo>
                    <a:pt x="525" y="528"/>
                  </a:lnTo>
                  <a:lnTo>
                    <a:pt x="505" y="535"/>
                  </a:lnTo>
                  <a:lnTo>
                    <a:pt x="486" y="537"/>
                  </a:lnTo>
                  <a:lnTo>
                    <a:pt x="465" y="549"/>
                  </a:lnTo>
                  <a:lnTo>
                    <a:pt x="446" y="566"/>
                  </a:lnTo>
                  <a:lnTo>
                    <a:pt x="446" y="593"/>
                  </a:lnTo>
                  <a:lnTo>
                    <a:pt x="446" y="626"/>
                  </a:lnTo>
                  <a:lnTo>
                    <a:pt x="440" y="652"/>
                  </a:lnTo>
                  <a:lnTo>
                    <a:pt x="409" y="695"/>
                  </a:lnTo>
                  <a:lnTo>
                    <a:pt x="367" y="666"/>
                  </a:lnTo>
                  <a:lnTo>
                    <a:pt x="358" y="668"/>
                  </a:lnTo>
                  <a:lnTo>
                    <a:pt x="347" y="668"/>
                  </a:lnTo>
                  <a:lnTo>
                    <a:pt x="335" y="651"/>
                  </a:lnTo>
                  <a:lnTo>
                    <a:pt x="372" y="584"/>
                  </a:lnTo>
                  <a:lnTo>
                    <a:pt x="347" y="566"/>
                  </a:lnTo>
                  <a:lnTo>
                    <a:pt x="353" y="555"/>
                  </a:lnTo>
                  <a:lnTo>
                    <a:pt x="353" y="540"/>
                  </a:lnTo>
                  <a:lnTo>
                    <a:pt x="338" y="537"/>
                  </a:lnTo>
                  <a:lnTo>
                    <a:pt x="333" y="527"/>
                  </a:lnTo>
                  <a:lnTo>
                    <a:pt x="324" y="524"/>
                  </a:lnTo>
                  <a:lnTo>
                    <a:pt x="324" y="518"/>
                  </a:lnTo>
                  <a:lnTo>
                    <a:pt x="320" y="518"/>
                  </a:lnTo>
                  <a:lnTo>
                    <a:pt x="310" y="509"/>
                  </a:lnTo>
                  <a:lnTo>
                    <a:pt x="301" y="504"/>
                  </a:lnTo>
                  <a:lnTo>
                    <a:pt x="292" y="484"/>
                  </a:lnTo>
                  <a:lnTo>
                    <a:pt x="282" y="469"/>
                  </a:lnTo>
                  <a:lnTo>
                    <a:pt x="278" y="460"/>
                  </a:lnTo>
                  <a:lnTo>
                    <a:pt x="282" y="435"/>
                  </a:lnTo>
                  <a:lnTo>
                    <a:pt x="264" y="398"/>
                  </a:lnTo>
                  <a:lnTo>
                    <a:pt x="224" y="390"/>
                  </a:lnTo>
                  <a:lnTo>
                    <a:pt x="224" y="373"/>
                  </a:lnTo>
                  <a:lnTo>
                    <a:pt x="191" y="336"/>
                  </a:lnTo>
                  <a:lnTo>
                    <a:pt x="162" y="318"/>
                  </a:lnTo>
                  <a:lnTo>
                    <a:pt x="144" y="302"/>
                  </a:lnTo>
                  <a:lnTo>
                    <a:pt x="125" y="274"/>
                  </a:lnTo>
                  <a:lnTo>
                    <a:pt x="70" y="297"/>
                  </a:lnTo>
                  <a:lnTo>
                    <a:pt x="60" y="302"/>
                  </a:lnTo>
                  <a:lnTo>
                    <a:pt x="46" y="293"/>
                  </a:lnTo>
                  <a:lnTo>
                    <a:pt x="28" y="284"/>
                  </a:lnTo>
                  <a:lnTo>
                    <a:pt x="16" y="274"/>
                  </a:lnTo>
                  <a:lnTo>
                    <a:pt x="2" y="247"/>
                  </a:lnTo>
                  <a:lnTo>
                    <a:pt x="0" y="229"/>
                  </a:lnTo>
                  <a:lnTo>
                    <a:pt x="5" y="212"/>
                  </a:lnTo>
                  <a:lnTo>
                    <a:pt x="16" y="181"/>
                  </a:lnTo>
                  <a:lnTo>
                    <a:pt x="42" y="176"/>
                  </a:lnTo>
                  <a:lnTo>
                    <a:pt x="60" y="164"/>
                  </a:lnTo>
                  <a:lnTo>
                    <a:pt x="60" y="141"/>
                  </a:lnTo>
                  <a:lnTo>
                    <a:pt x="65" y="111"/>
                  </a:lnTo>
                  <a:lnTo>
                    <a:pt x="79" y="74"/>
                  </a:lnTo>
                  <a:lnTo>
                    <a:pt x="85" y="56"/>
                  </a:lnTo>
                  <a:lnTo>
                    <a:pt x="108" y="62"/>
                  </a:lnTo>
                  <a:lnTo>
                    <a:pt x="121" y="78"/>
                  </a:lnTo>
                  <a:lnTo>
                    <a:pt x="145" y="65"/>
                  </a:lnTo>
                  <a:lnTo>
                    <a:pt x="159" y="49"/>
                  </a:lnTo>
                  <a:lnTo>
                    <a:pt x="158" y="30"/>
                  </a:lnTo>
                  <a:lnTo>
                    <a:pt x="153" y="5"/>
                  </a:lnTo>
                  <a:lnTo>
                    <a:pt x="218" y="0"/>
                  </a:lnTo>
                  <a:lnTo>
                    <a:pt x="232" y="65"/>
                  </a:lnTo>
                  <a:lnTo>
                    <a:pt x="279" y="40"/>
                  </a:lnTo>
                  <a:lnTo>
                    <a:pt x="316" y="44"/>
                  </a:lnTo>
                  <a:lnTo>
                    <a:pt x="326" y="56"/>
                  </a:lnTo>
                  <a:lnTo>
                    <a:pt x="380" y="25"/>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57" name="Freeform 45"/>
            <p:cNvSpPr>
              <a:spLocks/>
            </p:cNvSpPr>
            <p:nvPr/>
          </p:nvSpPr>
          <p:spPr bwMode="auto">
            <a:xfrm>
              <a:off x="944" y="2773"/>
              <a:ext cx="205" cy="351"/>
            </a:xfrm>
            <a:custGeom>
              <a:avLst/>
              <a:gdLst/>
              <a:ahLst/>
              <a:cxnLst>
                <a:cxn ang="0">
                  <a:pos x="0" y="136"/>
                </a:cxn>
                <a:cxn ang="0">
                  <a:pos x="23" y="163"/>
                </a:cxn>
                <a:cxn ang="0">
                  <a:pos x="39" y="178"/>
                </a:cxn>
                <a:cxn ang="0">
                  <a:pos x="39" y="204"/>
                </a:cxn>
                <a:cxn ang="0">
                  <a:pos x="53" y="225"/>
                </a:cxn>
                <a:cxn ang="0">
                  <a:pos x="66" y="269"/>
                </a:cxn>
                <a:cxn ang="0">
                  <a:pos x="83" y="284"/>
                </a:cxn>
                <a:cxn ang="0">
                  <a:pos x="127" y="309"/>
                </a:cxn>
                <a:cxn ang="0">
                  <a:pos x="150" y="329"/>
                </a:cxn>
                <a:cxn ang="0">
                  <a:pos x="187" y="349"/>
                </a:cxn>
                <a:cxn ang="0">
                  <a:pos x="194" y="337"/>
                </a:cxn>
                <a:cxn ang="0">
                  <a:pos x="205" y="324"/>
                </a:cxn>
                <a:cxn ang="0">
                  <a:pos x="199" y="287"/>
                </a:cxn>
                <a:cxn ang="0">
                  <a:pos x="190" y="266"/>
                </a:cxn>
                <a:cxn ang="0">
                  <a:pos x="190" y="227"/>
                </a:cxn>
                <a:cxn ang="0">
                  <a:pos x="182" y="204"/>
                </a:cxn>
                <a:cxn ang="0">
                  <a:pos x="159" y="204"/>
                </a:cxn>
                <a:cxn ang="0">
                  <a:pos x="131" y="185"/>
                </a:cxn>
                <a:cxn ang="0">
                  <a:pos x="117" y="167"/>
                </a:cxn>
                <a:cxn ang="0">
                  <a:pos x="113" y="127"/>
                </a:cxn>
                <a:cxn ang="0">
                  <a:pos x="117" y="105"/>
                </a:cxn>
                <a:cxn ang="0">
                  <a:pos x="131" y="85"/>
                </a:cxn>
                <a:cxn ang="0">
                  <a:pos x="173" y="79"/>
                </a:cxn>
                <a:cxn ang="0">
                  <a:pos x="164" y="62"/>
                </a:cxn>
                <a:cxn ang="0">
                  <a:pos x="145" y="54"/>
                </a:cxn>
                <a:cxn ang="0">
                  <a:pos x="148" y="27"/>
                </a:cxn>
                <a:cxn ang="0">
                  <a:pos x="108" y="25"/>
                </a:cxn>
                <a:cxn ang="0">
                  <a:pos x="107" y="0"/>
                </a:cxn>
                <a:cxn ang="0">
                  <a:pos x="71" y="0"/>
                </a:cxn>
                <a:cxn ang="0">
                  <a:pos x="60" y="34"/>
                </a:cxn>
                <a:cxn ang="0">
                  <a:pos x="16" y="67"/>
                </a:cxn>
                <a:cxn ang="0">
                  <a:pos x="2" y="85"/>
                </a:cxn>
                <a:cxn ang="0">
                  <a:pos x="2" y="101"/>
                </a:cxn>
                <a:cxn ang="0">
                  <a:pos x="0" y="136"/>
                </a:cxn>
              </a:cxnLst>
              <a:rect l="0" t="0" r="r" b="b"/>
              <a:pathLst>
                <a:path w="205" h="349">
                  <a:moveTo>
                    <a:pt x="0" y="136"/>
                  </a:moveTo>
                  <a:lnTo>
                    <a:pt x="23" y="163"/>
                  </a:lnTo>
                  <a:lnTo>
                    <a:pt x="39" y="178"/>
                  </a:lnTo>
                  <a:lnTo>
                    <a:pt x="39" y="204"/>
                  </a:lnTo>
                  <a:lnTo>
                    <a:pt x="53" y="225"/>
                  </a:lnTo>
                  <a:lnTo>
                    <a:pt x="66" y="269"/>
                  </a:lnTo>
                  <a:lnTo>
                    <a:pt x="83" y="284"/>
                  </a:lnTo>
                  <a:lnTo>
                    <a:pt x="127" y="309"/>
                  </a:lnTo>
                  <a:lnTo>
                    <a:pt x="150" y="329"/>
                  </a:lnTo>
                  <a:lnTo>
                    <a:pt x="187" y="349"/>
                  </a:lnTo>
                  <a:lnTo>
                    <a:pt x="194" y="337"/>
                  </a:lnTo>
                  <a:lnTo>
                    <a:pt x="205" y="324"/>
                  </a:lnTo>
                  <a:lnTo>
                    <a:pt x="199" y="287"/>
                  </a:lnTo>
                  <a:lnTo>
                    <a:pt x="190" y="266"/>
                  </a:lnTo>
                  <a:lnTo>
                    <a:pt x="190" y="227"/>
                  </a:lnTo>
                  <a:lnTo>
                    <a:pt x="182" y="204"/>
                  </a:lnTo>
                  <a:lnTo>
                    <a:pt x="159" y="204"/>
                  </a:lnTo>
                  <a:lnTo>
                    <a:pt x="131" y="185"/>
                  </a:lnTo>
                  <a:lnTo>
                    <a:pt x="117" y="167"/>
                  </a:lnTo>
                  <a:lnTo>
                    <a:pt x="113" y="127"/>
                  </a:lnTo>
                  <a:lnTo>
                    <a:pt x="117" y="105"/>
                  </a:lnTo>
                  <a:lnTo>
                    <a:pt x="131" y="85"/>
                  </a:lnTo>
                  <a:lnTo>
                    <a:pt x="173" y="79"/>
                  </a:lnTo>
                  <a:lnTo>
                    <a:pt x="164" y="62"/>
                  </a:lnTo>
                  <a:lnTo>
                    <a:pt x="145" y="54"/>
                  </a:lnTo>
                  <a:lnTo>
                    <a:pt x="148" y="27"/>
                  </a:lnTo>
                  <a:lnTo>
                    <a:pt x="108" y="25"/>
                  </a:lnTo>
                  <a:lnTo>
                    <a:pt x="107" y="0"/>
                  </a:lnTo>
                  <a:lnTo>
                    <a:pt x="71" y="0"/>
                  </a:lnTo>
                  <a:lnTo>
                    <a:pt x="60" y="34"/>
                  </a:lnTo>
                  <a:lnTo>
                    <a:pt x="16" y="67"/>
                  </a:lnTo>
                  <a:lnTo>
                    <a:pt x="2" y="85"/>
                  </a:lnTo>
                  <a:lnTo>
                    <a:pt x="2" y="101"/>
                  </a:lnTo>
                  <a:lnTo>
                    <a:pt x="0" y="13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58" name="Freeform 46"/>
            <p:cNvSpPr>
              <a:spLocks/>
            </p:cNvSpPr>
            <p:nvPr/>
          </p:nvSpPr>
          <p:spPr bwMode="auto">
            <a:xfrm>
              <a:off x="1126" y="2955"/>
              <a:ext cx="292" cy="324"/>
            </a:xfrm>
            <a:custGeom>
              <a:avLst/>
              <a:gdLst/>
              <a:ahLst/>
              <a:cxnLst>
                <a:cxn ang="0">
                  <a:pos x="17" y="163"/>
                </a:cxn>
                <a:cxn ang="0">
                  <a:pos x="70" y="252"/>
                </a:cxn>
                <a:cxn ang="0">
                  <a:pos x="87" y="235"/>
                </a:cxn>
                <a:cxn ang="0">
                  <a:pos x="102" y="235"/>
                </a:cxn>
                <a:cxn ang="0">
                  <a:pos x="119" y="235"/>
                </a:cxn>
                <a:cxn ang="0">
                  <a:pos x="142" y="235"/>
                </a:cxn>
                <a:cxn ang="0">
                  <a:pos x="157" y="253"/>
                </a:cxn>
                <a:cxn ang="0">
                  <a:pos x="225" y="291"/>
                </a:cxn>
                <a:cxn ang="0">
                  <a:pos x="221" y="318"/>
                </a:cxn>
                <a:cxn ang="0">
                  <a:pos x="269" y="324"/>
                </a:cxn>
                <a:cxn ang="0">
                  <a:pos x="269" y="306"/>
                </a:cxn>
                <a:cxn ang="0">
                  <a:pos x="292" y="306"/>
                </a:cxn>
                <a:cxn ang="0">
                  <a:pos x="276" y="287"/>
                </a:cxn>
                <a:cxn ang="0">
                  <a:pos x="286" y="265"/>
                </a:cxn>
                <a:cxn ang="0">
                  <a:pos x="269" y="265"/>
                </a:cxn>
                <a:cxn ang="0">
                  <a:pos x="258" y="253"/>
                </a:cxn>
                <a:cxn ang="0">
                  <a:pos x="245" y="244"/>
                </a:cxn>
                <a:cxn ang="0">
                  <a:pos x="232" y="231"/>
                </a:cxn>
                <a:cxn ang="0">
                  <a:pos x="222" y="220"/>
                </a:cxn>
                <a:cxn ang="0">
                  <a:pos x="221" y="209"/>
                </a:cxn>
                <a:cxn ang="0">
                  <a:pos x="211" y="195"/>
                </a:cxn>
                <a:cxn ang="0">
                  <a:pos x="207" y="185"/>
                </a:cxn>
                <a:cxn ang="0">
                  <a:pos x="207" y="176"/>
                </a:cxn>
                <a:cxn ang="0">
                  <a:pos x="207" y="154"/>
                </a:cxn>
                <a:cxn ang="0">
                  <a:pos x="190" y="120"/>
                </a:cxn>
                <a:cxn ang="0">
                  <a:pos x="156" y="118"/>
                </a:cxn>
                <a:cxn ang="0">
                  <a:pos x="151" y="98"/>
                </a:cxn>
                <a:cxn ang="0">
                  <a:pos x="114" y="53"/>
                </a:cxn>
                <a:cxn ang="0">
                  <a:pos x="83" y="39"/>
                </a:cxn>
                <a:cxn ang="0">
                  <a:pos x="56" y="0"/>
                </a:cxn>
                <a:cxn ang="0">
                  <a:pos x="0" y="18"/>
                </a:cxn>
                <a:cxn ang="0">
                  <a:pos x="5" y="52"/>
                </a:cxn>
                <a:cxn ang="0">
                  <a:pos x="9" y="80"/>
                </a:cxn>
                <a:cxn ang="0">
                  <a:pos x="14" y="105"/>
                </a:cxn>
                <a:cxn ang="0">
                  <a:pos x="26" y="133"/>
                </a:cxn>
                <a:cxn ang="0">
                  <a:pos x="17" y="163"/>
                </a:cxn>
              </a:cxnLst>
              <a:rect l="0" t="0" r="r" b="b"/>
              <a:pathLst>
                <a:path w="292" h="324">
                  <a:moveTo>
                    <a:pt x="17" y="163"/>
                  </a:moveTo>
                  <a:lnTo>
                    <a:pt x="70" y="252"/>
                  </a:lnTo>
                  <a:lnTo>
                    <a:pt x="87" y="235"/>
                  </a:lnTo>
                  <a:lnTo>
                    <a:pt x="102" y="235"/>
                  </a:lnTo>
                  <a:lnTo>
                    <a:pt x="119" y="235"/>
                  </a:lnTo>
                  <a:lnTo>
                    <a:pt x="142" y="235"/>
                  </a:lnTo>
                  <a:lnTo>
                    <a:pt x="157" y="253"/>
                  </a:lnTo>
                  <a:lnTo>
                    <a:pt x="225" y="291"/>
                  </a:lnTo>
                  <a:lnTo>
                    <a:pt x="221" y="318"/>
                  </a:lnTo>
                  <a:lnTo>
                    <a:pt x="269" y="324"/>
                  </a:lnTo>
                  <a:lnTo>
                    <a:pt x="269" y="306"/>
                  </a:lnTo>
                  <a:lnTo>
                    <a:pt x="292" y="306"/>
                  </a:lnTo>
                  <a:lnTo>
                    <a:pt x="276" y="287"/>
                  </a:lnTo>
                  <a:lnTo>
                    <a:pt x="286" y="265"/>
                  </a:lnTo>
                  <a:lnTo>
                    <a:pt x="269" y="265"/>
                  </a:lnTo>
                  <a:lnTo>
                    <a:pt x="258" y="253"/>
                  </a:lnTo>
                  <a:lnTo>
                    <a:pt x="245" y="244"/>
                  </a:lnTo>
                  <a:lnTo>
                    <a:pt x="232" y="231"/>
                  </a:lnTo>
                  <a:lnTo>
                    <a:pt x="222" y="220"/>
                  </a:lnTo>
                  <a:lnTo>
                    <a:pt x="221" y="209"/>
                  </a:lnTo>
                  <a:lnTo>
                    <a:pt x="211" y="195"/>
                  </a:lnTo>
                  <a:lnTo>
                    <a:pt x="207" y="185"/>
                  </a:lnTo>
                  <a:lnTo>
                    <a:pt x="207" y="176"/>
                  </a:lnTo>
                  <a:lnTo>
                    <a:pt x="207" y="154"/>
                  </a:lnTo>
                  <a:lnTo>
                    <a:pt x="190" y="120"/>
                  </a:lnTo>
                  <a:lnTo>
                    <a:pt x="156" y="118"/>
                  </a:lnTo>
                  <a:lnTo>
                    <a:pt x="151" y="98"/>
                  </a:lnTo>
                  <a:lnTo>
                    <a:pt x="114" y="53"/>
                  </a:lnTo>
                  <a:lnTo>
                    <a:pt x="83" y="39"/>
                  </a:lnTo>
                  <a:lnTo>
                    <a:pt x="56" y="0"/>
                  </a:lnTo>
                  <a:lnTo>
                    <a:pt x="0" y="18"/>
                  </a:lnTo>
                  <a:lnTo>
                    <a:pt x="5" y="52"/>
                  </a:lnTo>
                  <a:lnTo>
                    <a:pt x="9" y="80"/>
                  </a:lnTo>
                  <a:lnTo>
                    <a:pt x="14" y="105"/>
                  </a:lnTo>
                  <a:lnTo>
                    <a:pt x="26" y="133"/>
                  </a:lnTo>
                  <a:lnTo>
                    <a:pt x="17" y="16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59" name="Freeform 47"/>
            <p:cNvSpPr>
              <a:spLocks/>
            </p:cNvSpPr>
            <p:nvPr/>
          </p:nvSpPr>
          <p:spPr bwMode="auto">
            <a:xfrm>
              <a:off x="1126" y="3122"/>
              <a:ext cx="232" cy="655"/>
            </a:xfrm>
            <a:custGeom>
              <a:avLst/>
              <a:gdLst/>
              <a:ahLst/>
              <a:cxnLst>
                <a:cxn ang="0">
                  <a:pos x="0" y="0"/>
                </a:cxn>
                <a:cxn ang="0">
                  <a:pos x="3" y="45"/>
                </a:cxn>
                <a:cxn ang="0">
                  <a:pos x="3" y="67"/>
                </a:cxn>
                <a:cxn ang="0">
                  <a:pos x="8" y="85"/>
                </a:cxn>
                <a:cxn ang="0">
                  <a:pos x="9" y="111"/>
                </a:cxn>
                <a:cxn ang="0">
                  <a:pos x="19" y="124"/>
                </a:cxn>
                <a:cxn ang="0">
                  <a:pos x="31" y="142"/>
                </a:cxn>
                <a:cxn ang="0">
                  <a:pos x="31" y="163"/>
                </a:cxn>
                <a:cxn ang="0">
                  <a:pos x="28" y="182"/>
                </a:cxn>
                <a:cxn ang="0">
                  <a:pos x="23" y="200"/>
                </a:cxn>
                <a:cxn ang="0">
                  <a:pos x="23" y="212"/>
                </a:cxn>
                <a:cxn ang="0">
                  <a:pos x="31" y="238"/>
                </a:cxn>
                <a:cxn ang="0">
                  <a:pos x="37" y="260"/>
                </a:cxn>
                <a:cxn ang="0">
                  <a:pos x="42" y="300"/>
                </a:cxn>
                <a:cxn ang="0">
                  <a:pos x="42" y="327"/>
                </a:cxn>
                <a:cxn ang="0">
                  <a:pos x="37" y="354"/>
                </a:cxn>
                <a:cxn ang="0">
                  <a:pos x="37" y="367"/>
                </a:cxn>
                <a:cxn ang="0">
                  <a:pos x="42" y="373"/>
                </a:cxn>
                <a:cxn ang="0">
                  <a:pos x="50" y="391"/>
                </a:cxn>
                <a:cxn ang="0">
                  <a:pos x="56" y="402"/>
                </a:cxn>
                <a:cxn ang="0">
                  <a:pos x="59" y="417"/>
                </a:cxn>
                <a:cxn ang="0">
                  <a:pos x="70" y="431"/>
                </a:cxn>
                <a:cxn ang="0">
                  <a:pos x="79" y="447"/>
                </a:cxn>
                <a:cxn ang="0">
                  <a:pos x="82" y="457"/>
                </a:cxn>
                <a:cxn ang="0">
                  <a:pos x="88" y="466"/>
                </a:cxn>
                <a:cxn ang="0">
                  <a:pos x="100" y="482"/>
                </a:cxn>
                <a:cxn ang="0">
                  <a:pos x="102" y="497"/>
                </a:cxn>
                <a:cxn ang="0">
                  <a:pos x="102" y="506"/>
                </a:cxn>
                <a:cxn ang="0">
                  <a:pos x="93" y="518"/>
                </a:cxn>
                <a:cxn ang="0">
                  <a:pos x="97" y="536"/>
                </a:cxn>
                <a:cxn ang="0">
                  <a:pos x="105" y="550"/>
                </a:cxn>
                <a:cxn ang="0">
                  <a:pos x="119" y="567"/>
                </a:cxn>
                <a:cxn ang="0">
                  <a:pos x="133" y="593"/>
                </a:cxn>
                <a:cxn ang="0">
                  <a:pos x="156" y="620"/>
                </a:cxn>
                <a:cxn ang="0">
                  <a:pos x="171" y="639"/>
                </a:cxn>
                <a:cxn ang="0">
                  <a:pos x="193" y="655"/>
                </a:cxn>
                <a:cxn ang="0">
                  <a:pos x="208" y="643"/>
                </a:cxn>
                <a:cxn ang="0">
                  <a:pos x="232" y="639"/>
                </a:cxn>
                <a:cxn ang="0">
                  <a:pos x="221" y="615"/>
                </a:cxn>
                <a:cxn ang="0">
                  <a:pos x="207" y="604"/>
                </a:cxn>
                <a:cxn ang="0">
                  <a:pos x="184" y="604"/>
                </a:cxn>
                <a:cxn ang="0">
                  <a:pos x="170" y="604"/>
                </a:cxn>
                <a:cxn ang="0">
                  <a:pos x="156" y="589"/>
                </a:cxn>
                <a:cxn ang="0">
                  <a:pos x="139" y="571"/>
                </a:cxn>
                <a:cxn ang="0">
                  <a:pos x="128" y="537"/>
                </a:cxn>
                <a:cxn ang="0">
                  <a:pos x="128" y="497"/>
                </a:cxn>
                <a:cxn ang="0">
                  <a:pos x="124" y="469"/>
                </a:cxn>
                <a:cxn ang="0">
                  <a:pos x="110" y="444"/>
                </a:cxn>
                <a:cxn ang="0">
                  <a:pos x="100" y="425"/>
                </a:cxn>
                <a:cxn ang="0">
                  <a:pos x="88" y="408"/>
                </a:cxn>
                <a:cxn ang="0">
                  <a:pos x="82" y="373"/>
                </a:cxn>
                <a:cxn ang="0">
                  <a:pos x="77" y="336"/>
                </a:cxn>
                <a:cxn ang="0">
                  <a:pos x="68" y="296"/>
                </a:cxn>
                <a:cxn ang="0">
                  <a:pos x="68" y="265"/>
                </a:cxn>
                <a:cxn ang="0">
                  <a:pos x="60" y="249"/>
                </a:cxn>
                <a:cxn ang="0">
                  <a:pos x="59" y="234"/>
                </a:cxn>
                <a:cxn ang="0">
                  <a:pos x="56" y="198"/>
                </a:cxn>
                <a:cxn ang="0">
                  <a:pos x="59" y="169"/>
                </a:cxn>
                <a:cxn ang="0">
                  <a:pos x="73" y="133"/>
                </a:cxn>
                <a:cxn ang="0">
                  <a:pos x="59" y="114"/>
                </a:cxn>
                <a:cxn ang="0">
                  <a:pos x="70" y="80"/>
                </a:cxn>
                <a:cxn ang="0">
                  <a:pos x="0" y="0"/>
                </a:cxn>
              </a:cxnLst>
              <a:rect l="0" t="0" r="r" b="b"/>
              <a:pathLst>
                <a:path w="232" h="655">
                  <a:moveTo>
                    <a:pt x="0" y="0"/>
                  </a:moveTo>
                  <a:lnTo>
                    <a:pt x="3" y="45"/>
                  </a:lnTo>
                  <a:lnTo>
                    <a:pt x="3" y="67"/>
                  </a:lnTo>
                  <a:lnTo>
                    <a:pt x="8" y="85"/>
                  </a:lnTo>
                  <a:lnTo>
                    <a:pt x="9" y="111"/>
                  </a:lnTo>
                  <a:lnTo>
                    <a:pt x="19" y="124"/>
                  </a:lnTo>
                  <a:lnTo>
                    <a:pt x="31" y="142"/>
                  </a:lnTo>
                  <a:lnTo>
                    <a:pt x="31" y="163"/>
                  </a:lnTo>
                  <a:lnTo>
                    <a:pt x="28" y="182"/>
                  </a:lnTo>
                  <a:lnTo>
                    <a:pt x="23" y="200"/>
                  </a:lnTo>
                  <a:lnTo>
                    <a:pt x="23" y="212"/>
                  </a:lnTo>
                  <a:lnTo>
                    <a:pt x="31" y="238"/>
                  </a:lnTo>
                  <a:lnTo>
                    <a:pt x="37" y="260"/>
                  </a:lnTo>
                  <a:lnTo>
                    <a:pt x="42" y="300"/>
                  </a:lnTo>
                  <a:lnTo>
                    <a:pt x="42" y="327"/>
                  </a:lnTo>
                  <a:lnTo>
                    <a:pt x="37" y="354"/>
                  </a:lnTo>
                  <a:lnTo>
                    <a:pt x="37" y="367"/>
                  </a:lnTo>
                  <a:lnTo>
                    <a:pt x="42" y="373"/>
                  </a:lnTo>
                  <a:lnTo>
                    <a:pt x="50" y="391"/>
                  </a:lnTo>
                  <a:lnTo>
                    <a:pt x="56" y="402"/>
                  </a:lnTo>
                  <a:lnTo>
                    <a:pt x="59" y="417"/>
                  </a:lnTo>
                  <a:lnTo>
                    <a:pt x="70" y="431"/>
                  </a:lnTo>
                  <a:lnTo>
                    <a:pt x="79" y="447"/>
                  </a:lnTo>
                  <a:lnTo>
                    <a:pt x="82" y="457"/>
                  </a:lnTo>
                  <a:lnTo>
                    <a:pt x="88" y="466"/>
                  </a:lnTo>
                  <a:lnTo>
                    <a:pt x="100" y="482"/>
                  </a:lnTo>
                  <a:lnTo>
                    <a:pt x="102" y="497"/>
                  </a:lnTo>
                  <a:lnTo>
                    <a:pt x="102" y="506"/>
                  </a:lnTo>
                  <a:lnTo>
                    <a:pt x="93" y="518"/>
                  </a:lnTo>
                  <a:lnTo>
                    <a:pt x="97" y="536"/>
                  </a:lnTo>
                  <a:lnTo>
                    <a:pt x="105" y="550"/>
                  </a:lnTo>
                  <a:lnTo>
                    <a:pt x="119" y="567"/>
                  </a:lnTo>
                  <a:lnTo>
                    <a:pt x="133" y="593"/>
                  </a:lnTo>
                  <a:lnTo>
                    <a:pt x="156" y="620"/>
                  </a:lnTo>
                  <a:lnTo>
                    <a:pt x="171" y="639"/>
                  </a:lnTo>
                  <a:lnTo>
                    <a:pt x="193" y="655"/>
                  </a:lnTo>
                  <a:lnTo>
                    <a:pt x="208" y="643"/>
                  </a:lnTo>
                  <a:lnTo>
                    <a:pt x="232" y="639"/>
                  </a:lnTo>
                  <a:lnTo>
                    <a:pt x="221" y="615"/>
                  </a:lnTo>
                  <a:lnTo>
                    <a:pt x="207" y="604"/>
                  </a:lnTo>
                  <a:lnTo>
                    <a:pt x="184" y="604"/>
                  </a:lnTo>
                  <a:lnTo>
                    <a:pt x="170" y="604"/>
                  </a:lnTo>
                  <a:lnTo>
                    <a:pt x="156" y="589"/>
                  </a:lnTo>
                  <a:lnTo>
                    <a:pt x="139" y="571"/>
                  </a:lnTo>
                  <a:lnTo>
                    <a:pt x="128" y="537"/>
                  </a:lnTo>
                  <a:lnTo>
                    <a:pt x="128" y="497"/>
                  </a:lnTo>
                  <a:lnTo>
                    <a:pt x="124" y="469"/>
                  </a:lnTo>
                  <a:lnTo>
                    <a:pt x="110" y="444"/>
                  </a:lnTo>
                  <a:lnTo>
                    <a:pt x="100" y="425"/>
                  </a:lnTo>
                  <a:lnTo>
                    <a:pt x="88" y="408"/>
                  </a:lnTo>
                  <a:lnTo>
                    <a:pt x="82" y="373"/>
                  </a:lnTo>
                  <a:lnTo>
                    <a:pt x="77" y="336"/>
                  </a:lnTo>
                  <a:lnTo>
                    <a:pt x="68" y="296"/>
                  </a:lnTo>
                  <a:lnTo>
                    <a:pt x="68" y="265"/>
                  </a:lnTo>
                  <a:lnTo>
                    <a:pt x="60" y="249"/>
                  </a:lnTo>
                  <a:lnTo>
                    <a:pt x="59" y="234"/>
                  </a:lnTo>
                  <a:lnTo>
                    <a:pt x="56" y="198"/>
                  </a:lnTo>
                  <a:lnTo>
                    <a:pt x="59" y="169"/>
                  </a:lnTo>
                  <a:lnTo>
                    <a:pt x="73" y="133"/>
                  </a:lnTo>
                  <a:lnTo>
                    <a:pt x="59" y="114"/>
                  </a:lnTo>
                  <a:lnTo>
                    <a:pt x="70" y="80"/>
                  </a:lnTo>
                  <a:lnTo>
                    <a:pt x="0"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60" name="Freeform 48"/>
            <p:cNvSpPr>
              <a:spLocks/>
            </p:cNvSpPr>
            <p:nvPr/>
          </p:nvSpPr>
          <p:spPr bwMode="auto">
            <a:xfrm>
              <a:off x="1333" y="3765"/>
              <a:ext cx="65" cy="30"/>
            </a:xfrm>
            <a:custGeom>
              <a:avLst/>
              <a:gdLst/>
              <a:ahLst/>
              <a:cxnLst>
                <a:cxn ang="0">
                  <a:pos x="0" y="21"/>
                </a:cxn>
                <a:cxn ang="0">
                  <a:pos x="34" y="30"/>
                </a:cxn>
                <a:cxn ang="0">
                  <a:pos x="48" y="26"/>
                </a:cxn>
                <a:cxn ang="0">
                  <a:pos x="62" y="23"/>
                </a:cxn>
                <a:cxn ang="0">
                  <a:pos x="65" y="9"/>
                </a:cxn>
                <a:cxn ang="0">
                  <a:pos x="32" y="0"/>
                </a:cxn>
                <a:cxn ang="0">
                  <a:pos x="0" y="21"/>
                </a:cxn>
              </a:cxnLst>
              <a:rect l="0" t="0" r="r" b="b"/>
              <a:pathLst>
                <a:path w="65" h="30">
                  <a:moveTo>
                    <a:pt x="0" y="21"/>
                  </a:moveTo>
                  <a:lnTo>
                    <a:pt x="34" y="30"/>
                  </a:lnTo>
                  <a:lnTo>
                    <a:pt x="48" y="26"/>
                  </a:lnTo>
                  <a:lnTo>
                    <a:pt x="62" y="23"/>
                  </a:lnTo>
                  <a:lnTo>
                    <a:pt x="65" y="9"/>
                  </a:lnTo>
                  <a:lnTo>
                    <a:pt x="32" y="0"/>
                  </a:lnTo>
                  <a:lnTo>
                    <a:pt x="0" y="2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61" name="Freeform 49"/>
            <p:cNvSpPr>
              <a:spLocks/>
            </p:cNvSpPr>
            <p:nvPr/>
          </p:nvSpPr>
          <p:spPr bwMode="auto">
            <a:xfrm>
              <a:off x="1182" y="3189"/>
              <a:ext cx="244" cy="541"/>
            </a:xfrm>
            <a:custGeom>
              <a:avLst/>
              <a:gdLst/>
              <a:ahLst/>
              <a:cxnLst>
                <a:cxn ang="0">
                  <a:pos x="162" y="537"/>
                </a:cxn>
                <a:cxn ang="0">
                  <a:pos x="160" y="517"/>
                </a:cxn>
                <a:cxn ang="0">
                  <a:pos x="160" y="501"/>
                </a:cxn>
                <a:cxn ang="0">
                  <a:pos x="166" y="491"/>
                </a:cxn>
                <a:cxn ang="0">
                  <a:pos x="171" y="474"/>
                </a:cxn>
                <a:cxn ang="0">
                  <a:pos x="171" y="455"/>
                </a:cxn>
                <a:cxn ang="0">
                  <a:pos x="152" y="437"/>
                </a:cxn>
                <a:cxn ang="0">
                  <a:pos x="137" y="433"/>
                </a:cxn>
                <a:cxn ang="0">
                  <a:pos x="132" y="426"/>
                </a:cxn>
                <a:cxn ang="0">
                  <a:pos x="142" y="420"/>
                </a:cxn>
                <a:cxn ang="0">
                  <a:pos x="152" y="406"/>
                </a:cxn>
                <a:cxn ang="0">
                  <a:pos x="162" y="390"/>
                </a:cxn>
                <a:cxn ang="0">
                  <a:pos x="166" y="364"/>
                </a:cxn>
                <a:cxn ang="0">
                  <a:pos x="148" y="359"/>
                </a:cxn>
                <a:cxn ang="0">
                  <a:pos x="146" y="341"/>
                </a:cxn>
                <a:cxn ang="0">
                  <a:pos x="171" y="332"/>
                </a:cxn>
                <a:cxn ang="0">
                  <a:pos x="176" y="306"/>
                </a:cxn>
                <a:cxn ang="0">
                  <a:pos x="226" y="291"/>
                </a:cxn>
                <a:cxn ang="0">
                  <a:pos x="236" y="273"/>
                </a:cxn>
                <a:cxn ang="0">
                  <a:pos x="240" y="247"/>
                </a:cxn>
                <a:cxn ang="0">
                  <a:pos x="220" y="222"/>
                </a:cxn>
                <a:cxn ang="0">
                  <a:pos x="194" y="208"/>
                </a:cxn>
                <a:cxn ang="0">
                  <a:pos x="188" y="198"/>
                </a:cxn>
                <a:cxn ang="0">
                  <a:pos x="194" y="182"/>
                </a:cxn>
                <a:cxn ang="0">
                  <a:pos x="194" y="159"/>
                </a:cxn>
                <a:cxn ang="0">
                  <a:pos x="194" y="145"/>
                </a:cxn>
                <a:cxn ang="0">
                  <a:pos x="208" y="145"/>
                </a:cxn>
                <a:cxn ang="0">
                  <a:pos x="245" y="75"/>
                </a:cxn>
                <a:cxn ang="0">
                  <a:pos x="234" y="65"/>
                </a:cxn>
                <a:cxn ang="0">
                  <a:pos x="211" y="75"/>
                </a:cxn>
                <a:cxn ang="0">
                  <a:pos x="213" y="88"/>
                </a:cxn>
                <a:cxn ang="0">
                  <a:pos x="166" y="84"/>
                </a:cxn>
                <a:cxn ang="0">
                  <a:pos x="166" y="49"/>
                </a:cxn>
                <a:cxn ang="0">
                  <a:pos x="92" y="18"/>
                </a:cxn>
                <a:cxn ang="0">
                  <a:pos x="86" y="0"/>
                </a:cxn>
                <a:cxn ang="0">
                  <a:pos x="31" y="3"/>
                </a:cxn>
                <a:cxn ang="0">
                  <a:pos x="9" y="20"/>
                </a:cxn>
                <a:cxn ang="0">
                  <a:pos x="7" y="47"/>
                </a:cxn>
                <a:cxn ang="0">
                  <a:pos x="14" y="71"/>
                </a:cxn>
                <a:cxn ang="0">
                  <a:pos x="0" y="131"/>
                </a:cxn>
                <a:cxn ang="0">
                  <a:pos x="3" y="167"/>
                </a:cxn>
                <a:cxn ang="0">
                  <a:pos x="7" y="191"/>
                </a:cxn>
                <a:cxn ang="0">
                  <a:pos x="14" y="204"/>
                </a:cxn>
                <a:cxn ang="0">
                  <a:pos x="17" y="226"/>
                </a:cxn>
                <a:cxn ang="0">
                  <a:pos x="17" y="242"/>
                </a:cxn>
                <a:cxn ang="0">
                  <a:pos x="17" y="260"/>
                </a:cxn>
                <a:cxn ang="0">
                  <a:pos x="26" y="273"/>
                </a:cxn>
                <a:cxn ang="0">
                  <a:pos x="26" y="297"/>
                </a:cxn>
                <a:cxn ang="0">
                  <a:pos x="31" y="318"/>
                </a:cxn>
                <a:cxn ang="0">
                  <a:pos x="35" y="335"/>
                </a:cxn>
                <a:cxn ang="0">
                  <a:pos x="40" y="353"/>
                </a:cxn>
                <a:cxn ang="0">
                  <a:pos x="49" y="371"/>
                </a:cxn>
                <a:cxn ang="0">
                  <a:pos x="54" y="393"/>
                </a:cxn>
                <a:cxn ang="0">
                  <a:pos x="68" y="420"/>
                </a:cxn>
                <a:cxn ang="0">
                  <a:pos x="72" y="446"/>
                </a:cxn>
                <a:cxn ang="0">
                  <a:pos x="74" y="469"/>
                </a:cxn>
                <a:cxn ang="0">
                  <a:pos x="78" y="483"/>
                </a:cxn>
                <a:cxn ang="0">
                  <a:pos x="83" y="508"/>
                </a:cxn>
                <a:cxn ang="0">
                  <a:pos x="101" y="535"/>
                </a:cxn>
                <a:cxn ang="0">
                  <a:pos x="128" y="541"/>
                </a:cxn>
                <a:cxn ang="0">
                  <a:pos x="162" y="537"/>
                </a:cxn>
              </a:cxnLst>
              <a:rect l="0" t="0" r="r" b="b"/>
              <a:pathLst>
                <a:path w="245" h="541">
                  <a:moveTo>
                    <a:pt x="162" y="537"/>
                  </a:moveTo>
                  <a:lnTo>
                    <a:pt x="160" y="517"/>
                  </a:lnTo>
                  <a:lnTo>
                    <a:pt x="160" y="501"/>
                  </a:lnTo>
                  <a:lnTo>
                    <a:pt x="166" y="491"/>
                  </a:lnTo>
                  <a:lnTo>
                    <a:pt x="171" y="474"/>
                  </a:lnTo>
                  <a:lnTo>
                    <a:pt x="171" y="455"/>
                  </a:lnTo>
                  <a:lnTo>
                    <a:pt x="152" y="437"/>
                  </a:lnTo>
                  <a:lnTo>
                    <a:pt x="137" y="433"/>
                  </a:lnTo>
                  <a:lnTo>
                    <a:pt x="132" y="426"/>
                  </a:lnTo>
                  <a:lnTo>
                    <a:pt x="142" y="420"/>
                  </a:lnTo>
                  <a:lnTo>
                    <a:pt x="152" y="406"/>
                  </a:lnTo>
                  <a:lnTo>
                    <a:pt x="162" y="390"/>
                  </a:lnTo>
                  <a:lnTo>
                    <a:pt x="166" y="364"/>
                  </a:lnTo>
                  <a:lnTo>
                    <a:pt x="148" y="359"/>
                  </a:lnTo>
                  <a:lnTo>
                    <a:pt x="146" y="341"/>
                  </a:lnTo>
                  <a:lnTo>
                    <a:pt x="171" y="332"/>
                  </a:lnTo>
                  <a:lnTo>
                    <a:pt x="176" y="306"/>
                  </a:lnTo>
                  <a:lnTo>
                    <a:pt x="226" y="291"/>
                  </a:lnTo>
                  <a:lnTo>
                    <a:pt x="236" y="273"/>
                  </a:lnTo>
                  <a:lnTo>
                    <a:pt x="240" y="247"/>
                  </a:lnTo>
                  <a:lnTo>
                    <a:pt x="220" y="222"/>
                  </a:lnTo>
                  <a:lnTo>
                    <a:pt x="194" y="208"/>
                  </a:lnTo>
                  <a:lnTo>
                    <a:pt x="188" y="198"/>
                  </a:lnTo>
                  <a:lnTo>
                    <a:pt x="194" y="182"/>
                  </a:lnTo>
                  <a:lnTo>
                    <a:pt x="194" y="159"/>
                  </a:lnTo>
                  <a:lnTo>
                    <a:pt x="194" y="145"/>
                  </a:lnTo>
                  <a:lnTo>
                    <a:pt x="208" y="145"/>
                  </a:lnTo>
                  <a:lnTo>
                    <a:pt x="245" y="75"/>
                  </a:lnTo>
                  <a:lnTo>
                    <a:pt x="234" y="65"/>
                  </a:lnTo>
                  <a:lnTo>
                    <a:pt x="211" y="75"/>
                  </a:lnTo>
                  <a:lnTo>
                    <a:pt x="213" y="88"/>
                  </a:lnTo>
                  <a:lnTo>
                    <a:pt x="166" y="84"/>
                  </a:lnTo>
                  <a:lnTo>
                    <a:pt x="166" y="49"/>
                  </a:lnTo>
                  <a:lnTo>
                    <a:pt x="92" y="18"/>
                  </a:lnTo>
                  <a:lnTo>
                    <a:pt x="86" y="0"/>
                  </a:lnTo>
                  <a:lnTo>
                    <a:pt x="31" y="3"/>
                  </a:lnTo>
                  <a:lnTo>
                    <a:pt x="9" y="20"/>
                  </a:lnTo>
                  <a:lnTo>
                    <a:pt x="7" y="47"/>
                  </a:lnTo>
                  <a:lnTo>
                    <a:pt x="14" y="71"/>
                  </a:lnTo>
                  <a:lnTo>
                    <a:pt x="0" y="131"/>
                  </a:lnTo>
                  <a:lnTo>
                    <a:pt x="3" y="167"/>
                  </a:lnTo>
                  <a:lnTo>
                    <a:pt x="7" y="191"/>
                  </a:lnTo>
                  <a:lnTo>
                    <a:pt x="14" y="204"/>
                  </a:lnTo>
                  <a:lnTo>
                    <a:pt x="17" y="226"/>
                  </a:lnTo>
                  <a:lnTo>
                    <a:pt x="17" y="242"/>
                  </a:lnTo>
                  <a:lnTo>
                    <a:pt x="17" y="260"/>
                  </a:lnTo>
                  <a:lnTo>
                    <a:pt x="26" y="273"/>
                  </a:lnTo>
                  <a:lnTo>
                    <a:pt x="26" y="297"/>
                  </a:lnTo>
                  <a:lnTo>
                    <a:pt x="31" y="318"/>
                  </a:lnTo>
                  <a:lnTo>
                    <a:pt x="35" y="335"/>
                  </a:lnTo>
                  <a:lnTo>
                    <a:pt x="40" y="353"/>
                  </a:lnTo>
                  <a:lnTo>
                    <a:pt x="49" y="371"/>
                  </a:lnTo>
                  <a:lnTo>
                    <a:pt x="54" y="393"/>
                  </a:lnTo>
                  <a:lnTo>
                    <a:pt x="68" y="420"/>
                  </a:lnTo>
                  <a:lnTo>
                    <a:pt x="72" y="446"/>
                  </a:lnTo>
                  <a:lnTo>
                    <a:pt x="74" y="469"/>
                  </a:lnTo>
                  <a:lnTo>
                    <a:pt x="78" y="483"/>
                  </a:lnTo>
                  <a:lnTo>
                    <a:pt x="83" y="508"/>
                  </a:lnTo>
                  <a:lnTo>
                    <a:pt x="101" y="535"/>
                  </a:lnTo>
                  <a:lnTo>
                    <a:pt x="128" y="541"/>
                  </a:lnTo>
                  <a:lnTo>
                    <a:pt x="162" y="537"/>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62" name="Freeform 50"/>
            <p:cNvSpPr>
              <a:spLocks/>
            </p:cNvSpPr>
            <p:nvPr/>
          </p:nvSpPr>
          <p:spPr bwMode="auto">
            <a:xfrm>
              <a:off x="1370" y="3331"/>
              <a:ext cx="94" cy="84"/>
            </a:xfrm>
            <a:custGeom>
              <a:avLst/>
              <a:gdLst/>
              <a:ahLst/>
              <a:cxnLst>
                <a:cxn ang="0">
                  <a:pos x="5" y="3"/>
                </a:cxn>
                <a:cxn ang="0">
                  <a:pos x="25" y="0"/>
                </a:cxn>
                <a:cxn ang="0">
                  <a:pos x="32" y="16"/>
                </a:cxn>
                <a:cxn ang="0">
                  <a:pos x="55" y="16"/>
                </a:cxn>
                <a:cxn ang="0">
                  <a:pos x="92" y="47"/>
                </a:cxn>
                <a:cxn ang="0">
                  <a:pos x="92" y="60"/>
                </a:cxn>
                <a:cxn ang="0">
                  <a:pos x="94" y="78"/>
                </a:cxn>
                <a:cxn ang="0">
                  <a:pos x="42" y="84"/>
                </a:cxn>
                <a:cxn ang="0">
                  <a:pos x="34" y="84"/>
                </a:cxn>
                <a:cxn ang="0">
                  <a:pos x="6" y="66"/>
                </a:cxn>
                <a:cxn ang="0">
                  <a:pos x="0" y="57"/>
                </a:cxn>
                <a:cxn ang="0">
                  <a:pos x="0" y="49"/>
                </a:cxn>
                <a:cxn ang="0">
                  <a:pos x="11" y="40"/>
                </a:cxn>
                <a:cxn ang="0">
                  <a:pos x="5" y="3"/>
                </a:cxn>
              </a:cxnLst>
              <a:rect l="0" t="0" r="r" b="b"/>
              <a:pathLst>
                <a:path w="94" h="84">
                  <a:moveTo>
                    <a:pt x="5" y="3"/>
                  </a:moveTo>
                  <a:lnTo>
                    <a:pt x="25" y="0"/>
                  </a:lnTo>
                  <a:lnTo>
                    <a:pt x="32" y="16"/>
                  </a:lnTo>
                  <a:lnTo>
                    <a:pt x="55" y="16"/>
                  </a:lnTo>
                  <a:lnTo>
                    <a:pt x="92" y="47"/>
                  </a:lnTo>
                  <a:lnTo>
                    <a:pt x="92" y="60"/>
                  </a:lnTo>
                  <a:lnTo>
                    <a:pt x="94" y="78"/>
                  </a:lnTo>
                  <a:lnTo>
                    <a:pt x="42" y="84"/>
                  </a:lnTo>
                  <a:lnTo>
                    <a:pt x="34" y="84"/>
                  </a:lnTo>
                  <a:lnTo>
                    <a:pt x="6" y="66"/>
                  </a:lnTo>
                  <a:lnTo>
                    <a:pt x="0" y="57"/>
                  </a:lnTo>
                  <a:lnTo>
                    <a:pt x="0" y="49"/>
                  </a:lnTo>
                  <a:lnTo>
                    <a:pt x="11" y="40"/>
                  </a:lnTo>
                  <a:lnTo>
                    <a:pt x="5" y="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63" name="Freeform 51"/>
            <p:cNvSpPr>
              <a:spLocks/>
            </p:cNvSpPr>
            <p:nvPr/>
          </p:nvSpPr>
          <p:spPr bwMode="auto">
            <a:xfrm>
              <a:off x="1644" y="1225"/>
              <a:ext cx="594" cy="422"/>
            </a:xfrm>
            <a:custGeom>
              <a:avLst/>
              <a:gdLst/>
              <a:ahLst/>
              <a:cxnLst>
                <a:cxn ang="0">
                  <a:pos x="139" y="408"/>
                </a:cxn>
                <a:cxn ang="0">
                  <a:pos x="178" y="373"/>
                </a:cxn>
                <a:cxn ang="0">
                  <a:pos x="224" y="333"/>
                </a:cxn>
                <a:cxn ang="0">
                  <a:pos x="278" y="320"/>
                </a:cxn>
                <a:cxn ang="0">
                  <a:pos x="329" y="280"/>
                </a:cxn>
                <a:cxn ang="0">
                  <a:pos x="403" y="275"/>
                </a:cxn>
                <a:cxn ang="0">
                  <a:pos x="437" y="263"/>
                </a:cxn>
                <a:cxn ang="0">
                  <a:pos x="414" y="250"/>
                </a:cxn>
                <a:cxn ang="0">
                  <a:pos x="400" y="241"/>
                </a:cxn>
                <a:cxn ang="0">
                  <a:pos x="454" y="240"/>
                </a:cxn>
                <a:cxn ang="0">
                  <a:pos x="456" y="210"/>
                </a:cxn>
                <a:cxn ang="0">
                  <a:pos x="437" y="201"/>
                </a:cxn>
                <a:cxn ang="0">
                  <a:pos x="479" y="186"/>
                </a:cxn>
                <a:cxn ang="0">
                  <a:pos x="502" y="166"/>
                </a:cxn>
                <a:cxn ang="0">
                  <a:pos x="520" y="138"/>
                </a:cxn>
                <a:cxn ang="0">
                  <a:pos x="520" y="117"/>
                </a:cxn>
                <a:cxn ang="0">
                  <a:pos x="510" y="111"/>
                </a:cxn>
                <a:cxn ang="0">
                  <a:pos x="505" y="95"/>
                </a:cxn>
                <a:cxn ang="0">
                  <a:pos x="584" y="71"/>
                </a:cxn>
                <a:cxn ang="0">
                  <a:pos x="570" y="53"/>
                </a:cxn>
                <a:cxn ang="0">
                  <a:pos x="516" y="62"/>
                </a:cxn>
                <a:cxn ang="0">
                  <a:pos x="500" y="53"/>
                </a:cxn>
                <a:cxn ang="0">
                  <a:pos x="511" y="42"/>
                </a:cxn>
                <a:cxn ang="0">
                  <a:pos x="530" y="24"/>
                </a:cxn>
                <a:cxn ang="0">
                  <a:pos x="463" y="22"/>
                </a:cxn>
                <a:cxn ang="0">
                  <a:pos x="449" y="18"/>
                </a:cxn>
                <a:cxn ang="0">
                  <a:pos x="456" y="0"/>
                </a:cxn>
                <a:cxn ang="0">
                  <a:pos x="403" y="9"/>
                </a:cxn>
                <a:cxn ang="0">
                  <a:pos x="372" y="15"/>
                </a:cxn>
                <a:cxn ang="0">
                  <a:pos x="321" y="28"/>
                </a:cxn>
                <a:cxn ang="0">
                  <a:pos x="273" y="40"/>
                </a:cxn>
                <a:cxn ang="0">
                  <a:pos x="236" y="37"/>
                </a:cxn>
                <a:cxn ang="0">
                  <a:pos x="219" y="31"/>
                </a:cxn>
                <a:cxn ang="0">
                  <a:pos x="186" y="36"/>
                </a:cxn>
                <a:cxn ang="0">
                  <a:pos x="130" y="59"/>
                </a:cxn>
                <a:cxn ang="0">
                  <a:pos x="85" y="64"/>
                </a:cxn>
                <a:cxn ang="0">
                  <a:pos x="67" y="80"/>
                </a:cxn>
                <a:cxn ang="0">
                  <a:pos x="30" y="89"/>
                </a:cxn>
                <a:cxn ang="0">
                  <a:pos x="11" y="90"/>
                </a:cxn>
                <a:cxn ang="0">
                  <a:pos x="0" y="107"/>
                </a:cxn>
                <a:cxn ang="0">
                  <a:pos x="11" y="121"/>
                </a:cxn>
                <a:cxn ang="0">
                  <a:pos x="34" y="130"/>
                </a:cxn>
                <a:cxn ang="0">
                  <a:pos x="56" y="139"/>
                </a:cxn>
                <a:cxn ang="0">
                  <a:pos x="85" y="148"/>
                </a:cxn>
                <a:cxn ang="0">
                  <a:pos x="102" y="170"/>
                </a:cxn>
                <a:cxn ang="0">
                  <a:pos x="108" y="186"/>
                </a:cxn>
                <a:cxn ang="0">
                  <a:pos x="98" y="209"/>
                </a:cxn>
                <a:cxn ang="0">
                  <a:pos x="107" y="237"/>
                </a:cxn>
                <a:cxn ang="0">
                  <a:pos x="85" y="271"/>
                </a:cxn>
                <a:cxn ang="0">
                  <a:pos x="53" y="321"/>
                </a:cxn>
                <a:cxn ang="0">
                  <a:pos x="47" y="365"/>
                </a:cxn>
                <a:cxn ang="0">
                  <a:pos x="65" y="401"/>
                </a:cxn>
                <a:cxn ang="0">
                  <a:pos x="118" y="422"/>
                </a:cxn>
              </a:cxnLst>
              <a:rect l="0" t="0" r="r" b="b"/>
              <a:pathLst>
                <a:path w="593" h="422">
                  <a:moveTo>
                    <a:pt x="118" y="422"/>
                  </a:moveTo>
                  <a:lnTo>
                    <a:pt x="139" y="408"/>
                  </a:lnTo>
                  <a:lnTo>
                    <a:pt x="149" y="390"/>
                  </a:lnTo>
                  <a:lnTo>
                    <a:pt x="178" y="373"/>
                  </a:lnTo>
                  <a:lnTo>
                    <a:pt x="196" y="352"/>
                  </a:lnTo>
                  <a:lnTo>
                    <a:pt x="224" y="333"/>
                  </a:lnTo>
                  <a:lnTo>
                    <a:pt x="261" y="315"/>
                  </a:lnTo>
                  <a:lnTo>
                    <a:pt x="278" y="320"/>
                  </a:lnTo>
                  <a:lnTo>
                    <a:pt x="307" y="303"/>
                  </a:lnTo>
                  <a:lnTo>
                    <a:pt x="329" y="280"/>
                  </a:lnTo>
                  <a:lnTo>
                    <a:pt x="363" y="277"/>
                  </a:lnTo>
                  <a:lnTo>
                    <a:pt x="403" y="275"/>
                  </a:lnTo>
                  <a:lnTo>
                    <a:pt x="435" y="268"/>
                  </a:lnTo>
                  <a:lnTo>
                    <a:pt x="437" y="263"/>
                  </a:lnTo>
                  <a:lnTo>
                    <a:pt x="428" y="254"/>
                  </a:lnTo>
                  <a:lnTo>
                    <a:pt x="414" y="250"/>
                  </a:lnTo>
                  <a:lnTo>
                    <a:pt x="400" y="250"/>
                  </a:lnTo>
                  <a:lnTo>
                    <a:pt x="400" y="241"/>
                  </a:lnTo>
                  <a:lnTo>
                    <a:pt x="446" y="241"/>
                  </a:lnTo>
                  <a:lnTo>
                    <a:pt x="454" y="240"/>
                  </a:lnTo>
                  <a:lnTo>
                    <a:pt x="456" y="223"/>
                  </a:lnTo>
                  <a:lnTo>
                    <a:pt x="456" y="210"/>
                  </a:lnTo>
                  <a:lnTo>
                    <a:pt x="442" y="209"/>
                  </a:lnTo>
                  <a:lnTo>
                    <a:pt x="437" y="201"/>
                  </a:lnTo>
                  <a:lnTo>
                    <a:pt x="445" y="195"/>
                  </a:lnTo>
                  <a:lnTo>
                    <a:pt x="479" y="186"/>
                  </a:lnTo>
                  <a:lnTo>
                    <a:pt x="497" y="178"/>
                  </a:lnTo>
                  <a:lnTo>
                    <a:pt x="502" y="166"/>
                  </a:lnTo>
                  <a:lnTo>
                    <a:pt x="510" y="155"/>
                  </a:lnTo>
                  <a:lnTo>
                    <a:pt x="520" y="138"/>
                  </a:lnTo>
                  <a:lnTo>
                    <a:pt x="523" y="117"/>
                  </a:lnTo>
                  <a:lnTo>
                    <a:pt x="520" y="117"/>
                  </a:lnTo>
                  <a:lnTo>
                    <a:pt x="514" y="113"/>
                  </a:lnTo>
                  <a:lnTo>
                    <a:pt x="510" y="111"/>
                  </a:lnTo>
                  <a:lnTo>
                    <a:pt x="505" y="108"/>
                  </a:lnTo>
                  <a:lnTo>
                    <a:pt x="505" y="95"/>
                  </a:lnTo>
                  <a:lnTo>
                    <a:pt x="534" y="81"/>
                  </a:lnTo>
                  <a:lnTo>
                    <a:pt x="584" y="71"/>
                  </a:lnTo>
                  <a:lnTo>
                    <a:pt x="593" y="62"/>
                  </a:lnTo>
                  <a:lnTo>
                    <a:pt x="570" y="53"/>
                  </a:lnTo>
                  <a:lnTo>
                    <a:pt x="553" y="58"/>
                  </a:lnTo>
                  <a:lnTo>
                    <a:pt x="516" y="62"/>
                  </a:lnTo>
                  <a:lnTo>
                    <a:pt x="500" y="62"/>
                  </a:lnTo>
                  <a:lnTo>
                    <a:pt x="500" y="53"/>
                  </a:lnTo>
                  <a:lnTo>
                    <a:pt x="500" y="46"/>
                  </a:lnTo>
                  <a:lnTo>
                    <a:pt x="511" y="42"/>
                  </a:lnTo>
                  <a:lnTo>
                    <a:pt x="525" y="36"/>
                  </a:lnTo>
                  <a:lnTo>
                    <a:pt x="530" y="24"/>
                  </a:lnTo>
                  <a:lnTo>
                    <a:pt x="491" y="19"/>
                  </a:lnTo>
                  <a:lnTo>
                    <a:pt x="463" y="22"/>
                  </a:lnTo>
                  <a:lnTo>
                    <a:pt x="437" y="24"/>
                  </a:lnTo>
                  <a:lnTo>
                    <a:pt x="449" y="18"/>
                  </a:lnTo>
                  <a:lnTo>
                    <a:pt x="459" y="9"/>
                  </a:lnTo>
                  <a:lnTo>
                    <a:pt x="456" y="0"/>
                  </a:lnTo>
                  <a:lnTo>
                    <a:pt x="422" y="2"/>
                  </a:lnTo>
                  <a:lnTo>
                    <a:pt x="403" y="9"/>
                  </a:lnTo>
                  <a:lnTo>
                    <a:pt x="386" y="10"/>
                  </a:lnTo>
                  <a:lnTo>
                    <a:pt x="372" y="15"/>
                  </a:lnTo>
                  <a:lnTo>
                    <a:pt x="326" y="22"/>
                  </a:lnTo>
                  <a:lnTo>
                    <a:pt x="321" y="28"/>
                  </a:lnTo>
                  <a:lnTo>
                    <a:pt x="292" y="40"/>
                  </a:lnTo>
                  <a:lnTo>
                    <a:pt x="273" y="40"/>
                  </a:lnTo>
                  <a:lnTo>
                    <a:pt x="255" y="40"/>
                  </a:lnTo>
                  <a:lnTo>
                    <a:pt x="236" y="37"/>
                  </a:lnTo>
                  <a:lnTo>
                    <a:pt x="227" y="36"/>
                  </a:lnTo>
                  <a:lnTo>
                    <a:pt x="219" y="31"/>
                  </a:lnTo>
                  <a:lnTo>
                    <a:pt x="199" y="31"/>
                  </a:lnTo>
                  <a:lnTo>
                    <a:pt x="186" y="36"/>
                  </a:lnTo>
                  <a:lnTo>
                    <a:pt x="167" y="49"/>
                  </a:lnTo>
                  <a:lnTo>
                    <a:pt x="130" y="59"/>
                  </a:lnTo>
                  <a:lnTo>
                    <a:pt x="118" y="58"/>
                  </a:lnTo>
                  <a:lnTo>
                    <a:pt x="85" y="64"/>
                  </a:lnTo>
                  <a:lnTo>
                    <a:pt x="79" y="73"/>
                  </a:lnTo>
                  <a:lnTo>
                    <a:pt x="67" y="80"/>
                  </a:lnTo>
                  <a:lnTo>
                    <a:pt x="47" y="81"/>
                  </a:lnTo>
                  <a:lnTo>
                    <a:pt x="30" y="89"/>
                  </a:lnTo>
                  <a:lnTo>
                    <a:pt x="19" y="89"/>
                  </a:lnTo>
                  <a:lnTo>
                    <a:pt x="11" y="90"/>
                  </a:lnTo>
                  <a:lnTo>
                    <a:pt x="5" y="93"/>
                  </a:lnTo>
                  <a:lnTo>
                    <a:pt x="0" y="107"/>
                  </a:lnTo>
                  <a:lnTo>
                    <a:pt x="7" y="111"/>
                  </a:lnTo>
                  <a:lnTo>
                    <a:pt x="11" y="121"/>
                  </a:lnTo>
                  <a:lnTo>
                    <a:pt x="16" y="130"/>
                  </a:lnTo>
                  <a:lnTo>
                    <a:pt x="34" y="130"/>
                  </a:lnTo>
                  <a:lnTo>
                    <a:pt x="39" y="133"/>
                  </a:lnTo>
                  <a:lnTo>
                    <a:pt x="56" y="139"/>
                  </a:lnTo>
                  <a:lnTo>
                    <a:pt x="70" y="139"/>
                  </a:lnTo>
                  <a:lnTo>
                    <a:pt x="85" y="148"/>
                  </a:lnTo>
                  <a:lnTo>
                    <a:pt x="95" y="161"/>
                  </a:lnTo>
                  <a:lnTo>
                    <a:pt x="102" y="170"/>
                  </a:lnTo>
                  <a:lnTo>
                    <a:pt x="108" y="179"/>
                  </a:lnTo>
                  <a:lnTo>
                    <a:pt x="108" y="186"/>
                  </a:lnTo>
                  <a:lnTo>
                    <a:pt x="102" y="200"/>
                  </a:lnTo>
                  <a:lnTo>
                    <a:pt x="98" y="209"/>
                  </a:lnTo>
                  <a:lnTo>
                    <a:pt x="113" y="217"/>
                  </a:lnTo>
                  <a:lnTo>
                    <a:pt x="107" y="237"/>
                  </a:lnTo>
                  <a:lnTo>
                    <a:pt x="98" y="263"/>
                  </a:lnTo>
                  <a:lnTo>
                    <a:pt x="85" y="271"/>
                  </a:lnTo>
                  <a:lnTo>
                    <a:pt x="70" y="290"/>
                  </a:lnTo>
                  <a:lnTo>
                    <a:pt x="53" y="321"/>
                  </a:lnTo>
                  <a:lnTo>
                    <a:pt x="53" y="339"/>
                  </a:lnTo>
                  <a:lnTo>
                    <a:pt x="47" y="365"/>
                  </a:lnTo>
                  <a:lnTo>
                    <a:pt x="65" y="386"/>
                  </a:lnTo>
                  <a:lnTo>
                    <a:pt x="65" y="401"/>
                  </a:lnTo>
                  <a:lnTo>
                    <a:pt x="93" y="413"/>
                  </a:lnTo>
                  <a:lnTo>
                    <a:pt x="118" y="42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64" name="Freeform 52"/>
            <p:cNvSpPr>
              <a:spLocks/>
            </p:cNvSpPr>
            <p:nvPr/>
          </p:nvSpPr>
          <p:spPr bwMode="auto">
            <a:xfrm>
              <a:off x="2039" y="1522"/>
              <a:ext cx="111" cy="62"/>
            </a:xfrm>
            <a:custGeom>
              <a:avLst/>
              <a:gdLst/>
              <a:ahLst/>
              <a:cxnLst>
                <a:cxn ang="0">
                  <a:pos x="33" y="59"/>
                </a:cxn>
                <a:cxn ang="0">
                  <a:pos x="54" y="62"/>
                </a:cxn>
                <a:cxn ang="0">
                  <a:pos x="82" y="55"/>
                </a:cxn>
                <a:cxn ang="0">
                  <a:pos x="98" y="42"/>
                </a:cxn>
                <a:cxn ang="0">
                  <a:pos x="110" y="36"/>
                </a:cxn>
                <a:cxn ang="0">
                  <a:pos x="105" y="9"/>
                </a:cxn>
                <a:cxn ang="0">
                  <a:pos x="101" y="2"/>
                </a:cxn>
                <a:cxn ang="0">
                  <a:pos x="77" y="2"/>
                </a:cxn>
                <a:cxn ang="0">
                  <a:pos x="50" y="0"/>
                </a:cxn>
                <a:cxn ang="0">
                  <a:pos x="40" y="5"/>
                </a:cxn>
                <a:cxn ang="0">
                  <a:pos x="28" y="18"/>
                </a:cxn>
                <a:cxn ang="0">
                  <a:pos x="19" y="18"/>
                </a:cxn>
                <a:cxn ang="0">
                  <a:pos x="14" y="0"/>
                </a:cxn>
                <a:cxn ang="0">
                  <a:pos x="0" y="0"/>
                </a:cxn>
                <a:cxn ang="0">
                  <a:pos x="0" y="15"/>
                </a:cxn>
                <a:cxn ang="0">
                  <a:pos x="8" y="20"/>
                </a:cxn>
                <a:cxn ang="0">
                  <a:pos x="10" y="36"/>
                </a:cxn>
                <a:cxn ang="0">
                  <a:pos x="33" y="59"/>
                </a:cxn>
              </a:cxnLst>
              <a:rect l="0" t="0" r="r" b="b"/>
              <a:pathLst>
                <a:path w="110" h="62">
                  <a:moveTo>
                    <a:pt x="33" y="59"/>
                  </a:moveTo>
                  <a:lnTo>
                    <a:pt x="54" y="62"/>
                  </a:lnTo>
                  <a:lnTo>
                    <a:pt x="82" y="55"/>
                  </a:lnTo>
                  <a:lnTo>
                    <a:pt x="98" y="42"/>
                  </a:lnTo>
                  <a:lnTo>
                    <a:pt x="110" y="36"/>
                  </a:lnTo>
                  <a:lnTo>
                    <a:pt x="105" y="9"/>
                  </a:lnTo>
                  <a:lnTo>
                    <a:pt x="101" y="2"/>
                  </a:lnTo>
                  <a:lnTo>
                    <a:pt x="77" y="2"/>
                  </a:lnTo>
                  <a:lnTo>
                    <a:pt x="50" y="0"/>
                  </a:lnTo>
                  <a:lnTo>
                    <a:pt x="40" y="5"/>
                  </a:lnTo>
                  <a:lnTo>
                    <a:pt x="28" y="18"/>
                  </a:lnTo>
                  <a:lnTo>
                    <a:pt x="19" y="18"/>
                  </a:lnTo>
                  <a:lnTo>
                    <a:pt x="14" y="0"/>
                  </a:lnTo>
                  <a:lnTo>
                    <a:pt x="0" y="0"/>
                  </a:lnTo>
                  <a:lnTo>
                    <a:pt x="0" y="15"/>
                  </a:lnTo>
                  <a:lnTo>
                    <a:pt x="8" y="20"/>
                  </a:lnTo>
                  <a:lnTo>
                    <a:pt x="10" y="36"/>
                  </a:lnTo>
                  <a:lnTo>
                    <a:pt x="33" y="5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65" name="Freeform 53"/>
            <p:cNvSpPr>
              <a:spLocks/>
            </p:cNvSpPr>
            <p:nvPr/>
          </p:nvSpPr>
          <p:spPr bwMode="auto">
            <a:xfrm>
              <a:off x="2908" y="1411"/>
              <a:ext cx="62" cy="43"/>
            </a:xfrm>
            <a:custGeom>
              <a:avLst/>
              <a:gdLst/>
              <a:ahLst/>
              <a:cxnLst>
                <a:cxn ang="0">
                  <a:pos x="28" y="26"/>
                </a:cxn>
                <a:cxn ang="0">
                  <a:pos x="18" y="29"/>
                </a:cxn>
                <a:cxn ang="0">
                  <a:pos x="6" y="29"/>
                </a:cxn>
                <a:cxn ang="0">
                  <a:pos x="0" y="26"/>
                </a:cxn>
                <a:cxn ang="0">
                  <a:pos x="0" y="15"/>
                </a:cxn>
                <a:cxn ang="0">
                  <a:pos x="4" y="6"/>
                </a:cxn>
                <a:cxn ang="0">
                  <a:pos x="12" y="0"/>
                </a:cxn>
                <a:cxn ang="0">
                  <a:pos x="20" y="3"/>
                </a:cxn>
                <a:cxn ang="0">
                  <a:pos x="24" y="5"/>
                </a:cxn>
                <a:cxn ang="0">
                  <a:pos x="34" y="2"/>
                </a:cxn>
                <a:cxn ang="0">
                  <a:pos x="46" y="14"/>
                </a:cxn>
                <a:cxn ang="0">
                  <a:pos x="54" y="27"/>
                </a:cxn>
                <a:cxn ang="0">
                  <a:pos x="62" y="34"/>
                </a:cxn>
                <a:cxn ang="0">
                  <a:pos x="60" y="42"/>
                </a:cxn>
                <a:cxn ang="0">
                  <a:pos x="51" y="42"/>
                </a:cxn>
                <a:cxn ang="0">
                  <a:pos x="41" y="43"/>
                </a:cxn>
                <a:cxn ang="0">
                  <a:pos x="28" y="26"/>
                </a:cxn>
              </a:cxnLst>
              <a:rect l="0" t="0" r="r" b="b"/>
              <a:pathLst>
                <a:path w="62" h="43">
                  <a:moveTo>
                    <a:pt x="28" y="26"/>
                  </a:moveTo>
                  <a:lnTo>
                    <a:pt x="18" y="29"/>
                  </a:lnTo>
                  <a:lnTo>
                    <a:pt x="6" y="29"/>
                  </a:lnTo>
                  <a:lnTo>
                    <a:pt x="0" y="26"/>
                  </a:lnTo>
                  <a:lnTo>
                    <a:pt x="0" y="15"/>
                  </a:lnTo>
                  <a:lnTo>
                    <a:pt x="4" y="6"/>
                  </a:lnTo>
                  <a:lnTo>
                    <a:pt x="12" y="0"/>
                  </a:lnTo>
                  <a:lnTo>
                    <a:pt x="20" y="3"/>
                  </a:lnTo>
                  <a:lnTo>
                    <a:pt x="24" y="5"/>
                  </a:lnTo>
                  <a:lnTo>
                    <a:pt x="34" y="2"/>
                  </a:lnTo>
                  <a:lnTo>
                    <a:pt x="46" y="14"/>
                  </a:lnTo>
                  <a:lnTo>
                    <a:pt x="54" y="27"/>
                  </a:lnTo>
                  <a:lnTo>
                    <a:pt x="62" y="34"/>
                  </a:lnTo>
                  <a:lnTo>
                    <a:pt x="60" y="42"/>
                  </a:lnTo>
                  <a:lnTo>
                    <a:pt x="51" y="42"/>
                  </a:lnTo>
                  <a:lnTo>
                    <a:pt x="41" y="43"/>
                  </a:lnTo>
                  <a:lnTo>
                    <a:pt x="28" y="2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66" name="Freeform 54"/>
            <p:cNvSpPr>
              <a:spLocks/>
            </p:cNvSpPr>
            <p:nvPr/>
          </p:nvSpPr>
          <p:spPr bwMode="auto">
            <a:xfrm>
              <a:off x="2926" y="1342"/>
              <a:ext cx="128" cy="56"/>
            </a:xfrm>
            <a:custGeom>
              <a:avLst/>
              <a:gdLst/>
              <a:ahLst/>
              <a:cxnLst>
                <a:cxn ang="0">
                  <a:pos x="98" y="0"/>
                </a:cxn>
                <a:cxn ang="0">
                  <a:pos x="113" y="0"/>
                </a:cxn>
                <a:cxn ang="0">
                  <a:pos x="128" y="9"/>
                </a:cxn>
                <a:cxn ang="0">
                  <a:pos x="124" y="19"/>
                </a:cxn>
                <a:cxn ang="0">
                  <a:pos x="114" y="27"/>
                </a:cxn>
                <a:cxn ang="0">
                  <a:pos x="93" y="27"/>
                </a:cxn>
                <a:cxn ang="0">
                  <a:pos x="74" y="30"/>
                </a:cxn>
                <a:cxn ang="0">
                  <a:pos x="44" y="44"/>
                </a:cxn>
                <a:cxn ang="0">
                  <a:pos x="27" y="56"/>
                </a:cxn>
                <a:cxn ang="0">
                  <a:pos x="6" y="49"/>
                </a:cxn>
                <a:cxn ang="0">
                  <a:pos x="0" y="44"/>
                </a:cxn>
                <a:cxn ang="0">
                  <a:pos x="8" y="31"/>
                </a:cxn>
                <a:cxn ang="0">
                  <a:pos x="22" y="19"/>
                </a:cxn>
                <a:cxn ang="0">
                  <a:pos x="56" y="13"/>
                </a:cxn>
                <a:cxn ang="0">
                  <a:pos x="71" y="9"/>
                </a:cxn>
                <a:cxn ang="0">
                  <a:pos x="98" y="0"/>
                </a:cxn>
              </a:cxnLst>
              <a:rect l="0" t="0" r="r" b="b"/>
              <a:pathLst>
                <a:path w="128" h="56">
                  <a:moveTo>
                    <a:pt x="98" y="0"/>
                  </a:moveTo>
                  <a:lnTo>
                    <a:pt x="113" y="0"/>
                  </a:lnTo>
                  <a:lnTo>
                    <a:pt x="128" y="9"/>
                  </a:lnTo>
                  <a:lnTo>
                    <a:pt x="124" y="19"/>
                  </a:lnTo>
                  <a:lnTo>
                    <a:pt x="114" y="27"/>
                  </a:lnTo>
                  <a:lnTo>
                    <a:pt x="93" y="27"/>
                  </a:lnTo>
                  <a:lnTo>
                    <a:pt x="74" y="30"/>
                  </a:lnTo>
                  <a:lnTo>
                    <a:pt x="44" y="44"/>
                  </a:lnTo>
                  <a:lnTo>
                    <a:pt x="27" y="56"/>
                  </a:lnTo>
                  <a:lnTo>
                    <a:pt x="6" y="49"/>
                  </a:lnTo>
                  <a:lnTo>
                    <a:pt x="0" y="44"/>
                  </a:lnTo>
                  <a:lnTo>
                    <a:pt x="8" y="31"/>
                  </a:lnTo>
                  <a:lnTo>
                    <a:pt x="22" y="19"/>
                  </a:lnTo>
                  <a:lnTo>
                    <a:pt x="56" y="13"/>
                  </a:lnTo>
                  <a:lnTo>
                    <a:pt x="71" y="9"/>
                  </a:lnTo>
                  <a:lnTo>
                    <a:pt x="98"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67" name="Freeform 55"/>
            <p:cNvSpPr>
              <a:spLocks/>
            </p:cNvSpPr>
            <p:nvPr/>
          </p:nvSpPr>
          <p:spPr bwMode="auto">
            <a:xfrm>
              <a:off x="2589" y="1477"/>
              <a:ext cx="124" cy="190"/>
            </a:xfrm>
            <a:custGeom>
              <a:avLst/>
              <a:gdLst/>
              <a:ahLst/>
              <a:cxnLst>
                <a:cxn ang="0">
                  <a:pos x="4" y="17"/>
                </a:cxn>
                <a:cxn ang="0">
                  <a:pos x="9" y="35"/>
                </a:cxn>
                <a:cxn ang="0">
                  <a:pos x="12" y="44"/>
                </a:cxn>
                <a:cxn ang="0">
                  <a:pos x="18" y="60"/>
                </a:cxn>
                <a:cxn ang="0">
                  <a:pos x="23" y="65"/>
                </a:cxn>
                <a:cxn ang="0">
                  <a:pos x="21" y="69"/>
                </a:cxn>
                <a:cxn ang="0">
                  <a:pos x="44" y="76"/>
                </a:cxn>
                <a:cxn ang="0">
                  <a:pos x="46" y="87"/>
                </a:cxn>
                <a:cxn ang="0">
                  <a:pos x="32" y="100"/>
                </a:cxn>
                <a:cxn ang="0">
                  <a:pos x="18" y="106"/>
                </a:cxn>
                <a:cxn ang="0">
                  <a:pos x="7" y="115"/>
                </a:cxn>
                <a:cxn ang="0">
                  <a:pos x="4" y="127"/>
                </a:cxn>
                <a:cxn ang="0">
                  <a:pos x="0" y="140"/>
                </a:cxn>
                <a:cxn ang="0">
                  <a:pos x="0" y="150"/>
                </a:cxn>
                <a:cxn ang="0">
                  <a:pos x="4" y="161"/>
                </a:cxn>
                <a:cxn ang="0">
                  <a:pos x="6" y="173"/>
                </a:cxn>
                <a:cxn ang="0">
                  <a:pos x="12" y="183"/>
                </a:cxn>
                <a:cxn ang="0">
                  <a:pos x="23" y="189"/>
                </a:cxn>
                <a:cxn ang="0">
                  <a:pos x="30" y="190"/>
                </a:cxn>
                <a:cxn ang="0">
                  <a:pos x="47" y="190"/>
                </a:cxn>
                <a:cxn ang="0">
                  <a:pos x="60" y="184"/>
                </a:cxn>
                <a:cxn ang="0">
                  <a:pos x="77" y="177"/>
                </a:cxn>
                <a:cxn ang="0">
                  <a:pos x="100" y="173"/>
                </a:cxn>
                <a:cxn ang="0">
                  <a:pos x="106" y="171"/>
                </a:cxn>
                <a:cxn ang="0">
                  <a:pos x="107" y="159"/>
                </a:cxn>
                <a:cxn ang="0">
                  <a:pos x="124" y="130"/>
                </a:cxn>
                <a:cxn ang="0">
                  <a:pos x="117" y="119"/>
                </a:cxn>
                <a:cxn ang="0">
                  <a:pos x="104" y="106"/>
                </a:cxn>
                <a:cxn ang="0">
                  <a:pos x="98" y="88"/>
                </a:cxn>
                <a:cxn ang="0">
                  <a:pos x="98" y="82"/>
                </a:cxn>
                <a:cxn ang="0">
                  <a:pos x="92" y="76"/>
                </a:cxn>
                <a:cxn ang="0">
                  <a:pos x="87" y="66"/>
                </a:cxn>
                <a:cxn ang="0">
                  <a:pos x="84" y="57"/>
                </a:cxn>
                <a:cxn ang="0">
                  <a:pos x="91" y="48"/>
                </a:cxn>
                <a:cxn ang="0">
                  <a:pos x="89" y="35"/>
                </a:cxn>
                <a:cxn ang="0">
                  <a:pos x="87" y="17"/>
                </a:cxn>
                <a:cxn ang="0">
                  <a:pos x="84" y="5"/>
                </a:cxn>
                <a:cxn ang="0">
                  <a:pos x="70" y="0"/>
                </a:cxn>
                <a:cxn ang="0">
                  <a:pos x="55" y="0"/>
                </a:cxn>
                <a:cxn ang="0">
                  <a:pos x="43" y="5"/>
                </a:cxn>
                <a:cxn ang="0">
                  <a:pos x="43" y="14"/>
                </a:cxn>
                <a:cxn ang="0">
                  <a:pos x="47" y="19"/>
                </a:cxn>
                <a:cxn ang="0">
                  <a:pos x="37" y="26"/>
                </a:cxn>
                <a:cxn ang="0">
                  <a:pos x="27" y="26"/>
                </a:cxn>
                <a:cxn ang="0">
                  <a:pos x="4" y="17"/>
                </a:cxn>
              </a:cxnLst>
              <a:rect l="0" t="0" r="r" b="b"/>
              <a:pathLst>
                <a:path w="124" h="190">
                  <a:moveTo>
                    <a:pt x="4" y="17"/>
                  </a:moveTo>
                  <a:lnTo>
                    <a:pt x="9" y="35"/>
                  </a:lnTo>
                  <a:lnTo>
                    <a:pt x="12" y="44"/>
                  </a:lnTo>
                  <a:lnTo>
                    <a:pt x="18" y="60"/>
                  </a:lnTo>
                  <a:lnTo>
                    <a:pt x="23" y="65"/>
                  </a:lnTo>
                  <a:lnTo>
                    <a:pt x="21" y="69"/>
                  </a:lnTo>
                  <a:lnTo>
                    <a:pt x="44" y="76"/>
                  </a:lnTo>
                  <a:lnTo>
                    <a:pt x="46" y="87"/>
                  </a:lnTo>
                  <a:lnTo>
                    <a:pt x="32" y="100"/>
                  </a:lnTo>
                  <a:lnTo>
                    <a:pt x="18" y="106"/>
                  </a:lnTo>
                  <a:lnTo>
                    <a:pt x="7" y="115"/>
                  </a:lnTo>
                  <a:lnTo>
                    <a:pt x="4" y="127"/>
                  </a:lnTo>
                  <a:lnTo>
                    <a:pt x="0" y="140"/>
                  </a:lnTo>
                  <a:lnTo>
                    <a:pt x="0" y="150"/>
                  </a:lnTo>
                  <a:lnTo>
                    <a:pt x="4" y="161"/>
                  </a:lnTo>
                  <a:lnTo>
                    <a:pt x="6" y="173"/>
                  </a:lnTo>
                  <a:lnTo>
                    <a:pt x="12" y="183"/>
                  </a:lnTo>
                  <a:lnTo>
                    <a:pt x="23" y="189"/>
                  </a:lnTo>
                  <a:lnTo>
                    <a:pt x="30" y="190"/>
                  </a:lnTo>
                  <a:lnTo>
                    <a:pt x="47" y="190"/>
                  </a:lnTo>
                  <a:lnTo>
                    <a:pt x="60" y="184"/>
                  </a:lnTo>
                  <a:lnTo>
                    <a:pt x="77" y="177"/>
                  </a:lnTo>
                  <a:lnTo>
                    <a:pt x="100" y="173"/>
                  </a:lnTo>
                  <a:lnTo>
                    <a:pt x="106" y="171"/>
                  </a:lnTo>
                  <a:lnTo>
                    <a:pt x="107" y="159"/>
                  </a:lnTo>
                  <a:lnTo>
                    <a:pt x="124" y="130"/>
                  </a:lnTo>
                  <a:lnTo>
                    <a:pt x="117" y="119"/>
                  </a:lnTo>
                  <a:lnTo>
                    <a:pt x="104" y="106"/>
                  </a:lnTo>
                  <a:lnTo>
                    <a:pt x="98" y="88"/>
                  </a:lnTo>
                  <a:lnTo>
                    <a:pt x="98" y="82"/>
                  </a:lnTo>
                  <a:lnTo>
                    <a:pt x="92" y="76"/>
                  </a:lnTo>
                  <a:lnTo>
                    <a:pt x="87" y="66"/>
                  </a:lnTo>
                  <a:lnTo>
                    <a:pt x="84" y="57"/>
                  </a:lnTo>
                  <a:lnTo>
                    <a:pt x="91" y="48"/>
                  </a:lnTo>
                  <a:lnTo>
                    <a:pt x="89" y="35"/>
                  </a:lnTo>
                  <a:lnTo>
                    <a:pt x="87" y="17"/>
                  </a:lnTo>
                  <a:lnTo>
                    <a:pt x="84" y="5"/>
                  </a:lnTo>
                  <a:lnTo>
                    <a:pt x="70" y="0"/>
                  </a:lnTo>
                  <a:lnTo>
                    <a:pt x="55" y="0"/>
                  </a:lnTo>
                  <a:lnTo>
                    <a:pt x="43" y="5"/>
                  </a:lnTo>
                  <a:lnTo>
                    <a:pt x="43" y="14"/>
                  </a:lnTo>
                  <a:lnTo>
                    <a:pt x="47" y="19"/>
                  </a:lnTo>
                  <a:lnTo>
                    <a:pt x="37" y="26"/>
                  </a:lnTo>
                  <a:lnTo>
                    <a:pt x="27" y="26"/>
                  </a:lnTo>
                  <a:lnTo>
                    <a:pt x="4" y="17"/>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68" name="Freeform 56"/>
            <p:cNvSpPr>
              <a:spLocks/>
            </p:cNvSpPr>
            <p:nvPr/>
          </p:nvSpPr>
          <p:spPr bwMode="auto">
            <a:xfrm>
              <a:off x="2164" y="1743"/>
              <a:ext cx="57" cy="65"/>
            </a:xfrm>
            <a:custGeom>
              <a:avLst/>
              <a:gdLst/>
              <a:ahLst/>
              <a:cxnLst>
                <a:cxn ang="0">
                  <a:pos x="50" y="1"/>
                </a:cxn>
                <a:cxn ang="0">
                  <a:pos x="34" y="0"/>
                </a:cxn>
                <a:cxn ang="0">
                  <a:pos x="33" y="6"/>
                </a:cxn>
                <a:cxn ang="0">
                  <a:pos x="23" y="10"/>
                </a:cxn>
                <a:cxn ang="0">
                  <a:pos x="16" y="16"/>
                </a:cxn>
                <a:cxn ang="0">
                  <a:pos x="8" y="19"/>
                </a:cxn>
                <a:cxn ang="0">
                  <a:pos x="10" y="28"/>
                </a:cxn>
                <a:cxn ang="0">
                  <a:pos x="10" y="32"/>
                </a:cxn>
                <a:cxn ang="0">
                  <a:pos x="6" y="44"/>
                </a:cxn>
                <a:cxn ang="0">
                  <a:pos x="0" y="54"/>
                </a:cxn>
                <a:cxn ang="0">
                  <a:pos x="5" y="63"/>
                </a:cxn>
                <a:cxn ang="0">
                  <a:pos x="14" y="65"/>
                </a:cxn>
                <a:cxn ang="0">
                  <a:pos x="23" y="63"/>
                </a:cxn>
                <a:cxn ang="0">
                  <a:pos x="28" y="60"/>
                </a:cxn>
                <a:cxn ang="0">
                  <a:pos x="34" y="54"/>
                </a:cxn>
                <a:cxn ang="0">
                  <a:pos x="47" y="53"/>
                </a:cxn>
                <a:cxn ang="0">
                  <a:pos x="56" y="51"/>
                </a:cxn>
                <a:cxn ang="0">
                  <a:pos x="57" y="41"/>
                </a:cxn>
                <a:cxn ang="0">
                  <a:pos x="57" y="32"/>
                </a:cxn>
                <a:cxn ang="0">
                  <a:pos x="57" y="29"/>
                </a:cxn>
                <a:cxn ang="0">
                  <a:pos x="47" y="23"/>
                </a:cxn>
                <a:cxn ang="0">
                  <a:pos x="42" y="20"/>
                </a:cxn>
                <a:cxn ang="0">
                  <a:pos x="50" y="1"/>
                </a:cxn>
              </a:cxnLst>
              <a:rect l="0" t="0" r="r" b="b"/>
              <a:pathLst>
                <a:path w="57" h="65">
                  <a:moveTo>
                    <a:pt x="50" y="1"/>
                  </a:moveTo>
                  <a:lnTo>
                    <a:pt x="34" y="0"/>
                  </a:lnTo>
                  <a:lnTo>
                    <a:pt x="33" y="6"/>
                  </a:lnTo>
                  <a:lnTo>
                    <a:pt x="23" y="10"/>
                  </a:lnTo>
                  <a:lnTo>
                    <a:pt x="16" y="16"/>
                  </a:lnTo>
                  <a:lnTo>
                    <a:pt x="8" y="19"/>
                  </a:lnTo>
                  <a:lnTo>
                    <a:pt x="10" y="28"/>
                  </a:lnTo>
                  <a:lnTo>
                    <a:pt x="10" y="32"/>
                  </a:lnTo>
                  <a:lnTo>
                    <a:pt x="6" y="44"/>
                  </a:lnTo>
                  <a:lnTo>
                    <a:pt x="0" y="54"/>
                  </a:lnTo>
                  <a:lnTo>
                    <a:pt x="5" y="63"/>
                  </a:lnTo>
                  <a:lnTo>
                    <a:pt x="14" y="65"/>
                  </a:lnTo>
                  <a:lnTo>
                    <a:pt x="23" y="63"/>
                  </a:lnTo>
                  <a:lnTo>
                    <a:pt x="28" y="60"/>
                  </a:lnTo>
                  <a:lnTo>
                    <a:pt x="34" y="54"/>
                  </a:lnTo>
                  <a:lnTo>
                    <a:pt x="47" y="53"/>
                  </a:lnTo>
                  <a:lnTo>
                    <a:pt x="56" y="51"/>
                  </a:lnTo>
                  <a:lnTo>
                    <a:pt x="57" y="41"/>
                  </a:lnTo>
                  <a:lnTo>
                    <a:pt x="57" y="32"/>
                  </a:lnTo>
                  <a:lnTo>
                    <a:pt x="57" y="29"/>
                  </a:lnTo>
                  <a:lnTo>
                    <a:pt x="47" y="23"/>
                  </a:lnTo>
                  <a:lnTo>
                    <a:pt x="42" y="20"/>
                  </a:lnTo>
                  <a:lnTo>
                    <a:pt x="50" y="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69" name="Freeform 57"/>
            <p:cNvSpPr>
              <a:spLocks/>
            </p:cNvSpPr>
            <p:nvPr/>
          </p:nvSpPr>
          <p:spPr bwMode="auto">
            <a:xfrm>
              <a:off x="2207" y="1746"/>
              <a:ext cx="24" cy="22"/>
            </a:xfrm>
            <a:custGeom>
              <a:avLst/>
              <a:gdLst/>
              <a:ahLst/>
              <a:cxnLst>
                <a:cxn ang="0">
                  <a:pos x="13" y="0"/>
                </a:cxn>
                <a:cxn ang="0">
                  <a:pos x="21" y="7"/>
                </a:cxn>
                <a:cxn ang="0">
                  <a:pos x="24" y="11"/>
                </a:cxn>
                <a:cxn ang="0">
                  <a:pos x="17" y="22"/>
                </a:cxn>
                <a:cxn ang="0">
                  <a:pos x="0" y="16"/>
                </a:cxn>
                <a:cxn ang="0">
                  <a:pos x="13" y="0"/>
                </a:cxn>
              </a:cxnLst>
              <a:rect l="0" t="0" r="r" b="b"/>
              <a:pathLst>
                <a:path w="24" h="22">
                  <a:moveTo>
                    <a:pt x="13" y="0"/>
                  </a:moveTo>
                  <a:lnTo>
                    <a:pt x="21" y="7"/>
                  </a:lnTo>
                  <a:lnTo>
                    <a:pt x="24" y="11"/>
                  </a:lnTo>
                  <a:lnTo>
                    <a:pt x="17" y="22"/>
                  </a:lnTo>
                  <a:lnTo>
                    <a:pt x="0" y="16"/>
                  </a:lnTo>
                  <a:lnTo>
                    <a:pt x="13"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70" name="Freeform 58"/>
            <p:cNvSpPr>
              <a:spLocks/>
            </p:cNvSpPr>
            <p:nvPr/>
          </p:nvSpPr>
          <p:spPr bwMode="auto">
            <a:xfrm>
              <a:off x="2231" y="1682"/>
              <a:ext cx="106" cy="160"/>
            </a:xfrm>
            <a:custGeom>
              <a:avLst/>
              <a:gdLst/>
              <a:ahLst/>
              <a:cxnLst>
                <a:cxn ang="0">
                  <a:pos x="23" y="0"/>
                </a:cxn>
                <a:cxn ang="0">
                  <a:pos x="26" y="0"/>
                </a:cxn>
                <a:cxn ang="0">
                  <a:pos x="32" y="7"/>
                </a:cxn>
                <a:cxn ang="0">
                  <a:pos x="38" y="4"/>
                </a:cxn>
                <a:cxn ang="0">
                  <a:pos x="43" y="4"/>
                </a:cxn>
                <a:cxn ang="0">
                  <a:pos x="49" y="9"/>
                </a:cxn>
                <a:cxn ang="0">
                  <a:pos x="54" y="16"/>
                </a:cxn>
                <a:cxn ang="0">
                  <a:pos x="57" y="24"/>
                </a:cxn>
                <a:cxn ang="0">
                  <a:pos x="57" y="31"/>
                </a:cxn>
                <a:cxn ang="0">
                  <a:pos x="46" y="36"/>
                </a:cxn>
                <a:cxn ang="0">
                  <a:pos x="40" y="38"/>
                </a:cxn>
                <a:cxn ang="0">
                  <a:pos x="37" y="40"/>
                </a:cxn>
                <a:cxn ang="0">
                  <a:pos x="40" y="49"/>
                </a:cxn>
                <a:cxn ang="0">
                  <a:pos x="46" y="53"/>
                </a:cxn>
                <a:cxn ang="0">
                  <a:pos x="55" y="55"/>
                </a:cxn>
                <a:cxn ang="0">
                  <a:pos x="68" y="59"/>
                </a:cxn>
                <a:cxn ang="0">
                  <a:pos x="69" y="71"/>
                </a:cxn>
                <a:cxn ang="0">
                  <a:pos x="74" y="78"/>
                </a:cxn>
                <a:cxn ang="0">
                  <a:pos x="80" y="86"/>
                </a:cxn>
                <a:cxn ang="0">
                  <a:pos x="86" y="93"/>
                </a:cxn>
                <a:cxn ang="0">
                  <a:pos x="91" y="99"/>
                </a:cxn>
                <a:cxn ang="0">
                  <a:pos x="100" y="101"/>
                </a:cxn>
                <a:cxn ang="0">
                  <a:pos x="105" y="102"/>
                </a:cxn>
                <a:cxn ang="0">
                  <a:pos x="100" y="109"/>
                </a:cxn>
                <a:cxn ang="0">
                  <a:pos x="97" y="115"/>
                </a:cxn>
                <a:cxn ang="0">
                  <a:pos x="95" y="120"/>
                </a:cxn>
                <a:cxn ang="0">
                  <a:pos x="81" y="121"/>
                </a:cxn>
                <a:cxn ang="0">
                  <a:pos x="83" y="136"/>
                </a:cxn>
                <a:cxn ang="0">
                  <a:pos x="80" y="143"/>
                </a:cxn>
                <a:cxn ang="0">
                  <a:pos x="52" y="148"/>
                </a:cxn>
                <a:cxn ang="0">
                  <a:pos x="35" y="155"/>
                </a:cxn>
                <a:cxn ang="0">
                  <a:pos x="21" y="158"/>
                </a:cxn>
                <a:cxn ang="0">
                  <a:pos x="3" y="160"/>
                </a:cxn>
                <a:cxn ang="0">
                  <a:pos x="0" y="146"/>
                </a:cxn>
                <a:cxn ang="0">
                  <a:pos x="26" y="138"/>
                </a:cxn>
                <a:cxn ang="0">
                  <a:pos x="23" y="129"/>
                </a:cxn>
                <a:cxn ang="0">
                  <a:pos x="12" y="129"/>
                </a:cxn>
                <a:cxn ang="0">
                  <a:pos x="9" y="120"/>
                </a:cxn>
                <a:cxn ang="0">
                  <a:pos x="17" y="108"/>
                </a:cxn>
                <a:cxn ang="0">
                  <a:pos x="24" y="101"/>
                </a:cxn>
                <a:cxn ang="0">
                  <a:pos x="27" y="93"/>
                </a:cxn>
                <a:cxn ang="0">
                  <a:pos x="30" y="84"/>
                </a:cxn>
                <a:cxn ang="0">
                  <a:pos x="32" y="74"/>
                </a:cxn>
                <a:cxn ang="0">
                  <a:pos x="26" y="67"/>
                </a:cxn>
                <a:cxn ang="0">
                  <a:pos x="12" y="64"/>
                </a:cxn>
                <a:cxn ang="0">
                  <a:pos x="7" y="50"/>
                </a:cxn>
                <a:cxn ang="0">
                  <a:pos x="0" y="43"/>
                </a:cxn>
                <a:cxn ang="0">
                  <a:pos x="6" y="34"/>
                </a:cxn>
                <a:cxn ang="0">
                  <a:pos x="10" y="24"/>
                </a:cxn>
                <a:cxn ang="0">
                  <a:pos x="10" y="18"/>
                </a:cxn>
                <a:cxn ang="0">
                  <a:pos x="23" y="0"/>
                </a:cxn>
              </a:cxnLst>
              <a:rect l="0" t="0" r="r" b="b"/>
              <a:pathLst>
                <a:path w="105" h="160">
                  <a:moveTo>
                    <a:pt x="23" y="0"/>
                  </a:moveTo>
                  <a:lnTo>
                    <a:pt x="26" y="0"/>
                  </a:lnTo>
                  <a:lnTo>
                    <a:pt x="32" y="7"/>
                  </a:lnTo>
                  <a:lnTo>
                    <a:pt x="38" y="4"/>
                  </a:lnTo>
                  <a:lnTo>
                    <a:pt x="43" y="4"/>
                  </a:lnTo>
                  <a:lnTo>
                    <a:pt x="49" y="9"/>
                  </a:lnTo>
                  <a:lnTo>
                    <a:pt x="54" y="16"/>
                  </a:lnTo>
                  <a:lnTo>
                    <a:pt x="57" y="24"/>
                  </a:lnTo>
                  <a:lnTo>
                    <a:pt x="57" y="31"/>
                  </a:lnTo>
                  <a:lnTo>
                    <a:pt x="46" y="36"/>
                  </a:lnTo>
                  <a:lnTo>
                    <a:pt x="40" y="38"/>
                  </a:lnTo>
                  <a:lnTo>
                    <a:pt x="37" y="40"/>
                  </a:lnTo>
                  <a:lnTo>
                    <a:pt x="40" y="49"/>
                  </a:lnTo>
                  <a:lnTo>
                    <a:pt x="46" y="53"/>
                  </a:lnTo>
                  <a:lnTo>
                    <a:pt x="55" y="55"/>
                  </a:lnTo>
                  <a:lnTo>
                    <a:pt x="68" y="59"/>
                  </a:lnTo>
                  <a:lnTo>
                    <a:pt x="69" y="71"/>
                  </a:lnTo>
                  <a:lnTo>
                    <a:pt x="74" y="78"/>
                  </a:lnTo>
                  <a:lnTo>
                    <a:pt x="80" y="86"/>
                  </a:lnTo>
                  <a:lnTo>
                    <a:pt x="86" y="93"/>
                  </a:lnTo>
                  <a:lnTo>
                    <a:pt x="91" y="99"/>
                  </a:lnTo>
                  <a:lnTo>
                    <a:pt x="100" y="101"/>
                  </a:lnTo>
                  <a:lnTo>
                    <a:pt x="105" y="102"/>
                  </a:lnTo>
                  <a:lnTo>
                    <a:pt x="100" y="109"/>
                  </a:lnTo>
                  <a:lnTo>
                    <a:pt x="97" y="115"/>
                  </a:lnTo>
                  <a:lnTo>
                    <a:pt x="95" y="120"/>
                  </a:lnTo>
                  <a:lnTo>
                    <a:pt x="81" y="121"/>
                  </a:lnTo>
                  <a:lnTo>
                    <a:pt x="83" y="136"/>
                  </a:lnTo>
                  <a:lnTo>
                    <a:pt x="80" y="143"/>
                  </a:lnTo>
                  <a:lnTo>
                    <a:pt x="52" y="148"/>
                  </a:lnTo>
                  <a:lnTo>
                    <a:pt x="35" y="155"/>
                  </a:lnTo>
                  <a:lnTo>
                    <a:pt x="21" y="158"/>
                  </a:lnTo>
                  <a:lnTo>
                    <a:pt x="3" y="160"/>
                  </a:lnTo>
                  <a:lnTo>
                    <a:pt x="0" y="146"/>
                  </a:lnTo>
                  <a:lnTo>
                    <a:pt x="26" y="138"/>
                  </a:lnTo>
                  <a:lnTo>
                    <a:pt x="23" y="129"/>
                  </a:lnTo>
                  <a:lnTo>
                    <a:pt x="12" y="129"/>
                  </a:lnTo>
                  <a:lnTo>
                    <a:pt x="9" y="120"/>
                  </a:lnTo>
                  <a:lnTo>
                    <a:pt x="17" y="108"/>
                  </a:lnTo>
                  <a:lnTo>
                    <a:pt x="24" y="101"/>
                  </a:lnTo>
                  <a:lnTo>
                    <a:pt x="27" y="93"/>
                  </a:lnTo>
                  <a:lnTo>
                    <a:pt x="30" y="84"/>
                  </a:lnTo>
                  <a:lnTo>
                    <a:pt x="32" y="74"/>
                  </a:lnTo>
                  <a:lnTo>
                    <a:pt x="26" y="67"/>
                  </a:lnTo>
                  <a:lnTo>
                    <a:pt x="12" y="64"/>
                  </a:lnTo>
                  <a:lnTo>
                    <a:pt x="7" y="50"/>
                  </a:lnTo>
                  <a:lnTo>
                    <a:pt x="0" y="43"/>
                  </a:lnTo>
                  <a:lnTo>
                    <a:pt x="6" y="34"/>
                  </a:lnTo>
                  <a:lnTo>
                    <a:pt x="10" y="24"/>
                  </a:lnTo>
                  <a:lnTo>
                    <a:pt x="10" y="18"/>
                  </a:lnTo>
                  <a:lnTo>
                    <a:pt x="23"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71" name="Freeform 59"/>
            <p:cNvSpPr>
              <a:spLocks/>
            </p:cNvSpPr>
            <p:nvPr/>
          </p:nvSpPr>
          <p:spPr bwMode="auto">
            <a:xfrm>
              <a:off x="2235" y="1842"/>
              <a:ext cx="179" cy="156"/>
            </a:xfrm>
            <a:custGeom>
              <a:avLst/>
              <a:gdLst/>
              <a:ahLst/>
              <a:cxnLst>
                <a:cxn ang="0">
                  <a:pos x="102" y="0"/>
                </a:cxn>
                <a:cxn ang="0">
                  <a:pos x="90" y="0"/>
                </a:cxn>
                <a:cxn ang="0">
                  <a:pos x="82" y="9"/>
                </a:cxn>
                <a:cxn ang="0">
                  <a:pos x="77" y="4"/>
                </a:cxn>
                <a:cxn ang="0">
                  <a:pos x="73" y="6"/>
                </a:cxn>
                <a:cxn ang="0">
                  <a:pos x="67" y="9"/>
                </a:cxn>
                <a:cxn ang="0">
                  <a:pos x="70" y="15"/>
                </a:cxn>
                <a:cxn ang="0">
                  <a:pos x="59" y="15"/>
                </a:cxn>
                <a:cxn ang="0">
                  <a:pos x="54" y="16"/>
                </a:cxn>
                <a:cxn ang="0">
                  <a:pos x="45" y="12"/>
                </a:cxn>
                <a:cxn ang="0">
                  <a:pos x="36" y="13"/>
                </a:cxn>
                <a:cxn ang="0">
                  <a:pos x="17" y="22"/>
                </a:cxn>
                <a:cxn ang="0">
                  <a:pos x="6" y="26"/>
                </a:cxn>
                <a:cxn ang="0">
                  <a:pos x="0" y="28"/>
                </a:cxn>
                <a:cxn ang="0">
                  <a:pos x="2" y="38"/>
                </a:cxn>
                <a:cxn ang="0">
                  <a:pos x="8" y="41"/>
                </a:cxn>
                <a:cxn ang="0">
                  <a:pos x="17" y="49"/>
                </a:cxn>
                <a:cxn ang="0">
                  <a:pos x="26" y="53"/>
                </a:cxn>
                <a:cxn ang="0">
                  <a:pos x="33" y="56"/>
                </a:cxn>
                <a:cxn ang="0">
                  <a:pos x="40" y="62"/>
                </a:cxn>
                <a:cxn ang="0">
                  <a:pos x="40" y="75"/>
                </a:cxn>
                <a:cxn ang="0">
                  <a:pos x="37" y="91"/>
                </a:cxn>
                <a:cxn ang="0">
                  <a:pos x="37" y="106"/>
                </a:cxn>
                <a:cxn ang="0">
                  <a:pos x="34" y="127"/>
                </a:cxn>
                <a:cxn ang="0">
                  <a:pos x="42" y="131"/>
                </a:cxn>
                <a:cxn ang="0">
                  <a:pos x="65" y="137"/>
                </a:cxn>
                <a:cxn ang="0">
                  <a:pos x="84" y="148"/>
                </a:cxn>
                <a:cxn ang="0">
                  <a:pos x="101" y="154"/>
                </a:cxn>
                <a:cxn ang="0">
                  <a:pos x="108" y="156"/>
                </a:cxn>
                <a:cxn ang="0">
                  <a:pos x="111" y="148"/>
                </a:cxn>
                <a:cxn ang="0">
                  <a:pos x="107" y="133"/>
                </a:cxn>
                <a:cxn ang="0">
                  <a:pos x="113" y="128"/>
                </a:cxn>
                <a:cxn ang="0">
                  <a:pos x="125" y="124"/>
                </a:cxn>
                <a:cxn ang="0">
                  <a:pos x="142" y="136"/>
                </a:cxn>
                <a:cxn ang="0">
                  <a:pos x="156" y="137"/>
                </a:cxn>
                <a:cxn ang="0">
                  <a:pos x="161" y="131"/>
                </a:cxn>
                <a:cxn ang="0">
                  <a:pos x="167" y="124"/>
                </a:cxn>
                <a:cxn ang="0">
                  <a:pos x="167" y="78"/>
                </a:cxn>
                <a:cxn ang="0">
                  <a:pos x="153" y="77"/>
                </a:cxn>
                <a:cxn ang="0">
                  <a:pos x="151" y="77"/>
                </a:cxn>
                <a:cxn ang="0">
                  <a:pos x="150" y="71"/>
                </a:cxn>
                <a:cxn ang="0">
                  <a:pos x="155" y="66"/>
                </a:cxn>
                <a:cxn ang="0">
                  <a:pos x="161" y="62"/>
                </a:cxn>
                <a:cxn ang="0">
                  <a:pos x="168" y="57"/>
                </a:cxn>
                <a:cxn ang="0">
                  <a:pos x="173" y="51"/>
                </a:cxn>
                <a:cxn ang="0">
                  <a:pos x="176" y="43"/>
                </a:cxn>
                <a:cxn ang="0">
                  <a:pos x="179" y="34"/>
                </a:cxn>
                <a:cxn ang="0">
                  <a:pos x="173" y="26"/>
                </a:cxn>
                <a:cxn ang="0">
                  <a:pos x="165" y="22"/>
                </a:cxn>
                <a:cxn ang="0">
                  <a:pos x="162" y="9"/>
                </a:cxn>
                <a:cxn ang="0">
                  <a:pos x="150" y="17"/>
                </a:cxn>
                <a:cxn ang="0">
                  <a:pos x="142" y="17"/>
                </a:cxn>
                <a:cxn ang="0">
                  <a:pos x="125" y="13"/>
                </a:cxn>
                <a:cxn ang="0">
                  <a:pos x="102" y="0"/>
                </a:cxn>
              </a:cxnLst>
              <a:rect l="0" t="0" r="r" b="b"/>
              <a:pathLst>
                <a:path w="179" h="156">
                  <a:moveTo>
                    <a:pt x="102" y="0"/>
                  </a:moveTo>
                  <a:lnTo>
                    <a:pt x="90" y="0"/>
                  </a:lnTo>
                  <a:lnTo>
                    <a:pt x="82" y="9"/>
                  </a:lnTo>
                  <a:lnTo>
                    <a:pt x="77" y="4"/>
                  </a:lnTo>
                  <a:lnTo>
                    <a:pt x="73" y="6"/>
                  </a:lnTo>
                  <a:lnTo>
                    <a:pt x="67" y="9"/>
                  </a:lnTo>
                  <a:lnTo>
                    <a:pt x="70" y="15"/>
                  </a:lnTo>
                  <a:lnTo>
                    <a:pt x="59" y="15"/>
                  </a:lnTo>
                  <a:lnTo>
                    <a:pt x="54" y="16"/>
                  </a:lnTo>
                  <a:lnTo>
                    <a:pt x="45" y="12"/>
                  </a:lnTo>
                  <a:lnTo>
                    <a:pt x="36" y="13"/>
                  </a:lnTo>
                  <a:lnTo>
                    <a:pt x="17" y="22"/>
                  </a:lnTo>
                  <a:lnTo>
                    <a:pt x="6" y="26"/>
                  </a:lnTo>
                  <a:lnTo>
                    <a:pt x="0" y="28"/>
                  </a:lnTo>
                  <a:lnTo>
                    <a:pt x="2" y="38"/>
                  </a:lnTo>
                  <a:lnTo>
                    <a:pt x="8" y="41"/>
                  </a:lnTo>
                  <a:lnTo>
                    <a:pt x="17" y="49"/>
                  </a:lnTo>
                  <a:lnTo>
                    <a:pt x="26" y="53"/>
                  </a:lnTo>
                  <a:lnTo>
                    <a:pt x="33" y="56"/>
                  </a:lnTo>
                  <a:lnTo>
                    <a:pt x="40" y="62"/>
                  </a:lnTo>
                  <a:lnTo>
                    <a:pt x="40" y="75"/>
                  </a:lnTo>
                  <a:lnTo>
                    <a:pt x="37" y="91"/>
                  </a:lnTo>
                  <a:lnTo>
                    <a:pt x="37" y="106"/>
                  </a:lnTo>
                  <a:lnTo>
                    <a:pt x="34" y="127"/>
                  </a:lnTo>
                  <a:lnTo>
                    <a:pt x="42" y="131"/>
                  </a:lnTo>
                  <a:lnTo>
                    <a:pt x="65" y="137"/>
                  </a:lnTo>
                  <a:lnTo>
                    <a:pt x="84" y="148"/>
                  </a:lnTo>
                  <a:lnTo>
                    <a:pt x="101" y="154"/>
                  </a:lnTo>
                  <a:lnTo>
                    <a:pt x="108" y="156"/>
                  </a:lnTo>
                  <a:lnTo>
                    <a:pt x="111" y="148"/>
                  </a:lnTo>
                  <a:lnTo>
                    <a:pt x="107" y="133"/>
                  </a:lnTo>
                  <a:lnTo>
                    <a:pt x="113" y="128"/>
                  </a:lnTo>
                  <a:lnTo>
                    <a:pt x="125" y="124"/>
                  </a:lnTo>
                  <a:lnTo>
                    <a:pt x="142" y="136"/>
                  </a:lnTo>
                  <a:lnTo>
                    <a:pt x="156" y="137"/>
                  </a:lnTo>
                  <a:lnTo>
                    <a:pt x="161" y="131"/>
                  </a:lnTo>
                  <a:lnTo>
                    <a:pt x="167" y="124"/>
                  </a:lnTo>
                  <a:lnTo>
                    <a:pt x="167" y="78"/>
                  </a:lnTo>
                  <a:lnTo>
                    <a:pt x="153" y="77"/>
                  </a:lnTo>
                  <a:lnTo>
                    <a:pt x="151" y="77"/>
                  </a:lnTo>
                  <a:lnTo>
                    <a:pt x="150" y="71"/>
                  </a:lnTo>
                  <a:lnTo>
                    <a:pt x="155" y="66"/>
                  </a:lnTo>
                  <a:lnTo>
                    <a:pt x="161" y="62"/>
                  </a:lnTo>
                  <a:lnTo>
                    <a:pt x="168" y="57"/>
                  </a:lnTo>
                  <a:lnTo>
                    <a:pt x="173" y="51"/>
                  </a:lnTo>
                  <a:lnTo>
                    <a:pt x="176" y="43"/>
                  </a:lnTo>
                  <a:lnTo>
                    <a:pt x="179" y="34"/>
                  </a:lnTo>
                  <a:lnTo>
                    <a:pt x="173" y="26"/>
                  </a:lnTo>
                  <a:lnTo>
                    <a:pt x="165" y="22"/>
                  </a:lnTo>
                  <a:lnTo>
                    <a:pt x="162" y="9"/>
                  </a:lnTo>
                  <a:lnTo>
                    <a:pt x="150" y="17"/>
                  </a:lnTo>
                  <a:lnTo>
                    <a:pt x="142" y="17"/>
                  </a:lnTo>
                  <a:lnTo>
                    <a:pt x="125" y="13"/>
                  </a:lnTo>
                  <a:lnTo>
                    <a:pt x="102"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72" name="Freeform 60"/>
            <p:cNvSpPr>
              <a:spLocks/>
            </p:cNvSpPr>
            <p:nvPr/>
          </p:nvSpPr>
          <p:spPr bwMode="auto">
            <a:xfrm>
              <a:off x="2339" y="1820"/>
              <a:ext cx="60" cy="39"/>
            </a:xfrm>
            <a:custGeom>
              <a:avLst/>
              <a:gdLst/>
              <a:ahLst/>
              <a:cxnLst>
                <a:cxn ang="0">
                  <a:pos x="0" y="22"/>
                </a:cxn>
                <a:cxn ang="0">
                  <a:pos x="1" y="13"/>
                </a:cxn>
                <a:cxn ang="0">
                  <a:pos x="9" y="7"/>
                </a:cxn>
                <a:cxn ang="0">
                  <a:pos x="24" y="1"/>
                </a:cxn>
                <a:cxn ang="0">
                  <a:pos x="27" y="0"/>
                </a:cxn>
                <a:cxn ang="0">
                  <a:pos x="27" y="8"/>
                </a:cxn>
                <a:cxn ang="0">
                  <a:pos x="32" y="13"/>
                </a:cxn>
                <a:cxn ang="0">
                  <a:pos x="43" y="13"/>
                </a:cxn>
                <a:cxn ang="0">
                  <a:pos x="60" y="16"/>
                </a:cxn>
                <a:cxn ang="0">
                  <a:pos x="60" y="28"/>
                </a:cxn>
                <a:cxn ang="0">
                  <a:pos x="49" y="39"/>
                </a:cxn>
                <a:cxn ang="0">
                  <a:pos x="26" y="35"/>
                </a:cxn>
                <a:cxn ang="0">
                  <a:pos x="0" y="22"/>
                </a:cxn>
              </a:cxnLst>
              <a:rect l="0" t="0" r="r" b="b"/>
              <a:pathLst>
                <a:path w="60" h="39">
                  <a:moveTo>
                    <a:pt x="0" y="22"/>
                  </a:moveTo>
                  <a:lnTo>
                    <a:pt x="1" y="13"/>
                  </a:lnTo>
                  <a:lnTo>
                    <a:pt x="9" y="7"/>
                  </a:lnTo>
                  <a:lnTo>
                    <a:pt x="24" y="1"/>
                  </a:lnTo>
                  <a:lnTo>
                    <a:pt x="27" y="0"/>
                  </a:lnTo>
                  <a:lnTo>
                    <a:pt x="27" y="8"/>
                  </a:lnTo>
                  <a:lnTo>
                    <a:pt x="32" y="13"/>
                  </a:lnTo>
                  <a:lnTo>
                    <a:pt x="43" y="13"/>
                  </a:lnTo>
                  <a:lnTo>
                    <a:pt x="60" y="16"/>
                  </a:lnTo>
                  <a:lnTo>
                    <a:pt x="60" y="28"/>
                  </a:lnTo>
                  <a:lnTo>
                    <a:pt x="49" y="39"/>
                  </a:lnTo>
                  <a:lnTo>
                    <a:pt x="26" y="35"/>
                  </a:lnTo>
                  <a:lnTo>
                    <a:pt x="0" y="2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73" name="Freeform 61"/>
            <p:cNvSpPr>
              <a:spLocks/>
            </p:cNvSpPr>
            <p:nvPr/>
          </p:nvSpPr>
          <p:spPr bwMode="auto">
            <a:xfrm>
              <a:off x="2368" y="1784"/>
              <a:ext cx="46" cy="50"/>
            </a:xfrm>
            <a:custGeom>
              <a:avLst/>
              <a:gdLst/>
              <a:ahLst/>
              <a:cxnLst>
                <a:cxn ang="0">
                  <a:pos x="0" y="33"/>
                </a:cxn>
                <a:cxn ang="0">
                  <a:pos x="5" y="25"/>
                </a:cxn>
                <a:cxn ang="0">
                  <a:pos x="14" y="18"/>
                </a:cxn>
                <a:cxn ang="0">
                  <a:pos x="23" y="12"/>
                </a:cxn>
                <a:cxn ang="0">
                  <a:pos x="37" y="5"/>
                </a:cxn>
                <a:cxn ang="0">
                  <a:pos x="46" y="0"/>
                </a:cxn>
                <a:cxn ang="0">
                  <a:pos x="46" y="3"/>
                </a:cxn>
                <a:cxn ang="0">
                  <a:pos x="42" y="13"/>
                </a:cxn>
                <a:cxn ang="0">
                  <a:pos x="43" y="18"/>
                </a:cxn>
                <a:cxn ang="0">
                  <a:pos x="35" y="27"/>
                </a:cxn>
                <a:cxn ang="0">
                  <a:pos x="29" y="34"/>
                </a:cxn>
                <a:cxn ang="0">
                  <a:pos x="32" y="50"/>
                </a:cxn>
                <a:cxn ang="0">
                  <a:pos x="5" y="50"/>
                </a:cxn>
                <a:cxn ang="0">
                  <a:pos x="0" y="33"/>
                </a:cxn>
              </a:cxnLst>
              <a:rect l="0" t="0" r="r" b="b"/>
              <a:pathLst>
                <a:path w="46" h="50">
                  <a:moveTo>
                    <a:pt x="0" y="33"/>
                  </a:moveTo>
                  <a:lnTo>
                    <a:pt x="5" y="25"/>
                  </a:lnTo>
                  <a:lnTo>
                    <a:pt x="14" y="18"/>
                  </a:lnTo>
                  <a:lnTo>
                    <a:pt x="23" y="12"/>
                  </a:lnTo>
                  <a:lnTo>
                    <a:pt x="37" y="5"/>
                  </a:lnTo>
                  <a:lnTo>
                    <a:pt x="46" y="0"/>
                  </a:lnTo>
                  <a:lnTo>
                    <a:pt x="46" y="3"/>
                  </a:lnTo>
                  <a:lnTo>
                    <a:pt x="42" y="13"/>
                  </a:lnTo>
                  <a:lnTo>
                    <a:pt x="43" y="18"/>
                  </a:lnTo>
                  <a:lnTo>
                    <a:pt x="35" y="27"/>
                  </a:lnTo>
                  <a:lnTo>
                    <a:pt x="29" y="34"/>
                  </a:lnTo>
                  <a:lnTo>
                    <a:pt x="32" y="50"/>
                  </a:lnTo>
                  <a:lnTo>
                    <a:pt x="5" y="50"/>
                  </a:lnTo>
                  <a:lnTo>
                    <a:pt x="0" y="3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74" name="Freeform 62"/>
            <p:cNvSpPr>
              <a:spLocks/>
            </p:cNvSpPr>
            <p:nvPr/>
          </p:nvSpPr>
          <p:spPr bwMode="auto">
            <a:xfrm>
              <a:off x="2397" y="1759"/>
              <a:ext cx="113" cy="136"/>
            </a:xfrm>
            <a:custGeom>
              <a:avLst/>
              <a:gdLst/>
              <a:ahLst/>
              <a:cxnLst>
                <a:cxn ang="0">
                  <a:pos x="16" y="132"/>
                </a:cxn>
                <a:cxn ang="0">
                  <a:pos x="33" y="136"/>
                </a:cxn>
                <a:cxn ang="0">
                  <a:pos x="45" y="136"/>
                </a:cxn>
                <a:cxn ang="0">
                  <a:pos x="54" y="136"/>
                </a:cxn>
                <a:cxn ang="0">
                  <a:pos x="71" y="134"/>
                </a:cxn>
                <a:cxn ang="0">
                  <a:pos x="77" y="127"/>
                </a:cxn>
                <a:cxn ang="0">
                  <a:pos x="91" y="118"/>
                </a:cxn>
                <a:cxn ang="0">
                  <a:pos x="91" y="114"/>
                </a:cxn>
                <a:cxn ang="0">
                  <a:pos x="80" y="114"/>
                </a:cxn>
                <a:cxn ang="0">
                  <a:pos x="77" y="108"/>
                </a:cxn>
                <a:cxn ang="0">
                  <a:pos x="71" y="102"/>
                </a:cxn>
                <a:cxn ang="0">
                  <a:pos x="71" y="95"/>
                </a:cxn>
                <a:cxn ang="0">
                  <a:pos x="73" y="86"/>
                </a:cxn>
                <a:cxn ang="0">
                  <a:pos x="79" y="78"/>
                </a:cxn>
                <a:cxn ang="0">
                  <a:pos x="96" y="78"/>
                </a:cxn>
                <a:cxn ang="0">
                  <a:pos x="107" y="78"/>
                </a:cxn>
                <a:cxn ang="0">
                  <a:pos x="113" y="77"/>
                </a:cxn>
                <a:cxn ang="0">
                  <a:pos x="108" y="66"/>
                </a:cxn>
                <a:cxn ang="0">
                  <a:pos x="105" y="59"/>
                </a:cxn>
                <a:cxn ang="0">
                  <a:pos x="105" y="50"/>
                </a:cxn>
                <a:cxn ang="0">
                  <a:pos x="108" y="38"/>
                </a:cxn>
                <a:cxn ang="0">
                  <a:pos x="105" y="31"/>
                </a:cxn>
                <a:cxn ang="0">
                  <a:pos x="105" y="27"/>
                </a:cxn>
                <a:cxn ang="0">
                  <a:pos x="100" y="21"/>
                </a:cxn>
                <a:cxn ang="0">
                  <a:pos x="96" y="15"/>
                </a:cxn>
                <a:cxn ang="0">
                  <a:pos x="80" y="15"/>
                </a:cxn>
                <a:cxn ang="0">
                  <a:pos x="70" y="16"/>
                </a:cxn>
                <a:cxn ang="0">
                  <a:pos x="56" y="18"/>
                </a:cxn>
                <a:cxn ang="0">
                  <a:pos x="51" y="13"/>
                </a:cxn>
                <a:cxn ang="0">
                  <a:pos x="48" y="3"/>
                </a:cxn>
                <a:cxn ang="0">
                  <a:pos x="45" y="1"/>
                </a:cxn>
                <a:cxn ang="0">
                  <a:pos x="39" y="0"/>
                </a:cxn>
                <a:cxn ang="0">
                  <a:pos x="34" y="0"/>
                </a:cxn>
                <a:cxn ang="0">
                  <a:pos x="28" y="9"/>
                </a:cxn>
                <a:cxn ang="0">
                  <a:pos x="26" y="15"/>
                </a:cxn>
                <a:cxn ang="0">
                  <a:pos x="19" y="24"/>
                </a:cxn>
                <a:cxn ang="0">
                  <a:pos x="9" y="43"/>
                </a:cxn>
                <a:cxn ang="0">
                  <a:pos x="0" y="56"/>
                </a:cxn>
                <a:cxn ang="0">
                  <a:pos x="2" y="69"/>
                </a:cxn>
                <a:cxn ang="0">
                  <a:pos x="3" y="83"/>
                </a:cxn>
                <a:cxn ang="0">
                  <a:pos x="0" y="93"/>
                </a:cxn>
                <a:cxn ang="0">
                  <a:pos x="3" y="105"/>
                </a:cxn>
                <a:cxn ang="0">
                  <a:pos x="19" y="115"/>
                </a:cxn>
                <a:cxn ang="0">
                  <a:pos x="16" y="132"/>
                </a:cxn>
              </a:cxnLst>
              <a:rect l="0" t="0" r="r" b="b"/>
              <a:pathLst>
                <a:path w="113" h="136">
                  <a:moveTo>
                    <a:pt x="16" y="132"/>
                  </a:moveTo>
                  <a:lnTo>
                    <a:pt x="33" y="136"/>
                  </a:lnTo>
                  <a:lnTo>
                    <a:pt x="45" y="136"/>
                  </a:lnTo>
                  <a:lnTo>
                    <a:pt x="54" y="136"/>
                  </a:lnTo>
                  <a:lnTo>
                    <a:pt x="71" y="134"/>
                  </a:lnTo>
                  <a:lnTo>
                    <a:pt x="77" y="127"/>
                  </a:lnTo>
                  <a:lnTo>
                    <a:pt x="91" y="118"/>
                  </a:lnTo>
                  <a:lnTo>
                    <a:pt x="91" y="114"/>
                  </a:lnTo>
                  <a:lnTo>
                    <a:pt x="80" y="114"/>
                  </a:lnTo>
                  <a:lnTo>
                    <a:pt x="77" y="108"/>
                  </a:lnTo>
                  <a:lnTo>
                    <a:pt x="71" y="102"/>
                  </a:lnTo>
                  <a:lnTo>
                    <a:pt x="71" y="95"/>
                  </a:lnTo>
                  <a:lnTo>
                    <a:pt x="73" y="86"/>
                  </a:lnTo>
                  <a:lnTo>
                    <a:pt x="79" y="78"/>
                  </a:lnTo>
                  <a:lnTo>
                    <a:pt x="96" y="78"/>
                  </a:lnTo>
                  <a:lnTo>
                    <a:pt x="107" y="78"/>
                  </a:lnTo>
                  <a:lnTo>
                    <a:pt x="113" y="77"/>
                  </a:lnTo>
                  <a:lnTo>
                    <a:pt x="108" y="66"/>
                  </a:lnTo>
                  <a:lnTo>
                    <a:pt x="105" y="59"/>
                  </a:lnTo>
                  <a:lnTo>
                    <a:pt x="105" y="50"/>
                  </a:lnTo>
                  <a:lnTo>
                    <a:pt x="108" y="38"/>
                  </a:lnTo>
                  <a:lnTo>
                    <a:pt x="105" y="31"/>
                  </a:lnTo>
                  <a:lnTo>
                    <a:pt x="105" y="27"/>
                  </a:lnTo>
                  <a:lnTo>
                    <a:pt x="100" y="21"/>
                  </a:lnTo>
                  <a:lnTo>
                    <a:pt x="96" y="15"/>
                  </a:lnTo>
                  <a:lnTo>
                    <a:pt x="80" y="15"/>
                  </a:lnTo>
                  <a:lnTo>
                    <a:pt x="70" y="16"/>
                  </a:lnTo>
                  <a:lnTo>
                    <a:pt x="56" y="18"/>
                  </a:lnTo>
                  <a:lnTo>
                    <a:pt x="51" y="13"/>
                  </a:lnTo>
                  <a:lnTo>
                    <a:pt x="48" y="3"/>
                  </a:lnTo>
                  <a:lnTo>
                    <a:pt x="45" y="1"/>
                  </a:lnTo>
                  <a:lnTo>
                    <a:pt x="39" y="0"/>
                  </a:lnTo>
                  <a:lnTo>
                    <a:pt x="34" y="0"/>
                  </a:lnTo>
                  <a:lnTo>
                    <a:pt x="28" y="9"/>
                  </a:lnTo>
                  <a:lnTo>
                    <a:pt x="26" y="15"/>
                  </a:lnTo>
                  <a:lnTo>
                    <a:pt x="19" y="24"/>
                  </a:lnTo>
                  <a:lnTo>
                    <a:pt x="9" y="43"/>
                  </a:lnTo>
                  <a:lnTo>
                    <a:pt x="0" y="56"/>
                  </a:lnTo>
                  <a:lnTo>
                    <a:pt x="2" y="69"/>
                  </a:lnTo>
                  <a:lnTo>
                    <a:pt x="3" y="83"/>
                  </a:lnTo>
                  <a:lnTo>
                    <a:pt x="0" y="93"/>
                  </a:lnTo>
                  <a:lnTo>
                    <a:pt x="3" y="105"/>
                  </a:lnTo>
                  <a:lnTo>
                    <a:pt x="19" y="115"/>
                  </a:lnTo>
                  <a:lnTo>
                    <a:pt x="16" y="13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75" name="Freeform 63"/>
            <p:cNvSpPr>
              <a:spLocks/>
            </p:cNvSpPr>
            <p:nvPr/>
          </p:nvSpPr>
          <p:spPr bwMode="auto">
            <a:xfrm>
              <a:off x="2419" y="1710"/>
              <a:ext cx="42" cy="47"/>
            </a:xfrm>
            <a:custGeom>
              <a:avLst/>
              <a:gdLst/>
              <a:ahLst/>
              <a:cxnLst>
                <a:cxn ang="0">
                  <a:pos x="8" y="47"/>
                </a:cxn>
                <a:cxn ang="0">
                  <a:pos x="3" y="39"/>
                </a:cxn>
                <a:cxn ang="0">
                  <a:pos x="0" y="30"/>
                </a:cxn>
                <a:cxn ang="0">
                  <a:pos x="0" y="18"/>
                </a:cxn>
                <a:cxn ang="0">
                  <a:pos x="6" y="9"/>
                </a:cxn>
                <a:cxn ang="0">
                  <a:pos x="18" y="2"/>
                </a:cxn>
                <a:cxn ang="0">
                  <a:pos x="25" y="0"/>
                </a:cxn>
                <a:cxn ang="0">
                  <a:pos x="28" y="10"/>
                </a:cxn>
                <a:cxn ang="0">
                  <a:pos x="23" y="21"/>
                </a:cxn>
                <a:cxn ang="0">
                  <a:pos x="25" y="34"/>
                </a:cxn>
                <a:cxn ang="0">
                  <a:pos x="29" y="39"/>
                </a:cxn>
                <a:cxn ang="0">
                  <a:pos x="37" y="33"/>
                </a:cxn>
                <a:cxn ang="0">
                  <a:pos x="40" y="39"/>
                </a:cxn>
                <a:cxn ang="0">
                  <a:pos x="41" y="46"/>
                </a:cxn>
                <a:cxn ang="0">
                  <a:pos x="32" y="46"/>
                </a:cxn>
                <a:cxn ang="0">
                  <a:pos x="25" y="47"/>
                </a:cxn>
                <a:cxn ang="0">
                  <a:pos x="8" y="47"/>
                </a:cxn>
              </a:cxnLst>
              <a:rect l="0" t="0" r="r" b="b"/>
              <a:pathLst>
                <a:path w="41" h="47">
                  <a:moveTo>
                    <a:pt x="8" y="47"/>
                  </a:moveTo>
                  <a:lnTo>
                    <a:pt x="3" y="39"/>
                  </a:lnTo>
                  <a:lnTo>
                    <a:pt x="0" y="30"/>
                  </a:lnTo>
                  <a:lnTo>
                    <a:pt x="0" y="18"/>
                  </a:lnTo>
                  <a:lnTo>
                    <a:pt x="6" y="9"/>
                  </a:lnTo>
                  <a:lnTo>
                    <a:pt x="18" y="2"/>
                  </a:lnTo>
                  <a:lnTo>
                    <a:pt x="25" y="0"/>
                  </a:lnTo>
                  <a:lnTo>
                    <a:pt x="28" y="10"/>
                  </a:lnTo>
                  <a:lnTo>
                    <a:pt x="23" y="21"/>
                  </a:lnTo>
                  <a:lnTo>
                    <a:pt x="25" y="34"/>
                  </a:lnTo>
                  <a:lnTo>
                    <a:pt x="29" y="39"/>
                  </a:lnTo>
                  <a:lnTo>
                    <a:pt x="37" y="33"/>
                  </a:lnTo>
                  <a:lnTo>
                    <a:pt x="40" y="39"/>
                  </a:lnTo>
                  <a:lnTo>
                    <a:pt x="41" y="46"/>
                  </a:lnTo>
                  <a:lnTo>
                    <a:pt x="32" y="46"/>
                  </a:lnTo>
                  <a:lnTo>
                    <a:pt x="25" y="47"/>
                  </a:lnTo>
                  <a:lnTo>
                    <a:pt x="8" y="47"/>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76" name="Freeform 64"/>
            <p:cNvSpPr>
              <a:spLocks/>
            </p:cNvSpPr>
            <p:nvPr/>
          </p:nvSpPr>
          <p:spPr bwMode="auto">
            <a:xfrm>
              <a:off x="2502" y="1762"/>
              <a:ext cx="139" cy="106"/>
            </a:xfrm>
            <a:custGeom>
              <a:avLst/>
              <a:gdLst/>
              <a:ahLst/>
              <a:cxnLst>
                <a:cxn ang="0">
                  <a:pos x="0" y="18"/>
                </a:cxn>
                <a:cxn ang="0">
                  <a:pos x="9" y="18"/>
                </a:cxn>
                <a:cxn ang="0">
                  <a:pos x="28" y="15"/>
                </a:cxn>
                <a:cxn ang="0">
                  <a:pos x="34" y="6"/>
                </a:cxn>
                <a:cxn ang="0">
                  <a:pos x="42" y="0"/>
                </a:cxn>
                <a:cxn ang="0">
                  <a:pos x="63" y="1"/>
                </a:cxn>
                <a:cxn ang="0">
                  <a:pos x="74" y="7"/>
                </a:cxn>
                <a:cxn ang="0">
                  <a:pos x="87" y="7"/>
                </a:cxn>
                <a:cxn ang="0">
                  <a:pos x="99" y="10"/>
                </a:cxn>
                <a:cxn ang="0">
                  <a:pos x="113" y="9"/>
                </a:cxn>
                <a:cxn ang="0">
                  <a:pos x="122" y="18"/>
                </a:cxn>
                <a:cxn ang="0">
                  <a:pos x="125" y="22"/>
                </a:cxn>
                <a:cxn ang="0">
                  <a:pos x="119" y="28"/>
                </a:cxn>
                <a:cxn ang="0">
                  <a:pos x="124" y="35"/>
                </a:cxn>
                <a:cxn ang="0">
                  <a:pos x="127" y="40"/>
                </a:cxn>
                <a:cxn ang="0">
                  <a:pos x="131" y="53"/>
                </a:cxn>
                <a:cxn ang="0">
                  <a:pos x="136" y="62"/>
                </a:cxn>
                <a:cxn ang="0">
                  <a:pos x="139" y="80"/>
                </a:cxn>
                <a:cxn ang="0">
                  <a:pos x="134" y="89"/>
                </a:cxn>
                <a:cxn ang="0">
                  <a:pos x="113" y="105"/>
                </a:cxn>
                <a:cxn ang="0">
                  <a:pos x="108" y="106"/>
                </a:cxn>
                <a:cxn ang="0">
                  <a:pos x="100" y="106"/>
                </a:cxn>
                <a:cxn ang="0">
                  <a:pos x="90" y="102"/>
                </a:cxn>
                <a:cxn ang="0">
                  <a:pos x="83" y="100"/>
                </a:cxn>
                <a:cxn ang="0">
                  <a:pos x="74" y="97"/>
                </a:cxn>
                <a:cxn ang="0">
                  <a:pos x="68" y="99"/>
                </a:cxn>
                <a:cxn ang="0">
                  <a:pos x="57" y="100"/>
                </a:cxn>
                <a:cxn ang="0">
                  <a:pos x="49" y="97"/>
                </a:cxn>
                <a:cxn ang="0">
                  <a:pos x="36" y="89"/>
                </a:cxn>
                <a:cxn ang="0">
                  <a:pos x="20" y="84"/>
                </a:cxn>
                <a:cxn ang="0">
                  <a:pos x="8" y="72"/>
                </a:cxn>
                <a:cxn ang="0">
                  <a:pos x="0" y="59"/>
                </a:cxn>
                <a:cxn ang="0">
                  <a:pos x="0" y="43"/>
                </a:cxn>
                <a:cxn ang="0">
                  <a:pos x="0" y="18"/>
                </a:cxn>
              </a:cxnLst>
              <a:rect l="0" t="0" r="r" b="b"/>
              <a:pathLst>
                <a:path w="139" h="106">
                  <a:moveTo>
                    <a:pt x="0" y="18"/>
                  </a:moveTo>
                  <a:lnTo>
                    <a:pt x="9" y="18"/>
                  </a:lnTo>
                  <a:lnTo>
                    <a:pt x="28" y="15"/>
                  </a:lnTo>
                  <a:lnTo>
                    <a:pt x="34" y="6"/>
                  </a:lnTo>
                  <a:lnTo>
                    <a:pt x="42" y="0"/>
                  </a:lnTo>
                  <a:lnTo>
                    <a:pt x="63" y="1"/>
                  </a:lnTo>
                  <a:lnTo>
                    <a:pt x="74" y="7"/>
                  </a:lnTo>
                  <a:lnTo>
                    <a:pt x="87" y="7"/>
                  </a:lnTo>
                  <a:lnTo>
                    <a:pt x="99" y="10"/>
                  </a:lnTo>
                  <a:lnTo>
                    <a:pt x="113" y="9"/>
                  </a:lnTo>
                  <a:lnTo>
                    <a:pt x="122" y="18"/>
                  </a:lnTo>
                  <a:lnTo>
                    <a:pt x="125" y="22"/>
                  </a:lnTo>
                  <a:lnTo>
                    <a:pt x="119" y="28"/>
                  </a:lnTo>
                  <a:lnTo>
                    <a:pt x="124" y="35"/>
                  </a:lnTo>
                  <a:lnTo>
                    <a:pt x="127" y="40"/>
                  </a:lnTo>
                  <a:lnTo>
                    <a:pt x="131" y="53"/>
                  </a:lnTo>
                  <a:lnTo>
                    <a:pt x="136" y="62"/>
                  </a:lnTo>
                  <a:lnTo>
                    <a:pt x="139" y="80"/>
                  </a:lnTo>
                  <a:lnTo>
                    <a:pt x="134" y="89"/>
                  </a:lnTo>
                  <a:lnTo>
                    <a:pt x="113" y="105"/>
                  </a:lnTo>
                  <a:lnTo>
                    <a:pt x="108" y="106"/>
                  </a:lnTo>
                  <a:lnTo>
                    <a:pt x="100" y="106"/>
                  </a:lnTo>
                  <a:lnTo>
                    <a:pt x="90" y="102"/>
                  </a:lnTo>
                  <a:lnTo>
                    <a:pt x="83" y="100"/>
                  </a:lnTo>
                  <a:lnTo>
                    <a:pt x="74" y="97"/>
                  </a:lnTo>
                  <a:lnTo>
                    <a:pt x="68" y="99"/>
                  </a:lnTo>
                  <a:lnTo>
                    <a:pt x="57" y="100"/>
                  </a:lnTo>
                  <a:lnTo>
                    <a:pt x="49" y="97"/>
                  </a:lnTo>
                  <a:lnTo>
                    <a:pt x="36" y="89"/>
                  </a:lnTo>
                  <a:lnTo>
                    <a:pt x="20" y="84"/>
                  </a:lnTo>
                  <a:lnTo>
                    <a:pt x="8" y="72"/>
                  </a:lnTo>
                  <a:lnTo>
                    <a:pt x="0" y="59"/>
                  </a:lnTo>
                  <a:lnTo>
                    <a:pt x="0" y="43"/>
                  </a:lnTo>
                  <a:lnTo>
                    <a:pt x="0" y="18"/>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77" name="Freeform 65"/>
            <p:cNvSpPr>
              <a:spLocks/>
            </p:cNvSpPr>
            <p:nvPr/>
          </p:nvSpPr>
          <p:spPr bwMode="auto">
            <a:xfrm>
              <a:off x="2465" y="1833"/>
              <a:ext cx="85" cy="52"/>
            </a:xfrm>
            <a:custGeom>
              <a:avLst/>
              <a:gdLst/>
              <a:ahLst/>
              <a:cxnLst>
                <a:cxn ang="0">
                  <a:pos x="20" y="41"/>
                </a:cxn>
                <a:cxn ang="0">
                  <a:pos x="49" y="40"/>
                </a:cxn>
                <a:cxn ang="0">
                  <a:pos x="60" y="49"/>
                </a:cxn>
                <a:cxn ang="0">
                  <a:pos x="71" y="53"/>
                </a:cxn>
                <a:cxn ang="0">
                  <a:pos x="76" y="43"/>
                </a:cxn>
                <a:cxn ang="0">
                  <a:pos x="76" y="38"/>
                </a:cxn>
                <a:cxn ang="0">
                  <a:pos x="83" y="32"/>
                </a:cxn>
                <a:cxn ang="0">
                  <a:pos x="85" y="26"/>
                </a:cxn>
                <a:cxn ang="0">
                  <a:pos x="76" y="18"/>
                </a:cxn>
                <a:cxn ang="0">
                  <a:pos x="57" y="15"/>
                </a:cxn>
                <a:cxn ang="0">
                  <a:pos x="51" y="4"/>
                </a:cxn>
                <a:cxn ang="0">
                  <a:pos x="36" y="0"/>
                </a:cxn>
                <a:cxn ang="0">
                  <a:pos x="19" y="1"/>
                </a:cxn>
                <a:cxn ang="0">
                  <a:pos x="5" y="9"/>
                </a:cxn>
                <a:cxn ang="0">
                  <a:pos x="0" y="18"/>
                </a:cxn>
                <a:cxn ang="0">
                  <a:pos x="6" y="31"/>
                </a:cxn>
                <a:cxn ang="0">
                  <a:pos x="20" y="41"/>
                </a:cxn>
              </a:cxnLst>
              <a:rect l="0" t="0" r="r" b="b"/>
              <a:pathLst>
                <a:path w="85" h="53">
                  <a:moveTo>
                    <a:pt x="20" y="41"/>
                  </a:moveTo>
                  <a:lnTo>
                    <a:pt x="49" y="40"/>
                  </a:lnTo>
                  <a:lnTo>
                    <a:pt x="60" y="49"/>
                  </a:lnTo>
                  <a:lnTo>
                    <a:pt x="71" y="53"/>
                  </a:lnTo>
                  <a:lnTo>
                    <a:pt x="76" y="43"/>
                  </a:lnTo>
                  <a:lnTo>
                    <a:pt x="76" y="38"/>
                  </a:lnTo>
                  <a:lnTo>
                    <a:pt x="83" y="32"/>
                  </a:lnTo>
                  <a:lnTo>
                    <a:pt x="85" y="26"/>
                  </a:lnTo>
                  <a:lnTo>
                    <a:pt x="76" y="18"/>
                  </a:lnTo>
                  <a:lnTo>
                    <a:pt x="57" y="15"/>
                  </a:lnTo>
                  <a:lnTo>
                    <a:pt x="51" y="4"/>
                  </a:lnTo>
                  <a:lnTo>
                    <a:pt x="36" y="0"/>
                  </a:lnTo>
                  <a:lnTo>
                    <a:pt x="19" y="1"/>
                  </a:lnTo>
                  <a:lnTo>
                    <a:pt x="5" y="9"/>
                  </a:lnTo>
                  <a:lnTo>
                    <a:pt x="0" y="18"/>
                  </a:lnTo>
                  <a:lnTo>
                    <a:pt x="6" y="31"/>
                  </a:lnTo>
                  <a:lnTo>
                    <a:pt x="20" y="4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78" name="Freeform 66"/>
            <p:cNvSpPr>
              <a:spLocks/>
            </p:cNvSpPr>
            <p:nvPr/>
          </p:nvSpPr>
          <p:spPr bwMode="auto">
            <a:xfrm>
              <a:off x="2539" y="1859"/>
              <a:ext cx="74" cy="32"/>
            </a:xfrm>
            <a:custGeom>
              <a:avLst/>
              <a:gdLst/>
              <a:ahLst/>
              <a:cxnLst>
                <a:cxn ang="0">
                  <a:pos x="0" y="30"/>
                </a:cxn>
                <a:cxn ang="0">
                  <a:pos x="11" y="30"/>
                </a:cxn>
                <a:cxn ang="0">
                  <a:pos x="14" y="30"/>
                </a:cxn>
                <a:cxn ang="0">
                  <a:pos x="17" y="32"/>
                </a:cxn>
                <a:cxn ang="0">
                  <a:pos x="33" y="32"/>
                </a:cxn>
                <a:cxn ang="0">
                  <a:pos x="45" y="26"/>
                </a:cxn>
                <a:cxn ang="0">
                  <a:pos x="57" y="24"/>
                </a:cxn>
                <a:cxn ang="0">
                  <a:pos x="66" y="24"/>
                </a:cxn>
                <a:cxn ang="0">
                  <a:pos x="73" y="32"/>
                </a:cxn>
                <a:cxn ang="0">
                  <a:pos x="74" y="14"/>
                </a:cxn>
                <a:cxn ang="0">
                  <a:pos x="54" y="5"/>
                </a:cxn>
                <a:cxn ang="0">
                  <a:pos x="40" y="0"/>
                </a:cxn>
                <a:cxn ang="0">
                  <a:pos x="23" y="0"/>
                </a:cxn>
                <a:cxn ang="0">
                  <a:pos x="6" y="5"/>
                </a:cxn>
                <a:cxn ang="0">
                  <a:pos x="0" y="30"/>
                </a:cxn>
              </a:cxnLst>
              <a:rect l="0" t="0" r="r" b="b"/>
              <a:pathLst>
                <a:path w="74" h="32">
                  <a:moveTo>
                    <a:pt x="0" y="30"/>
                  </a:moveTo>
                  <a:lnTo>
                    <a:pt x="11" y="30"/>
                  </a:lnTo>
                  <a:lnTo>
                    <a:pt x="14" y="30"/>
                  </a:lnTo>
                  <a:lnTo>
                    <a:pt x="17" y="32"/>
                  </a:lnTo>
                  <a:lnTo>
                    <a:pt x="33" y="32"/>
                  </a:lnTo>
                  <a:lnTo>
                    <a:pt x="45" y="26"/>
                  </a:lnTo>
                  <a:lnTo>
                    <a:pt x="57" y="24"/>
                  </a:lnTo>
                  <a:lnTo>
                    <a:pt x="66" y="24"/>
                  </a:lnTo>
                  <a:lnTo>
                    <a:pt x="73" y="32"/>
                  </a:lnTo>
                  <a:lnTo>
                    <a:pt x="74" y="14"/>
                  </a:lnTo>
                  <a:lnTo>
                    <a:pt x="54" y="5"/>
                  </a:lnTo>
                  <a:lnTo>
                    <a:pt x="40" y="0"/>
                  </a:lnTo>
                  <a:lnTo>
                    <a:pt x="23" y="0"/>
                  </a:lnTo>
                  <a:lnTo>
                    <a:pt x="6" y="5"/>
                  </a:lnTo>
                  <a:lnTo>
                    <a:pt x="0" y="3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79" name="Freeform 67"/>
            <p:cNvSpPr>
              <a:spLocks/>
            </p:cNvSpPr>
            <p:nvPr/>
          </p:nvSpPr>
          <p:spPr bwMode="auto">
            <a:xfrm>
              <a:off x="2388" y="1889"/>
              <a:ext cx="67" cy="41"/>
            </a:xfrm>
            <a:custGeom>
              <a:avLst/>
              <a:gdLst/>
              <a:ahLst/>
              <a:cxnLst>
                <a:cxn ang="0">
                  <a:pos x="17" y="41"/>
                </a:cxn>
                <a:cxn ang="0">
                  <a:pos x="32" y="40"/>
                </a:cxn>
                <a:cxn ang="0">
                  <a:pos x="45" y="40"/>
                </a:cxn>
                <a:cxn ang="0">
                  <a:pos x="49" y="33"/>
                </a:cxn>
                <a:cxn ang="0">
                  <a:pos x="59" y="25"/>
                </a:cxn>
                <a:cxn ang="0">
                  <a:pos x="65" y="19"/>
                </a:cxn>
                <a:cxn ang="0">
                  <a:pos x="66" y="7"/>
                </a:cxn>
                <a:cxn ang="0">
                  <a:pos x="48" y="6"/>
                </a:cxn>
                <a:cxn ang="0">
                  <a:pos x="40" y="3"/>
                </a:cxn>
                <a:cxn ang="0">
                  <a:pos x="29" y="0"/>
                </a:cxn>
                <a:cxn ang="0">
                  <a:pos x="22" y="0"/>
                </a:cxn>
                <a:cxn ang="0">
                  <a:pos x="15" y="6"/>
                </a:cxn>
                <a:cxn ang="0">
                  <a:pos x="8" y="15"/>
                </a:cxn>
                <a:cxn ang="0">
                  <a:pos x="0" y="19"/>
                </a:cxn>
                <a:cxn ang="0">
                  <a:pos x="17" y="41"/>
                </a:cxn>
              </a:cxnLst>
              <a:rect l="0" t="0" r="r" b="b"/>
              <a:pathLst>
                <a:path w="66" h="41">
                  <a:moveTo>
                    <a:pt x="17" y="41"/>
                  </a:moveTo>
                  <a:lnTo>
                    <a:pt x="32" y="40"/>
                  </a:lnTo>
                  <a:lnTo>
                    <a:pt x="45" y="40"/>
                  </a:lnTo>
                  <a:lnTo>
                    <a:pt x="49" y="33"/>
                  </a:lnTo>
                  <a:lnTo>
                    <a:pt x="59" y="25"/>
                  </a:lnTo>
                  <a:lnTo>
                    <a:pt x="65" y="19"/>
                  </a:lnTo>
                  <a:lnTo>
                    <a:pt x="66" y="7"/>
                  </a:lnTo>
                  <a:lnTo>
                    <a:pt x="48" y="6"/>
                  </a:lnTo>
                  <a:lnTo>
                    <a:pt x="40" y="3"/>
                  </a:lnTo>
                  <a:lnTo>
                    <a:pt x="29" y="0"/>
                  </a:lnTo>
                  <a:lnTo>
                    <a:pt x="22" y="0"/>
                  </a:lnTo>
                  <a:lnTo>
                    <a:pt x="15" y="6"/>
                  </a:lnTo>
                  <a:lnTo>
                    <a:pt x="8" y="15"/>
                  </a:lnTo>
                  <a:lnTo>
                    <a:pt x="0" y="19"/>
                  </a:lnTo>
                  <a:lnTo>
                    <a:pt x="17" y="4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80" name="Freeform 68"/>
            <p:cNvSpPr>
              <a:spLocks/>
            </p:cNvSpPr>
            <p:nvPr/>
          </p:nvSpPr>
          <p:spPr bwMode="auto">
            <a:xfrm>
              <a:off x="2451" y="1873"/>
              <a:ext cx="87" cy="44"/>
            </a:xfrm>
            <a:custGeom>
              <a:avLst/>
              <a:gdLst/>
              <a:ahLst/>
              <a:cxnLst>
                <a:cxn ang="0">
                  <a:pos x="5" y="37"/>
                </a:cxn>
                <a:cxn ang="0">
                  <a:pos x="9" y="37"/>
                </a:cxn>
                <a:cxn ang="0">
                  <a:pos x="22" y="40"/>
                </a:cxn>
                <a:cxn ang="0">
                  <a:pos x="33" y="44"/>
                </a:cxn>
                <a:cxn ang="0">
                  <a:pos x="46" y="44"/>
                </a:cxn>
                <a:cxn ang="0">
                  <a:pos x="56" y="37"/>
                </a:cxn>
                <a:cxn ang="0">
                  <a:pos x="65" y="35"/>
                </a:cxn>
                <a:cxn ang="0">
                  <a:pos x="71" y="35"/>
                </a:cxn>
                <a:cxn ang="0">
                  <a:pos x="74" y="35"/>
                </a:cxn>
                <a:cxn ang="0">
                  <a:pos x="79" y="26"/>
                </a:cxn>
                <a:cxn ang="0">
                  <a:pos x="84" y="19"/>
                </a:cxn>
                <a:cxn ang="0">
                  <a:pos x="87" y="10"/>
                </a:cxn>
                <a:cxn ang="0">
                  <a:pos x="60" y="0"/>
                </a:cxn>
                <a:cxn ang="0">
                  <a:pos x="33" y="0"/>
                </a:cxn>
                <a:cxn ang="0">
                  <a:pos x="19" y="18"/>
                </a:cxn>
                <a:cxn ang="0">
                  <a:pos x="0" y="20"/>
                </a:cxn>
                <a:cxn ang="0">
                  <a:pos x="5" y="37"/>
                </a:cxn>
              </a:cxnLst>
              <a:rect l="0" t="0" r="r" b="b"/>
              <a:pathLst>
                <a:path w="87" h="44">
                  <a:moveTo>
                    <a:pt x="5" y="37"/>
                  </a:moveTo>
                  <a:lnTo>
                    <a:pt x="9" y="37"/>
                  </a:lnTo>
                  <a:lnTo>
                    <a:pt x="22" y="40"/>
                  </a:lnTo>
                  <a:lnTo>
                    <a:pt x="33" y="44"/>
                  </a:lnTo>
                  <a:lnTo>
                    <a:pt x="46" y="44"/>
                  </a:lnTo>
                  <a:lnTo>
                    <a:pt x="56" y="37"/>
                  </a:lnTo>
                  <a:lnTo>
                    <a:pt x="65" y="35"/>
                  </a:lnTo>
                  <a:lnTo>
                    <a:pt x="71" y="35"/>
                  </a:lnTo>
                  <a:lnTo>
                    <a:pt x="74" y="35"/>
                  </a:lnTo>
                  <a:lnTo>
                    <a:pt x="79" y="26"/>
                  </a:lnTo>
                  <a:lnTo>
                    <a:pt x="84" y="19"/>
                  </a:lnTo>
                  <a:lnTo>
                    <a:pt x="87" y="10"/>
                  </a:lnTo>
                  <a:lnTo>
                    <a:pt x="60" y="0"/>
                  </a:lnTo>
                  <a:lnTo>
                    <a:pt x="33" y="0"/>
                  </a:lnTo>
                  <a:lnTo>
                    <a:pt x="19" y="18"/>
                  </a:lnTo>
                  <a:lnTo>
                    <a:pt x="0" y="20"/>
                  </a:lnTo>
                  <a:lnTo>
                    <a:pt x="5" y="37"/>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81" name="Freeform 69"/>
            <p:cNvSpPr>
              <a:spLocks/>
            </p:cNvSpPr>
            <p:nvPr/>
          </p:nvSpPr>
          <p:spPr bwMode="auto">
            <a:xfrm>
              <a:off x="2582" y="1728"/>
              <a:ext cx="76" cy="50"/>
            </a:xfrm>
            <a:custGeom>
              <a:avLst/>
              <a:gdLst/>
              <a:ahLst/>
              <a:cxnLst>
                <a:cxn ang="0">
                  <a:pos x="0" y="34"/>
                </a:cxn>
                <a:cxn ang="0">
                  <a:pos x="5" y="29"/>
                </a:cxn>
                <a:cxn ang="0">
                  <a:pos x="0" y="15"/>
                </a:cxn>
                <a:cxn ang="0">
                  <a:pos x="8" y="3"/>
                </a:cxn>
                <a:cxn ang="0">
                  <a:pos x="13" y="0"/>
                </a:cxn>
                <a:cxn ang="0">
                  <a:pos x="31" y="3"/>
                </a:cxn>
                <a:cxn ang="0">
                  <a:pos x="40" y="3"/>
                </a:cxn>
                <a:cxn ang="0">
                  <a:pos x="51" y="12"/>
                </a:cxn>
                <a:cxn ang="0">
                  <a:pos x="64" y="18"/>
                </a:cxn>
                <a:cxn ang="0">
                  <a:pos x="71" y="24"/>
                </a:cxn>
                <a:cxn ang="0">
                  <a:pos x="76" y="25"/>
                </a:cxn>
                <a:cxn ang="0">
                  <a:pos x="67" y="35"/>
                </a:cxn>
                <a:cxn ang="0">
                  <a:pos x="59" y="44"/>
                </a:cxn>
                <a:cxn ang="0">
                  <a:pos x="45" y="50"/>
                </a:cxn>
                <a:cxn ang="0">
                  <a:pos x="31" y="40"/>
                </a:cxn>
                <a:cxn ang="0">
                  <a:pos x="0" y="34"/>
                </a:cxn>
              </a:cxnLst>
              <a:rect l="0" t="0" r="r" b="b"/>
              <a:pathLst>
                <a:path w="76" h="50">
                  <a:moveTo>
                    <a:pt x="0" y="34"/>
                  </a:moveTo>
                  <a:lnTo>
                    <a:pt x="5" y="29"/>
                  </a:lnTo>
                  <a:lnTo>
                    <a:pt x="0" y="15"/>
                  </a:lnTo>
                  <a:lnTo>
                    <a:pt x="8" y="3"/>
                  </a:lnTo>
                  <a:lnTo>
                    <a:pt x="13" y="0"/>
                  </a:lnTo>
                  <a:lnTo>
                    <a:pt x="31" y="3"/>
                  </a:lnTo>
                  <a:lnTo>
                    <a:pt x="40" y="3"/>
                  </a:lnTo>
                  <a:lnTo>
                    <a:pt x="51" y="12"/>
                  </a:lnTo>
                  <a:lnTo>
                    <a:pt x="64" y="18"/>
                  </a:lnTo>
                  <a:lnTo>
                    <a:pt x="71" y="24"/>
                  </a:lnTo>
                  <a:lnTo>
                    <a:pt x="76" y="25"/>
                  </a:lnTo>
                  <a:lnTo>
                    <a:pt x="67" y="35"/>
                  </a:lnTo>
                  <a:lnTo>
                    <a:pt x="59" y="44"/>
                  </a:lnTo>
                  <a:lnTo>
                    <a:pt x="45" y="50"/>
                  </a:lnTo>
                  <a:lnTo>
                    <a:pt x="31" y="40"/>
                  </a:lnTo>
                  <a:lnTo>
                    <a:pt x="0" y="34"/>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82" name="Freeform 70"/>
            <p:cNvSpPr>
              <a:spLocks/>
            </p:cNvSpPr>
            <p:nvPr/>
          </p:nvSpPr>
          <p:spPr bwMode="auto">
            <a:xfrm>
              <a:off x="2595" y="1703"/>
              <a:ext cx="92" cy="47"/>
            </a:xfrm>
            <a:custGeom>
              <a:avLst/>
              <a:gdLst/>
              <a:ahLst/>
              <a:cxnLst>
                <a:cxn ang="0">
                  <a:pos x="0" y="19"/>
                </a:cxn>
                <a:cxn ang="0">
                  <a:pos x="4" y="12"/>
                </a:cxn>
                <a:cxn ang="0">
                  <a:pos x="18" y="7"/>
                </a:cxn>
                <a:cxn ang="0">
                  <a:pos x="24" y="1"/>
                </a:cxn>
                <a:cxn ang="0">
                  <a:pos x="27" y="1"/>
                </a:cxn>
                <a:cxn ang="0">
                  <a:pos x="32" y="1"/>
                </a:cxn>
                <a:cxn ang="0">
                  <a:pos x="38" y="1"/>
                </a:cxn>
                <a:cxn ang="0">
                  <a:pos x="46" y="1"/>
                </a:cxn>
                <a:cxn ang="0">
                  <a:pos x="60" y="0"/>
                </a:cxn>
                <a:cxn ang="0">
                  <a:pos x="68" y="3"/>
                </a:cxn>
                <a:cxn ang="0">
                  <a:pos x="74" y="9"/>
                </a:cxn>
                <a:cxn ang="0">
                  <a:pos x="78" y="10"/>
                </a:cxn>
                <a:cxn ang="0">
                  <a:pos x="83" y="19"/>
                </a:cxn>
                <a:cxn ang="0">
                  <a:pos x="92" y="34"/>
                </a:cxn>
                <a:cxn ang="0">
                  <a:pos x="85" y="46"/>
                </a:cxn>
                <a:cxn ang="0">
                  <a:pos x="64" y="47"/>
                </a:cxn>
                <a:cxn ang="0">
                  <a:pos x="44" y="43"/>
                </a:cxn>
                <a:cxn ang="0">
                  <a:pos x="26" y="28"/>
                </a:cxn>
                <a:cxn ang="0">
                  <a:pos x="0" y="19"/>
                </a:cxn>
              </a:cxnLst>
              <a:rect l="0" t="0" r="r" b="b"/>
              <a:pathLst>
                <a:path w="92" h="47">
                  <a:moveTo>
                    <a:pt x="0" y="19"/>
                  </a:moveTo>
                  <a:lnTo>
                    <a:pt x="4" y="12"/>
                  </a:lnTo>
                  <a:lnTo>
                    <a:pt x="18" y="7"/>
                  </a:lnTo>
                  <a:lnTo>
                    <a:pt x="24" y="1"/>
                  </a:lnTo>
                  <a:lnTo>
                    <a:pt x="27" y="1"/>
                  </a:lnTo>
                  <a:lnTo>
                    <a:pt x="32" y="1"/>
                  </a:lnTo>
                  <a:lnTo>
                    <a:pt x="38" y="1"/>
                  </a:lnTo>
                  <a:lnTo>
                    <a:pt x="46" y="1"/>
                  </a:lnTo>
                  <a:lnTo>
                    <a:pt x="60" y="0"/>
                  </a:lnTo>
                  <a:lnTo>
                    <a:pt x="68" y="3"/>
                  </a:lnTo>
                  <a:lnTo>
                    <a:pt x="74" y="9"/>
                  </a:lnTo>
                  <a:lnTo>
                    <a:pt x="78" y="10"/>
                  </a:lnTo>
                  <a:lnTo>
                    <a:pt x="83" y="19"/>
                  </a:lnTo>
                  <a:lnTo>
                    <a:pt x="92" y="34"/>
                  </a:lnTo>
                  <a:lnTo>
                    <a:pt x="85" y="46"/>
                  </a:lnTo>
                  <a:lnTo>
                    <a:pt x="64" y="47"/>
                  </a:lnTo>
                  <a:lnTo>
                    <a:pt x="44" y="43"/>
                  </a:lnTo>
                  <a:lnTo>
                    <a:pt x="26" y="28"/>
                  </a:lnTo>
                  <a:lnTo>
                    <a:pt x="0" y="1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83" name="Freeform 71"/>
            <p:cNvSpPr>
              <a:spLocks/>
            </p:cNvSpPr>
            <p:nvPr/>
          </p:nvSpPr>
          <p:spPr bwMode="auto">
            <a:xfrm>
              <a:off x="2622" y="1731"/>
              <a:ext cx="121" cy="97"/>
            </a:xfrm>
            <a:custGeom>
              <a:avLst/>
              <a:gdLst/>
              <a:ahLst/>
              <a:cxnLst>
                <a:cxn ang="0">
                  <a:pos x="17" y="86"/>
                </a:cxn>
                <a:cxn ang="0">
                  <a:pos x="30" y="80"/>
                </a:cxn>
                <a:cxn ang="0">
                  <a:pos x="45" y="93"/>
                </a:cxn>
                <a:cxn ang="0">
                  <a:pos x="58" y="97"/>
                </a:cxn>
                <a:cxn ang="0">
                  <a:pos x="71" y="93"/>
                </a:cxn>
                <a:cxn ang="0">
                  <a:pos x="84" y="84"/>
                </a:cxn>
                <a:cxn ang="0">
                  <a:pos x="95" y="83"/>
                </a:cxn>
                <a:cxn ang="0">
                  <a:pos x="122" y="75"/>
                </a:cxn>
                <a:cxn ang="0">
                  <a:pos x="104" y="71"/>
                </a:cxn>
                <a:cxn ang="0">
                  <a:pos x="104" y="63"/>
                </a:cxn>
                <a:cxn ang="0">
                  <a:pos x="118" y="52"/>
                </a:cxn>
                <a:cxn ang="0">
                  <a:pos x="118" y="46"/>
                </a:cxn>
                <a:cxn ang="0">
                  <a:pos x="105" y="44"/>
                </a:cxn>
                <a:cxn ang="0">
                  <a:pos x="95" y="38"/>
                </a:cxn>
                <a:cxn ang="0">
                  <a:pos x="95" y="29"/>
                </a:cxn>
                <a:cxn ang="0">
                  <a:pos x="95" y="22"/>
                </a:cxn>
                <a:cxn ang="0">
                  <a:pos x="93" y="13"/>
                </a:cxn>
                <a:cxn ang="0">
                  <a:pos x="85" y="4"/>
                </a:cxn>
                <a:cxn ang="0">
                  <a:pos x="76" y="3"/>
                </a:cxn>
                <a:cxn ang="0">
                  <a:pos x="64" y="0"/>
                </a:cxn>
                <a:cxn ang="0">
                  <a:pos x="61" y="13"/>
                </a:cxn>
                <a:cxn ang="0">
                  <a:pos x="42" y="18"/>
                </a:cxn>
                <a:cxn ang="0">
                  <a:pos x="37" y="18"/>
                </a:cxn>
                <a:cxn ang="0">
                  <a:pos x="28" y="31"/>
                </a:cxn>
                <a:cxn ang="0">
                  <a:pos x="8" y="44"/>
                </a:cxn>
                <a:cxn ang="0">
                  <a:pos x="0" y="58"/>
                </a:cxn>
                <a:cxn ang="0">
                  <a:pos x="5" y="72"/>
                </a:cxn>
                <a:cxn ang="0">
                  <a:pos x="17" y="86"/>
                </a:cxn>
              </a:cxnLst>
              <a:rect l="0" t="0" r="r" b="b"/>
              <a:pathLst>
                <a:path w="122" h="97">
                  <a:moveTo>
                    <a:pt x="17" y="86"/>
                  </a:moveTo>
                  <a:lnTo>
                    <a:pt x="30" y="80"/>
                  </a:lnTo>
                  <a:lnTo>
                    <a:pt x="45" y="93"/>
                  </a:lnTo>
                  <a:lnTo>
                    <a:pt x="58" y="97"/>
                  </a:lnTo>
                  <a:lnTo>
                    <a:pt x="71" y="93"/>
                  </a:lnTo>
                  <a:lnTo>
                    <a:pt x="84" y="84"/>
                  </a:lnTo>
                  <a:lnTo>
                    <a:pt x="95" y="83"/>
                  </a:lnTo>
                  <a:lnTo>
                    <a:pt x="122" y="75"/>
                  </a:lnTo>
                  <a:lnTo>
                    <a:pt x="104" y="71"/>
                  </a:lnTo>
                  <a:lnTo>
                    <a:pt x="104" y="63"/>
                  </a:lnTo>
                  <a:lnTo>
                    <a:pt x="118" y="52"/>
                  </a:lnTo>
                  <a:lnTo>
                    <a:pt x="118" y="46"/>
                  </a:lnTo>
                  <a:lnTo>
                    <a:pt x="105" y="44"/>
                  </a:lnTo>
                  <a:lnTo>
                    <a:pt x="95" y="38"/>
                  </a:lnTo>
                  <a:lnTo>
                    <a:pt x="95" y="29"/>
                  </a:lnTo>
                  <a:lnTo>
                    <a:pt x="95" y="22"/>
                  </a:lnTo>
                  <a:lnTo>
                    <a:pt x="93" y="13"/>
                  </a:lnTo>
                  <a:lnTo>
                    <a:pt x="85" y="4"/>
                  </a:lnTo>
                  <a:lnTo>
                    <a:pt x="76" y="3"/>
                  </a:lnTo>
                  <a:lnTo>
                    <a:pt x="64" y="0"/>
                  </a:lnTo>
                  <a:lnTo>
                    <a:pt x="61" y="13"/>
                  </a:lnTo>
                  <a:lnTo>
                    <a:pt x="42" y="18"/>
                  </a:lnTo>
                  <a:lnTo>
                    <a:pt x="37" y="18"/>
                  </a:lnTo>
                  <a:lnTo>
                    <a:pt x="28" y="31"/>
                  </a:lnTo>
                  <a:lnTo>
                    <a:pt x="8" y="44"/>
                  </a:lnTo>
                  <a:lnTo>
                    <a:pt x="0" y="58"/>
                  </a:lnTo>
                  <a:lnTo>
                    <a:pt x="5" y="72"/>
                  </a:lnTo>
                  <a:lnTo>
                    <a:pt x="17" y="8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84" name="Freeform 72"/>
            <p:cNvSpPr>
              <a:spLocks/>
            </p:cNvSpPr>
            <p:nvPr/>
          </p:nvSpPr>
          <p:spPr bwMode="auto">
            <a:xfrm>
              <a:off x="2613" y="1806"/>
              <a:ext cx="244" cy="147"/>
            </a:xfrm>
            <a:custGeom>
              <a:avLst/>
              <a:gdLst/>
              <a:ahLst/>
              <a:cxnLst>
                <a:cxn ang="0">
                  <a:pos x="28" y="89"/>
                </a:cxn>
                <a:cxn ang="0">
                  <a:pos x="60" y="87"/>
                </a:cxn>
                <a:cxn ang="0">
                  <a:pos x="73" y="76"/>
                </a:cxn>
                <a:cxn ang="0">
                  <a:pos x="97" y="82"/>
                </a:cxn>
                <a:cxn ang="0">
                  <a:pos x="107" y="98"/>
                </a:cxn>
                <a:cxn ang="0">
                  <a:pos x="100" y="111"/>
                </a:cxn>
                <a:cxn ang="0">
                  <a:pos x="82" y="116"/>
                </a:cxn>
                <a:cxn ang="0">
                  <a:pos x="87" y="129"/>
                </a:cxn>
                <a:cxn ang="0">
                  <a:pos x="107" y="136"/>
                </a:cxn>
                <a:cxn ang="0">
                  <a:pos x="113" y="119"/>
                </a:cxn>
                <a:cxn ang="0">
                  <a:pos x="131" y="107"/>
                </a:cxn>
                <a:cxn ang="0">
                  <a:pos x="158" y="116"/>
                </a:cxn>
                <a:cxn ang="0">
                  <a:pos x="159" y="135"/>
                </a:cxn>
                <a:cxn ang="0">
                  <a:pos x="176" y="147"/>
                </a:cxn>
                <a:cxn ang="0">
                  <a:pos x="191" y="138"/>
                </a:cxn>
                <a:cxn ang="0">
                  <a:pos x="188" y="114"/>
                </a:cxn>
                <a:cxn ang="0">
                  <a:pos x="207" y="105"/>
                </a:cxn>
                <a:cxn ang="0">
                  <a:pos x="227" y="98"/>
                </a:cxn>
                <a:cxn ang="0">
                  <a:pos x="232" y="85"/>
                </a:cxn>
                <a:cxn ang="0">
                  <a:pos x="241" y="62"/>
                </a:cxn>
                <a:cxn ang="0">
                  <a:pos x="245" y="49"/>
                </a:cxn>
                <a:cxn ang="0">
                  <a:pos x="227" y="36"/>
                </a:cxn>
                <a:cxn ang="0">
                  <a:pos x="196" y="39"/>
                </a:cxn>
                <a:cxn ang="0">
                  <a:pos x="164" y="24"/>
                </a:cxn>
                <a:cxn ang="0">
                  <a:pos x="144" y="6"/>
                </a:cxn>
                <a:cxn ang="0">
                  <a:pos x="119" y="2"/>
                </a:cxn>
                <a:cxn ang="0">
                  <a:pos x="79" y="14"/>
                </a:cxn>
                <a:cxn ang="0">
                  <a:pos x="62" y="22"/>
                </a:cxn>
                <a:cxn ang="0">
                  <a:pos x="26" y="9"/>
                </a:cxn>
                <a:cxn ang="0">
                  <a:pos x="28" y="36"/>
                </a:cxn>
                <a:cxn ang="0">
                  <a:pos x="5" y="51"/>
                </a:cxn>
                <a:cxn ang="0">
                  <a:pos x="3" y="85"/>
                </a:cxn>
              </a:cxnLst>
              <a:rect l="0" t="0" r="r" b="b"/>
              <a:pathLst>
                <a:path w="245" h="147">
                  <a:moveTo>
                    <a:pt x="3" y="85"/>
                  </a:moveTo>
                  <a:lnTo>
                    <a:pt x="28" y="89"/>
                  </a:lnTo>
                  <a:lnTo>
                    <a:pt x="40" y="89"/>
                  </a:lnTo>
                  <a:lnTo>
                    <a:pt x="60" y="87"/>
                  </a:lnTo>
                  <a:lnTo>
                    <a:pt x="65" y="86"/>
                  </a:lnTo>
                  <a:lnTo>
                    <a:pt x="73" y="76"/>
                  </a:lnTo>
                  <a:lnTo>
                    <a:pt x="83" y="71"/>
                  </a:lnTo>
                  <a:lnTo>
                    <a:pt x="97" y="82"/>
                  </a:lnTo>
                  <a:lnTo>
                    <a:pt x="104" y="89"/>
                  </a:lnTo>
                  <a:lnTo>
                    <a:pt x="107" y="98"/>
                  </a:lnTo>
                  <a:lnTo>
                    <a:pt x="105" y="107"/>
                  </a:lnTo>
                  <a:lnTo>
                    <a:pt x="100" y="111"/>
                  </a:lnTo>
                  <a:lnTo>
                    <a:pt x="88" y="114"/>
                  </a:lnTo>
                  <a:lnTo>
                    <a:pt x="82" y="116"/>
                  </a:lnTo>
                  <a:lnTo>
                    <a:pt x="83" y="124"/>
                  </a:lnTo>
                  <a:lnTo>
                    <a:pt x="87" y="129"/>
                  </a:lnTo>
                  <a:lnTo>
                    <a:pt x="93" y="130"/>
                  </a:lnTo>
                  <a:lnTo>
                    <a:pt x="107" y="136"/>
                  </a:lnTo>
                  <a:lnTo>
                    <a:pt x="108" y="124"/>
                  </a:lnTo>
                  <a:lnTo>
                    <a:pt x="113" y="119"/>
                  </a:lnTo>
                  <a:lnTo>
                    <a:pt x="122" y="111"/>
                  </a:lnTo>
                  <a:lnTo>
                    <a:pt x="131" y="107"/>
                  </a:lnTo>
                  <a:lnTo>
                    <a:pt x="139" y="108"/>
                  </a:lnTo>
                  <a:lnTo>
                    <a:pt x="158" y="116"/>
                  </a:lnTo>
                  <a:lnTo>
                    <a:pt x="150" y="129"/>
                  </a:lnTo>
                  <a:lnTo>
                    <a:pt x="159" y="135"/>
                  </a:lnTo>
                  <a:lnTo>
                    <a:pt x="171" y="144"/>
                  </a:lnTo>
                  <a:lnTo>
                    <a:pt x="176" y="147"/>
                  </a:lnTo>
                  <a:lnTo>
                    <a:pt x="185" y="145"/>
                  </a:lnTo>
                  <a:lnTo>
                    <a:pt x="191" y="138"/>
                  </a:lnTo>
                  <a:lnTo>
                    <a:pt x="198" y="130"/>
                  </a:lnTo>
                  <a:lnTo>
                    <a:pt x="188" y="114"/>
                  </a:lnTo>
                  <a:lnTo>
                    <a:pt x="198" y="111"/>
                  </a:lnTo>
                  <a:lnTo>
                    <a:pt x="207" y="105"/>
                  </a:lnTo>
                  <a:lnTo>
                    <a:pt x="218" y="99"/>
                  </a:lnTo>
                  <a:lnTo>
                    <a:pt x="227" y="98"/>
                  </a:lnTo>
                  <a:lnTo>
                    <a:pt x="233" y="98"/>
                  </a:lnTo>
                  <a:lnTo>
                    <a:pt x="232" y="85"/>
                  </a:lnTo>
                  <a:lnTo>
                    <a:pt x="241" y="71"/>
                  </a:lnTo>
                  <a:lnTo>
                    <a:pt x="241" y="62"/>
                  </a:lnTo>
                  <a:lnTo>
                    <a:pt x="239" y="58"/>
                  </a:lnTo>
                  <a:lnTo>
                    <a:pt x="245" y="49"/>
                  </a:lnTo>
                  <a:lnTo>
                    <a:pt x="238" y="39"/>
                  </a:lnTo>
                  <a:lnTo>
                    <a:pt x="227" y="36"/>
                  </a:lnTo>
                  <a:lnTo>
                    <a:pt x="207" y="40"/>
                  </a:lnTo>
                  <a:lnTo>
                    <a:pt x="196" y="39"/>
                  </a:lnTo>
                  <a:lnTo>
                    <a:pt x="171" y="36"/>
                  </a:lnTo>
                  <a:lnTo>
                    <a:pt x="164" y="24"/>
                  </a:lnTo>
                  <a:lnTo>
                    <a:pt x="153" y="14"/>
                  </a:lnTo>
                  <a:lnTo>
                    <a:pt x="144" y="6"/>
                  </a:lnTo>
                  <a:lnTo>
                    <a:pt x="134" y="0"/>
                  </a:lnTo>
                  <a:lnTo>
                    <a:pt x="119" y="2"/>
                  </a:lnTo>
                  <a:lnTo>
                    <a:pt x="105" y="5"/>
                  </a:lnTo>
                  <a:lnTo>
                    <a:pt x="79" y="14"/>
                  </a:lnTo>
                  <a:lnTo>
                    <a:pt x="70" y="21"/>
                  </a:lnTo>
                  <a:lnTo>
                    <a:pt x="62" y="22"/>
                  </a:lnTo>
                  <a:lnTo>
                    <a:pt x="42" y="5"/>
                  </a:lnTo>
                  <a:lnTo>
                    <a:pt x="26" y="9"/>
                  </a:lnTo>
                  <a:lnTo>
                    <a:pt x="23" y="24"/>
                  </a:lnTo>
                  <a:lnTo>
                    <a:pt x="28" y="36"/>
                  </a:lnTo>
                  <a:lnTo>
                    <a:pt x="25" y="45"/>
                  </a:lnTo>
                  <a:lnTo>
                    <a:pt x="5" y="51"/>
                  </a:lnTo>
                  <a:lnTo>
                    <a:pt x="0" y="61"/>
                  </a:lnTo>
                  <a:lnTo>
                    <a:pt x="3" y="85"/>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85" name="Freeform 73"/>
            <p:cNvSpPr>
              <a:spLocks/>
            </p:cNvSpPr>
            <p:nvPr/>
          </p:nvSpPr>
          <p:spPr bwMode="auto">
            <a:xfrm>
              <a:off x="2622" y="1673"/>
              <a:ext cx="61" cy="37"/>
            </a:xfrm>
            <a:custGeom>
              <a:avLst/>
              <a:gdLst/>
              <a:ahLst/>
              <a:cxnLst>
                <a:cxn ang="0">
                  <a:pos x="0" y="27"/>
                </a:cxn>
                <a:cxn ang="0">
                  <a:pos x="0" y="18"/>
                </a:cxn>
                <a:cxn ang="0">
                  <a:pos x="7" y="9"/>
                </a:cxn>
                <a:cxn ang="0">
                  <a:pos x="16" y="5"/>
                </a:cxn>
                <a:cxn ang="0">
                  <a:pos x="25" y="3"/>
                </a:cxn>
                <a:cxn ang="0">
                  <a:pos x="37" y="0"/>
                </a:cxn>
                <a:cxn ang="0">
                  <a:pos x="51" y="0"/>
                </a:cxn>
                <a:cxn ang="0">
                  <a:pos x="61" y="5"/>
                </a:cxn>
                <a:cxn ang="0">
                  <a:pos x="59" y="12"/>
                </a:cxn>
                <a:cxn ang="0">
                  <a:pos x="59" y="27"/>
                </a:cxn>
                <a:cxn ang="0">
                  <a:pos x="54" y="36"/>
                </a:cxn>
                <a:cxn ang="0">
                  <a:pos x="51" y="37"/>
                </a:cxn>
                <a:cxn ang="0">
                  <a:pos x="36" y="33"/>
                </a:cxn>
                <a:cxn ang="0">
                  <a:pos x="17" y="33"/>
                </a:cxn>
                <a:cxn ang="0">
                  <a:pos x="0" y="27"/>
                </a:cxn>
              </a:cxnLst>
              <a:rect l="0" t="0" r="r" b="b"/>
              <a:pathLst>
                <a:path w="61" h="37">
                  <a:moveTo>
                    <a:pt x="0" y="27"/>
                  </a:moveTo>
                  <a:lnTo>
                    <a:pt x="0" y="18"/>
                  </a:lnTo>
                  <a:lnTo>
                    <a:pt x="7" y="9"/>
                  </a:lnTo>
                  <a:lnTo>
                    <a:pt x="16" y="5"/>
                  </a:lnTo>
                  <a:lnTo>
                    <a:pt x="25" y="3"/>
                  </a:lnTo>
                  <a:lnTo>
                    <a:pt x="37" y="0"/>
                  </a:lnTo>
                  <a:lnTo>
                    <a:pt x="51" y="0"/>
                  </a:lnTo>
                  <a:lnTo>
                    <a:pt x="61" y="5"/>
                  </a:lnTo>
                  <a:lnTo>
                    <a:pt x="59" y="12"/>
                  </a:lnTo>
                  <a:lnTo>
                    <a:pt x="59" y="27"/>
                  </a:lnTo>
                  <a:lnTo>
                    <a:pt x="54" y="36"/>
                  </a:lnTo>
                  <a:lnTo>
                    <a:pt x="51" y="37"/>
                  </a:lnTo>
                  <a:lnTo>
                    <a:pt x="36" y="33"/>
                  </a:lnTo>
                  <a:lnTo>
                    <a:pt x="17" y="33"/>
                  </a:lnTo>
                  <a:lnTo>
                    <a:pt x="0" y="27"/>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86" name="Freeform 74"/>
            <p:cNvSpPr>
              <a:spLocks/>
            </p:cNvSpPr>
            <p:nvPr/>
          </p:nvSpPr>
          <p:spPr bwMode="auto">
            <a:xfrm>
              <a:off x="2394" y="1456"/>
              <a:ext cx="284" cy="244"/>
            </a:xfrm>
            <a:custGeom>
              <a:avLst/>
              <a:gdLst/>
              <a:ahLst/>
              <a:cxnLst>
                <a:cxn ang="0">
                  <a:pos x="193" y="38"/>
                </a:cxn>
                <a:cxn ang="0">
                  <a:pos x="179" y="34"/>
                </a:cxn>
                <a:cxn ang="0">
                  <a:pos x="159" y="43"/>
                </a:cxn>
                <a:cxn ang="0">
                  <a:pos x="144" y="57"/>
                </a:cxn>
                <a:cxn ang="0">
                  <a:pos x="130" y="75"/>
                </a:cxn>
                <a:cxn ang="0">
                  <a:pos x="108" y="97"/>
                </a:cxn>
                <a:cxn ang="0">
                  <a:pos x="103" y="112"/>
                </a:cxn>
                <a:cxn ang="0">
                  <a:pos x="97" y="114"/>
                </a:cxn>
                <a:cxn ang="0">
                  <a:pos x="99" y="124"/>
                </a:cxn>
                <a:cxn ang="0">
                  <a:pos x="87" y="136"/>
                </a:cxn>
                <a:cxn ang="0">
                  <a:pos x="71" y="149"/>
                </a:cxn>
                <a:cxn ang="0">
                  <a:pos x="68" y="162"/>
                </a:cxn>
                <a:cxn ang="0">
                  <a:pos x="73" y="180"/>
                </a:cxn>
                <a:cxn ang="0">
                  <a:pos x="80" y="198"/>
                </a:cxn>
                <a:cxn ang="0">
                  <a:pos x="79" y="211"/>
                </a:cxn>
                <a:cxn ang="0">
                  <a:pos x="68" y="225"/>
                </a:cxn>
                <a:cxn ang="0">
                  <a:pos x="59" y="241"/>
                </a:cxn>
                <a:cxn ang="0">
                  <a:pos x="46" y="228"/>
                </a:cxn>
                <a:cxn ang="0">
                  <a:pos x="25" y="242"/>
                </a:cxn>
                <a:cxn ang="0">
                  <a:pos x="20" y="244"/>
                </a:cxn>
                <a:cxn ang="0">
                  <a:pos x="2" y="233"/>
                </a:cxn>
                <a:cxn ang="0">
                  <a:pos x="2" y="222"/>
                </a:cxn>
                <a:cxn ang="0">
                  <a:pos x="0" y="205"/>
                </a:cxn>
                <a:cxn ang="0">
                  <a:pos x="6" y="180"/>
                </a:cxn>
                <a:cxn ang="0">
                  <a:pos x="6" y="162"/>
                </a:cxn>
                <a:cxn ang="0">
                  <a:pos x="29" y="142"/>
                </a:cxn>
                <a:cxn ang="0">
                  <a:pos x="53" y="124"/>
                </a:cxn>
                <a:cxn ang="0">
                  <a:pos x="70" y="106"/>
                </a:cxn>
                <a:cxn ang="0">
                  <a:pos x="77" y="97"/>
                </a:cxn>
                <a:cxn ang="0">
                  <a:pos x="76" y="89"/>
                </a:cxn>
                <a:cxn ang="0">
                  <a:pos x="94" y="75"/>
                </a:cxn>
                <a:cxn ang="0">
                  <a:pos x="94" y="65"/>
                </a:cxn>
                <a:cxn ang="0">
                  <a:pos x="108" y="49"/>
                </a:cxn>
                <a:cxn ang="0">
                  <a:pos x="131" y="34"/>
                </a:cxn>
                <a:cxn ang="0">
                  <a:pos x="154" y="21"/>
                </a:cxn>
                <a:cxn ang="0">
                  <a:pos x="187" y="10"/>
                </a:cxn>
                <a:cxn ang="0">
                  <a:pos x="219" y="3"/>
                </a:cxn>
                <a:cxn ang="0">
                  <a:pos x="248" y="0"/>
                </a:cxn>
                <a:cxn ang="0">
                  <a:pos x="276" y="3"/>
                </a:cxn>
                <a:cxn ang="0">
                  <a:pos x="282" y="21"/>
                </a:cxn>
                <a:cxn ang="0">
                  <a:pos x="256" y="22"/>
                </a:cxn>
                <a:cxn ang="0">
                  <a:pos x="238" y="25"/>
                </a:cxn>
                <a:cxn ang="0">
                  <a:pos x="239" y="38"/>
                </a:cxn>
                <a:cxn ang="0">
                  <a:pos x="236" y="46"/>
                </a:cxn>
                <a:cxn ang="0">
                  <a:pos x="222" y="46"/>
                </a:cxn>
                <a:cxn ang="0">
                  <a:pos x="193" y="38"/>
                </a:cxn>
              </a:cxnLst>
              <a:rect l="0" t="0" r="r" b="b"/>
              <a:pathLst>
                <a:path w="282" h="244">
                  <a:moveTo>
                    <a:pt x="193" y="38"/>
                  </a:moveTo>
                  <a:lnTo>
                    <a:pt x="179" y="34"/>
                  </a:lnTo>
                  <a:lnTo>
                    <a:pt x="159" y="43"/>
                  </a:lnTo>
                  <a:lnTo>
                    <a:pt x="144" y="57"/>
                  </a:lnTo>
                  <a:lnTo>
                    <a:pt x="130" y="75"/>
                  </a:lnTo>
                  <a:lnTo>
                    <a:pt x="108" y="97"/>
                  </a:lnTo>
                  <a:lnTo>
                    <a:pt x="103" y="112"/>
                  </a:lnTo>
                  <a:lnTo>
                    <a:pt x="97" y="114"/>
                  </a:lnTo>
                  <a:lnTo>
                    <a:pt x="99" y="124"/>
                  </a:lnTo>
                  <a:lnTo>
                    <a:pt x="87" y="136"/>
                  </a:lnTo>
                  <a:lnTo>
                    <a:pt x="71" y="149"/>
                  </a:lnTo>
                  <a:lnTo>
                    <a:pt x="68" y="162"/>
                  </a:lnTo>
                  <a:lnTo>
                    <a:pt x="73" y="180"/>
                  </a:lnTo>
                  <a:lnTo>
                    <a:pt x="80" y="198"/>
                  </a:lnTo>
                  <a:lnTo>
                    <a:pt x="79" y="211"/>
                  </a:lnTo>
                  <a:lnTo>
                    <a:pt x="68" y="225"/>
                  </a:lnTo>
                  <a:lnTo>
                    <a:pt x="59" y="241"/>
                  </a:lnTo>
                  <a:lnTo>
                    <a:pt x="46" y="228"/>
                  </a:lnTo>
                  <a:lnTo>
                    <a:pt x="25" y="242"/>
                  </a:lnTo>
                  <a:lnTo>
                    <a:pt x="20" y="244"/>
                  </a:lnTo>
                  <a:lnTo>
                    <a:pt x="2" y="233"/>
                  </a:lnTo>
                  <a:lnTo>
                    <a:pt x="2" y="222"/>
                  </a:lnTo>
                  <a:lnTo>
                    <a:pt x="0" y="205"/>
                  </a:lnTo>
                  <a:lnTo>
                    <a:pt x="6" y="180"/>
                  </a:lnTo>
                  <a:lnTo>
                    <a:pt x="6" y="162"/>
                  </a:lnTo>
                  <a:lnTo>
                    <a:pt x="29" y="142"/>
                  </a:lnTo>
                  <a:lnTo>
                    <a:pt x="53" y="124"/>
                  </a:lnTo>
                  <a:lnTo>
                    <a:pt x="70" y="106"/>
                  </a:lnTo>
                  <a:lnTo>
                    <a:pt x="77" y="97"/>
                  </a:lnTo>
                  <a:lnTo>
                    <a:pt x="76" y="89"/>
                  </a:lnTo>
                  <a:lnTo>
                    <a:pt x="94" y="75"/>
                  </a:lnTo>
                  <a:lnTo>
                    <a:pt x="94" y="65"/>
                  </a:lnTo>
                  <a:lnTo>
                    <a:pt x="108" y="49"/>
                  </a:lnTo>
                  <a:lnTo>
                    <a:pt x="131" y="34"/>
                  </a:lnTo>
                  <a:lnTo>
                    <a:pt x="154" y="21"/>
                  </a:lnTo>
                  <a:lnTo>
                    <a:pt x="187" y="10"/>
                  </a:lnTo>
                  <a:lnTo>
                    <a:pt x="219" y="3"/>
                  </a:lnTo>
                  <a:lnTo>
                    <a:pt x="248" y="0"/>
                  </a:lnTo>
                  <a:lnTo>
                    <a:pt x="276" y="3"/>
                  </a:lnTo>
                  <a:lnTo>
                    <a:pt x="282" y="21"/>
                  </a:lnTo>
                  <a:lnTo>
                    <a:pt x="256" y="22"/>
                  </a:lnTo>
                  <a:lnTo>
                    <a:pt x="238" y="25"/>
                  </a:lnTo>
                  <a:lnTo>
                    <a:pt x="239" y="38"/>
                  </a:lnTo>
                  <a:lnTo>
                    <a:pt x="236" y="46"/>
                  </a:lnTo>
                  <a:lnTo>
                    <a:pt x="222" y="46"/>
                  </a:lnTo>
                  <a:lnTo>
                    <a:pt x="193" y="38"/>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87" name="Freeform 75"/>
            <p:cNvSpPr>
              <a:spLocks/>
            </p:cNvSpPr>
            <p:nvPr/>
          </p:nvSpPr>
          <p:spPr bwMode="auto">
            <a:xfrm>
              <a:off x="2457" y="1488"/>
              <a:ext cx="152" cy="265"/>
            </a:xfrm>
            <a:custGeom>
              <a:avLst/>
              <a:gdLst/>
              <a:ahLst/>
              <a:cxnLst>
                <a:cxn ang="0">
                  <a:pos x="3" y="201"/>
                </a:cxn>
                <a:cxn ang="0">
                  <a:pos x="0" y="224"/>
                </a:cxn>
                <a:cxn ang="0">
                  <a:pos x="8" y="231"/>
                </a:cxn>
                <a:cxn ang="0">
                  <a:pos x="11" y="241"/>
                </a:cxn>
                <a:cxn ang="0">
                  <a:pos x="17" y="255"/>
                </a:cxn>
                <a:cxn ang="0">
                  <a:pos x="33" y="265"/>
                </a:cxn>
                <a:cxn ang="0">
                  <a:pos x="40" y="264"/>
                </a:cxn>
                <a:cxn ang="0">
                  <a:pos x="47" y="246"/>
                </a:cxn>
                <a:cxn ang="0">
                  <a:pos x="54" y="228"/>
                </a:cxn>
                <a:cxn ang="0">
                  <a:pos x="68" y="215"/>
                </a:cxn>
                <a:cxn ang="0">
                  <a:pos x="90" y="201"/>
                </a:cxn>
                <a:cxn ang="0">
                  <a:pos x="96" y="193"/>
                </a:cxn>
                <a:cxn ang="0">
                  <a:pos x="96" y="182"/>
                </a:cxn>
                <a:cxn ang="0">
                  <a:pos x="82" y="176"/>
                </a:cxn>
                <a:cxn ang="0">
                  <a:pos x="82" y="164"/>
                </a:cxn>
                <a:cxn ang="0">
                  <a:pos x="85" y="145"/>
                </a:cxn>
                <a:cxn ang="0">
                  <a:pos x="87" y="129"/>
                </a:cxn>
                <a:cxn ang="0">
                  <a:pos x="91" y="114"/>
                </a:cxn>
                <a:cxn ang="0">
                  <a:pos x="101" y="113"/>
                </a:cxn>
                <a:cxn ang="0">
                  <a:pos x="115" y="104"/>
                </a:cxn>
                <a:cxn ang="0">
                  <a:pos x="118" y="89"/>
                </a:cxn>
                <a:cxn ang="0">
                  <a:pos x="121" y="79"/>
                </a:cxn>
                <a:cxn ang="0">
                  <a:pos x="128" y="71"/>
                </a:cxn>
                <a:cxn ang="0">
                  <a:pos x="130" y="70"/>
                </a:cxn>
                <a:cxn ang="0">
                  <a:pos x="139" y="62"/>
                </a:cxn>
                <a:cxn ang="0">
                  <a:pos x="152" y="58"/>
                </a:cxn>
                <a:cxn ang="0">
                  <a:pos x="136" y="8"/>
                </a:cxn>
                <a:cxn ang="0">
                  <a:pos x="118" y="0"/>
                </a:cxn>
                <a:cxn ang="0">
                  <a:pos x="91" y="14"/>
                </a:cxn>
                <a:cxn ang="0">
                  <a:pos x="64" y="45"/>
                </a:cxn>
                <a:cxn ang="0">
                  <a:pos x="45" y="64"/>
                </a:cxn>
                <a:cxn ang="0">
                  <a:pos x="33" y="85"/>
                </a:cxn>
                <a:cxn ang="0">
                  <a:pos x="33" y="95"/>
                </a:cxn>
                <a:cxn ang="0">
                  <a:pos x="20" y="104"/>
                </a:cxn>
                <a:cxn ang="0">
                  <a:pos x="10" y="117"/>
                </a:cxn>
                <a:cxn ang="0">
                  <a:pos x="3" y="130"/>
                </a:cxn>
                <a:cxn ang="0">
                  <a:pos x="17" y="170"/>
                </a:cxn>
                <a:cxn ang="0">
                  <a:pos x="3" y="201"/>
                </a:cxn>
              </a:cxnLst>
              <a:rect l="0" t="0" r="r" b="b"/>
              <a:pathLst>
                <a:path w="152" h="265">
                  <a:moveTo>
                    <a:pt x="3" y="201"/>
                  </a:moveTo>
                  <a:lnTo>
                    <a:pt x="0" y="224"/>
                  </a:lnTo>
                  <a:lnTo>
                    <a:pt x="8" y="231"/>
                  </a:lnTo>
                  <a:lnTo>
                    <a:pt x="11" y="241"/>
                  </a:lnTo>
                  <a:lnTo>
                    <a:pt x="17" y="255"/>
                  </a:lnTo>
                  <a:lnTo>
                    <a:pt x="33" y="265"/>
                  </a:lnTo>
                  <a:lnTo>
                    <a:pt x="40" y="264"/>
                  </a:lnTo>
                  <a:lnTo>
                    <a:pt x="47" y="246"/>
                  </a:lnTo>
                  <a:lnTo>
                    <a:pt x="54" y="228"/>
                  </a:lnTo>
                  <a:lnTo>
                    <a:pt x="68" y="215"/>
                  </a:lnTo>
                  <a:lnTo>
                    <a:pt x="90" y="201"/>
                  </a:lnTo>
                  <a:lnTo>
                    <a:pt x="96" y="193"/>
                  </a:lnTo>
                  <a:lnTo>
                    <a:pt x="96" y="182"/>
                  </a:lnTo>
                  <a:lnTo>
                    <a:pt x="82" y="176"/>
                  </a:lnTo>
                  <a:lnTo>
                    <a:pt x="82" y="164"/>
                  </a:lnTo>
                  <a:lnTo>
                    <a:pt x="85" y="145"/>
                  </a:lnTo>
                  <a:lnTo>
                    <a:pt x="87" y="129"/>
                  </a:lnTo>
                  <a:lnTo>
                    <a:pt x="91" y="114"/>
                  </a:lnTo>
                  <a:lnTo>
                    <a:pt x="101" y="113"/>
                  </a:lnTo>
                  <a:lnTo>
                    <a:pt x="115" y="104"/>
                  </a:lnTo>
                  <a:lnTo>
                    <a:pt x="118" y="89"/>
                  </a:lnTo>
                  <a:lnTo>
                    <a:pt x="121" y="79"/>
                  </a:lnTo>
                  <a:lnTo>
                    <a:pt x="128" y="71"/>
                  </a:lnTo>
                  <a:lnTo>
                    <a:pt x="130" y="70"/>
                  </a:lnTo>
                  <a:lnTo>
                    <a:pt x="139" y="62"/>
                  </a:lnTo>
                  <a:lnTo>
                    <a:pt x="152" y="58"/>
                  </a:lnTo>
                  <a:lnTo>
                    <a:pt x="136" y="8"/>
                  </a:lnTo>
                  <a:lnTo>
                    <a:pt x="118" y="0"/>
                  </a:lnTo>
                  <a:lnTo>
                    <a:pt x="91" y="14"/>
                  </a:lnTo>
                  <a:lnTo>
                    <a:pt x="64" y="45"/>
                  </a:lnTo>
                  <a:lnTo>
                    <a:pt x="45" y="64"/>
                  </a:lnTo>
                  <a:lnTo>
                    <a:pt x="33" y="85"/>
                  </a:lnTo>
                  <a:lnTo>
                    <a:pt x="33" y="95"/>
                  </a:lnTo>
                  <a:lnTo>
                    <a:pt x="20" y="104"/>
                  </a:lnTo>
                  <a:lnTo>
                    <a:pt x="10" y="117"/>
                  </a:lnTo>
                  <a:lnTo>
                    <a:pt x="3" y="130"/>
                  </a:lnTo>
                  <a:lnTo>
                    <a:pt x="17" y="170"/>
                  </a:lnTo>
                  <a:lnTo>
                    <a:pt x="3" y="20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88" name="Freeform 76"/>
            <p:cNvSpPr>
              <a:spLocks/>
            </p:cNvSpPr>
            <p:nvPr/>
          </p:nvSpPr>
          <p:spPr bwMode="auto">
            <a:xfrm>
              <a:off x="2150" y="1959"/>
              <a:ext cx="179" cy="146"/>
            </a:xfrm>
            <a:custGeom>
              <a:avLst/>
              <a:gdLst/>
              <a:ahLst/>
              <a:cxnLst>
                <a:cxn ang="0">
                  <a:pos x="119" y="8"/>
                </a:cxn>
                <a:cxn ang="0">
                  <a:pos x="110" y="16"/>
                </a:cxn>
                <a:cxn ang="0">
                  <a:pos x="99" y="7"/>
                </a:cxn>
                <a:cxn ang="0">
                  <a:pos x="74" y="8"/>
                </a:cxn>
                <a:cxn ang="0">
                  <a:pos x="61" y="13"/>
                </a:cxn>
                <a:cxn ang="0">
                  <a:pos x="50" y="13"/>
                </a:cxn>
                <a:cxn ang="0">
                  <a:pos x="34" y="0"/>
                </a:cxn>
                <a:cxn ang="0">
                  <a:pos x="14" y="1"/>
                </a:cxn>
                <a:cxn ang="0">
                  <a:pos x="4" y="8"/>
                </a:cxn>
                <a:cxn ang="0">
                  <a:pos x="0" y="22"/>
                </a:cxn>
                <a:cxn ang="0">
                  <a:pos x="2" y="35"/>
                </a:cxn>
                <a:cxn ang="0">
                  <a:pos x="11" y="39"/>
                </a:cxn>
                <a:cxn ang="0">
                  <a:pos x="37" y="41"/>
                </a:cxn>
                <a:cxn ang="0">
                  <a:pos x="39" y="53"/>
                </a:cxn>
                <a:cxn ang="0">
                  <a:pos x="34" y="81"/>
                </a:cxn>
                <a:cxn ang="0">
                  <a:pos x="33" y="93"/>
                </a:cxn>
                <a:cxn ang="0">
                  <a:pos x="30" y="102"/>
                </a:cxn>
                <a:cxn ang="0">
                  <a:pos x="25" y="112"/>
                </a:cxn>
                <a:cxn ang="0">
                  <a:pos x="19" y="124"/>
                </a:cxn>
                <a:cxn ang="0">
                  <a:pos x="27" y="131"/>
                </a:cxn>
                <a:cxn ang="0">
                  <a:pos x="42" y="146"/>
                </a:cxn>
                <a:cxn ang="0">
                  <a:pos x="54" y="141"/>
                </a:cxn>
                <a:cxn ang="0">
                  <a:pos x="74" y="131"/>
                </a:cxn>
                <a:cxn ang="0">
                  <a:pos x="85" y="131"/>
                </a:cxn>
                <a:cxn ang="0">
                  <a:pos x="98" y="131"/>
                </a:cxn>
                <a:cxn ang="0">
                  <a:pos x="116" y="125"/>
                </a:cxn>
                <a:cxn ang="0">
                  <a:pos x="130" y="115"/>
                </a:cxn>
                <a:cxn ang="0">
                  <a:pos x="136" y="112"/>
                </a:cxn>
                <a:cxn ang="0">
                  <a:pos x="138" y="96"/>
                </a:cxn>
                <a:cxn ang="0">
                  <a:pos x="141" y="79"/>
                </a:cxn>
                <a:cxn ang="0">
                  <a:pos x="150" y="71"/>
                </a:cxn>
                <a:cxn ang="0">
                  <a:pos x="158" y="62"/>
                </a:cxn>
                <a:cxn ang="0">
                  <a:pos x="173" y="50"/>
                </a:cxn>
                <a:cxn ang="0">
                  <a:pos x="179" y="37"/>
                </a:cxn>
                <a:cxn ang="0">
                  <a:pos x="119" y="8"/>
                </a:cxn>
              </a:cxnLst>
              <a:rect l="0" t="0" r="r" b="b"/>
              <a:pathLst>
                <a:path w="179" h="146">
                  <a:moveTo>
                    <a:pt x="119" y="8"/>
                  </a:moveTo>
                  <a:lnTo>
                    <a:pt x="110" y="16"/>
                  </a:lnTo>
                  <a:lnTo>
                    <a:pt x="99" y="7"/>
                  </a:lnTo>
                  <a:lnTo>
                    <a:pt x="74" y="8"/>
                  </a:lnTo>
                  <a:lnTo>
                    <a:pt x="61" y="13"/>
                  </a:lnTo>
                  <a:lnTo>
                    <a:pt x="50" y="13"/>
                  </a:lnTo>
                  <a:lnTo>
                    <a:pt x="34" y="0"/>
                  </a:lnTo>
                  <a:lnTo>
                    <a:pt x="14" y="1"/>
                  </a:lnTo>
                  <a:lnTo>
                    <a:pt x="4" y="8"/>
                  </a:lnTo>
                  <a:lnTo>
                    <a:pt x="0" y="22"/>
                  </a:lnTo>
                  <a:lnTo>
                    <a:pt x="2" y="35"/>
                  </a:lnTo>
                  <a:lnTo>
                    <a:pt x="11" y="39"/>
                  </a:lnTo>
                  <a:lnTo>
                    <a:pt x="37" y="41"/>
                  </a:lnTo>
                  <a:lnTo>
                    <a:pt x="39" y="53"/>
                  </a:lnTo>
                  <a:lnTo>
                    <a:pt x="34" y="81"/>
                  </a:lnTo>
                  <a:lnTo>
                    <a:pt x="33" y="93"/>
                  </a:lnTo>
                  <a:lnTo>
                    <a:pt x="30" y="102"/>
                  </a:lnTo>
                  <a:lnTo>
                    <a:pt x="25" y="112"/>
                  </a:lnTo>
                  <a:lnTo>
                    <a:pt x="19" y="124"/>
                  </a:lnTo>
                  <a:lnTo>
                    <a:pt x="27" y="131"/>
                  </a:lnTo>
                  <a:lnTo>
                    <a:pt x="42" y="146"/>
                  </a:lnTo>
                  <a:lnTo>
                    <a:pt x="54" y="141"/>
                  </a:lnTo>
                  <a:lnTo>
                    <a:pt x="74" y="131"/>
                  </a:lnTo>
                  <a:lnTo>
                    <a:pt x="85" y="131"/>
                  </a:lnTo>
                  <a:lnTo>
                    <a:pt x="98" y="131"/>
                  </a:lnTo>
                  <a:lnTo>
                    <a:pt x="116" y="125"/>
                  </a:lnTo>
                  <a:lnTo>
                    <a:pt x="130" y="115"/>
                  </a:lnTo>
                  <a:lnTo>
                    <a:pt x="136" y="112"/>
                  </a:lnTo>
                  <a:lnTo>
                    <a:pt x="138" y="96"/>
                  </a:lnTo>
                  <a:lnTo>
                    <a:pt x="141" y="79"/>
                  </a:lnTo>
                  <a:lnTo>
                    <a:pt x="150" y="71"/>
                  </a:lnTo>
                  <a:lnTo>
                    <a:pt x="158" y="62"/>
                  </a:lnTo>
                  <a:lnTo>
                    <a:pt x="173" y="50"/>
                  </a:lnTo>
                  <a:lnTo>
                    <a:pt x="179" y="37"/>
                  </a:lnTo>
                  <a:lnTo>
                    <a:pt x="119" y="8"/>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89" name="Freeform 77"/>
            <p:cNvSpPr>
              <a:spLocks/>
            </p:cNvSpPr>
            <p:nvPr/>
          </p:nvSpPr>
          <p:spPr bwMode="auto">
            <a:xfrm>
              <a:off x="2141" y="1998"/>
              <a:ext cx="46" cy="85"/>
            </a:xfrm>
            <a:custGeom>
              <a:avLst/>
              <a:gdLst/>
              <a:ahLst/>
              <a:cxnLst>
                <a:cxn ang="0">
                  <a:pos x="13" y="0"/>
                </a:cxn>
                <a:cxn ang="0">
                  <a:pos x="5" y="21"/>
                </a:cxn>
                <a:cxn ang="0">
                  <a:pos x="5" y="36"/>
                </a:cxn>
                <a:cxn ang="0">
                  <a:pos x="0" y="54"/>
                </a:cxn>
                <a:cxn ang="0">
                  <a:pos x="0" y="71"/>
                </a:cxn>
                <a:cxn ang="0">
                  <a:pos x="2" y="85"/>
                </a:cxn>
                <a:cxn ang="0">
                  <a:pos x="25" y="85"/>
                </a:cxn>
                <a:cxn ang="0">
                  <a:pos x="42" y="58"/>
                </a:cxn>
                <a:cxn ang="0">
                  <a:pos x="46" y="12"/>
                </a:cxn>
                <a:cxn ang="0">
                  <a:pos x="45" y="0"/>
                </a:cxn>
                <a:cxn ang="0">
                  <a:pos x="13" y="0"/>
                </a:cxn>
              </a:cxnLst>
              <a:rect l="0" t="0" r="r" b="b"/>
              <a:pathLst>
                <a:path w="46" h="85">
                  <a:moveTo>
                    <a:pt x="13" y="0"/>
                  </a:moveTo>
                  <a:lnTo>
                    <a:pt x="5" y="21"/>
                  </a:lnTo>
                  <a:lnTo>
                    <a:pt x="5" y="36"/>
                  </a:lnTo>
                  <a:lnTo>
                    <a:pt x="0" y="54"/>
                  </a:lnTo>
                  <a:lnTo>
                    <a:pt x="0" y="71"/>
                  </a:lnTo>
                  <a:lnTo>
                    <a:pt x="2" y="85"/>
                  </a:lnTo>
                  <a:lnTo>
                    <a:pt x="25" y="85"/>
                  </a:lnTo>
                  <a:lnTo>
                    <a:pt x="42" y="58"/>
                  </a:lnTo>
                  <a:lnTo>
                    <a:pt x="46" y="12"/>
                  </a:lnTo>
                  <a:lnTo>
                    <a:pt x="45" y="0"/>
                  </a:lnTo>
                  <a:lnTo>
                    <a:pt x="13"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90" name="Freeform 78"/>
            <p:cNvSpPr>
              <a:spLocks/>
            </p:cNvSpPr>
            <p:nvPr/>
          </p:nvSpPr>
          <p:spPr bwMode="auto">
            <a:xfrm>
              <a:off x="2414" y="1981"/>
              <a:ext cx="20" cy="29"/>
            </a:xfrm>
            <a:custGeom>
              <a:avLst/>
              <a:gdLst/>
              <a:ahLst/>
              <a:cxnLst>
                <a:cxn ang="0">
                  <a:pos x="13" y="29"/>
                </a:cxn>
                <a:cxn ang="0">
                  <a:pos x="20" y="15"/>
                </a:cxn>
                <a:cxn ang="0">
                  <a:pos x="11" y="0"/>
                </a:cxn>
                <a:cxn ang="0">
                  <a:pos x="0" y="16"/>
                </a:cxn>
                <a:cxn ang="0">
                  <a:pos x="13" y="29"/>
                </a:cxn>
              </a:cxnLst>
              <a:rect l="0" t="0" r="r" b="b"/>
              <a:pathLst>
                <a:path w="20" h="29">
                  <a:moveTo>
                    <a:pt x="13" y="29"/>
                  </a:moveTo>
                  <a:lnTo>
                    <a:pt x="20" y="15"/>
                  </a:lnTo>
                  <a:lnTo>
                    <a:pt x="11" y="0"/>
                  </a:lnTo>
                  <a:lnTo>
                    <a:pt x="0" y="16"/>
                  </a:lnTo>
                  <a:lnTo>
                    <a:pt x="13" y="2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91" name="Freeform 79"/>
            <p:cNvSpPr>
              <a:spLocks/>
            </p:cNvSpPr>
            <p:nvPr/>
          </p:nvSpPr>
          <p:spPr bwMode="auto">
            <a:xfrm>
              <a:off x="2419" y="2019"/>
              <a:ext cx="14" cy="39"/>
            </a:xfrm>
            <a:custGeom>
              <a:avLst/>
              <a:gdLst/>
              <a:ahLst/>
              <a:cxnLst>
                <a:cxn ang="0">
                  <a:pos x="14" y="0"/>
                </a:cxn>
                <a:cxn ang="0">
                  <a:pos x="0" y="12"/>
                </a:cxn>
                <a:cxn ang="0">
                  <a:pos x="1" y="37"/>
                </a:cxn>
                <a:cxn ang="0">
                  <a:pos x="14" y="39"/>
                </a:cxn>
                <a:cxn ang="0">
                  <a:pos x="14" y="0"/>
                </a:cxn>
              </a:cxnLst>
              <a:rect l="0" t="0" r="r" b="b"/>
              <a:pathLst>
                <a:path w="14" h="39">
                  <a:moveTo>
                    <a:pt x="14" y="0"/>
                  </a:moveTo>
                  <a:lnTo>
                    <a:pt x="0" y="12"/>
                  </a:lnTo>
                  <a:lnTo>
                    <a:pt x="1" y="37"/>
                  </a:lnTo>
                  <a:lnTo>
                    <a:pt x="14" y="39"/>
                  </a:lnTo>
                  <a:lnTo>
                    <a:pt x="14"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92" name="Freeform 80"/>
            <p:cNvSpPr>
              <a:spLocks/>
            </p:cNvSpPr>
            <p:nvPr/>
          </p:nvSpPr>
          <p:spPr bwMode="auto">
            <a:xfrm>
              <a:off x="2464" y="2071"/>
              <a:ext cx="42" cy="27"/>
            </a:xfrm>
            <a:custGeom>
              <a:avLst/>
              <a:gdLst/>
              <a:ahLst/>
              <a:cxnLst>
                <a:cxn ang="0">
                  <a:pos x="1" y="6"/>
                </a:cxn>
                <a:cxn ang="0">
                  <a:pos x="0" y="21"/>
                </a:cxn>
                <a:cxn ang="0">
                  <a:pos x="37" y="25"/>
                </a:cxn>
                <a:cxn ang="0">
                  <a:pos x="43" y="16"/>
                </a:cxn>
                <a:cxn ang="0">
                  <a:pos x="30" y="9"/>
                </a:cxn>
                <a:cxn ang="0">
                  <a:pos x="40" y="3"/>
                </a:cxn>
                <a:cxn ang="0">
                  <a:pos x="17" y="0"/>
                </a:cxn>
                <a:cxn ang="0">
                  <a:pos x="1" y="6"/>
                </a:cxn>
              </a:cxnLst>
              <a:rect l="0" t="0" r="r" b="b"/>
              <a:pathLst>
                <a:path w="43" h="25">
                  <a:moveTo>
                    <a:pt x="1" y="6"/>
                  </a:moveTo>
                  <a:lnTo>
                    <a:pt x="0" y="21"/>
                  </a:lnTo>
                  <a:lnTo>
                    <a:pt x="37" y="25"/>
                  </a:lnTo>
                  <a:lnTo>
                    <a:pt x="43" y="16"/>
                  </a:lnTo>
                  <a:lnTo>
                    <a:pt x="30" y="9"/>
                  </a:lnTo>
                  <a:lnTo>
                    <a:pt x="40" y="3"/>
                  </a:lnTo>
                  <a:lnTo>
                    <a:pt x="17" y="0"/>
                  </a:lnTo>
                  <a:lnTo>
                    <a:pt x="1" y="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93" name="Freeform 81"/>
            <p:cNvSpPr>
              <a:spLocks/>
            </p:cNvSpPr>
            <p:nvPr/>
          </p:nvSpPr>
          <p:spPr bwMode="auto">
            <a:xfrm>
              <a:off x="2400" y="1905"/>
              <a:ext cx="155" cy="172"/>
            </a:xfrm>
            <a:custGeom>
              <a:avLst/>
              <a:gdLst/>
              <a:ahLst/>
              <a:cxnLst>
                <a:cxn ang="0">
                  <a:pos x="0" y="24"/>
                </a:cxn>
                <a:cxn ang="0">
                  <a:pos x="3" y="59"/>
                </a:cxn>
                <a:cxn ang="0">
                  <a:pos x="14" y="61"/>
                </a:cxn>
                <a:cxn ang="0">
                  <a:pos x="34" y="59"/>
                </a:cxn>
                <a:cxn ang="0">
                  <a:pos x="39" y="61"/>
                </a:cxn>
                <a:cxn ang="0">
                  <a:pos x="42" y="76"/>
                </a:cxn>
                <a:cxn ang="0">
                  <a:pos x="59" y="92"/>
                </a:cxn>
                <a:cxn ang="0">
                  <a:pos x="67" y="102"/>
                </a:cxn>
                <a:cxn ang="0">
                  <a:pos x="84" y="120"/>
                </a:cxn>
                <a:cxn ang="0">
                  <a:pos x="93" y="125"/>
                </a:cxn>
                <a:cxn ang="0">
                  <a:pos x="101" y="125"/>
                </a:cxn>
                <a:cxn ang="0">
                  <a:pos x="107" y="138"/>
                </a:cxn>
                <a:cxn ang="0">
                  <a:pos x="113" y="144"/>
                </a:cxn>
                <a:cxn ang="0">
                  <a:pos x="113" y="156"/>
                </a:cxn>
                <a:cxn ang="0">
                  <a:pos x="116" y="172"/>
                </a:cxn>
                <a:cxn ang="0">
                  <a:pos x="125" y="172"/>
                </a:cxn>
                <a:cxn ang="0">
                  <a:pos x="130" y="156"/>
                </a:cxn>
                <a:cxn ang="0">
                  <a:pos x="133" y="142"/>
                </a:cxn>
                <a:cxn ang="0">
                  <a:pos x="128" y="129"/>
                </a:cxn>
                <a:cxn ang="0">
                  <a:pos x="133" y="129"/>
                </a:cxn>
                <a:cxn ang="0">
                  <a:pos x="139" y="126"/>
                </a:cxn>
                <a:cxn ang="0">
                  <a:pos x="153" y="129"/>
                </a:cxn>
                <a:cxn ang="0">
                  <a:pos x="155" y="125"/>
                </a:cxn>
                <a:cxn ang="0">
                  <a:pos x="135" y="110"/>
                </a:cxn>
                <a:cxn ang="0">
                  <a:pos x="121" y="98"/>
                </a:cxn>
                <a:cxn ang="0">
                  <a:pos x="119" y="92"/>
                </a:cxn>
                <a:cxn ang="0">
                  <a:pos x="97" y="83"/>
                </a:cxn>
                <a:cxn ang="0">
                  <a:pos x="85" y="73"/>
                </a:cxn>
                <a:cxn ang="0">
                  <a:pos x="74" y="55"/>
                </a:cxn>
                <a:cxn ang="0">
                  <a:pos x="62" y="40"/>
                </a:cxn>
                <a:cxn ang="0">
                  <a:pos x="65" y="31"/>
                </a:cxn>
                <a:cxn ang="0">
                  <a:pos x="79" y="30"/>
                </a:cxn>
                <a:cxn ang="0">
                  <a:pos x="79" y="11"/>
                </a:cxn>
                <a:cxn ang="0">
                  <a:pos x="53" y="0"/>
                </a:cxn>
                <a:cxn ang="0">
                  <a:pos x="37" y="14"/>
                </a:cxn>
                <a:cxn ang="0">
                  <a:pos x="33" y="24"/>
                </a:cxn>
                <a:cxn ang="0">
                  <a:pos x="0" y="24"/>
                </a:cxn>
              </a:cxnLst>
              <a:rect l="0" t="0" r="r" b="b"/>
              <a:pathLst>
                <a:path w="155" h="172">
                  <a:moveTo>
                    <a:pt x="0" y="24"/>
                  </a:moveTo>
                  <a:lnTo>
                    <a:pt x="3" y="59"/>
                  </a:lnTo>
                  <a:lnTo>
                    <a:pt x="14" y="61"/>
                  </a:lnTo>
                  <a:lnTo>
                    <a:pt x="34" y="59"/>
                  </a:lnTo>
                  <a:lnTo>
                    <a:pt x="39" y="61"/>
                  </a:lnTo>
                  <a:lnTo>
                    <a:pt x="42" y="76"/>
                  </a:lnTo>
                  <a:lnTo>
                    <a:pt x="59" y="92"/>
                  </a:lnTo>
                  <a:lnTo>
                    <a:pt x="67" y="102"/>
                  </a:lnTo>
                  <a:lnTo>
                    <a:pt x="84" y="120"/>
                  </a:lnTo>
                  <a:lnTo>
                    <a:pt x="93" y="125"/>
                  </a:lnTo>
                  <a:lnTo>
                    <a:pt x="101" y="125"/>
                  </a:lnTo>
                  <a:lnTo>
                    <a:pt x="107" y="138"/>
                  </a:lnTo>
                  <a:lnTo>
                    <a:pt x="113" y="144"/>
                  </a:lnTo>
                  <a:lnTo>
                    <a:pt x="113" y="156"/>
                  </a:lnTo>
                  <a:lnTo>
                    <a:pt x="116" y="172"/>
                  </a:lnTo>
                  <a:lnTo>
                    <a:pt x="125" y="172"/>
                  </a:lnTo>
                  <a:lnTo>
                    <a:pt x="130" y="156"/>
                  </a:lnTo>
                  <a:lnTo>
                    <a:pt x="133" y="142"/>
                  </a:lnTo>
                  <a:lnTo>
                    <a:pt x="128" y="129"/>
                  </a:lnTo>
                  <a:lnTo>
                    <a:pt x="133" y="129"/>
                  </a:lnTo>
                  <a:lnTo>
                    <a:pt x="139" y="126"/>
                  </a:lnTo>
                  <a:lnTo>
                    <a:pt x="153" y="129"/>
                  </a:lnTo>
                  <a:lnTo>
                    <a:pt x="155" y="125"/>
                  </a:lnTo>
                  <a:lnTo>
                    <a:pt x="135" y="110"/>
                  </a:lnTo>
                  <a:lnTo>
                    <a:pt x="121" y="98"/>
                  </a:lnTo>
                  <a:lnTo>
                    <a:pt x="119" y="92"/>
                  </a:lnTo>
                  <a:lnTo>
                    <a:pt x="97" y="83"/>
                  </a:lnTo>
                  <a:lnTo>
                    <a:pt x="85" y="73"/>
                  </a:lnTo>
                  <a:lnTo>
                    <a:pt x="74" y="55"/>
                  </a:lnTo>
                  <a:lnTo>
                    <a:pt x="62" y="40"/>
                  </a:lnTo>
                  <a:lnTo>
                    <a:pt x="65" y="31"/>
                  </a:lnTo>
                  <a:lnTo>
                    <a:pt x="79" y="30"/>
                  </a:lnTo>
                  <a:lnTo>
                    <a:pt x="79" y="11"/>
                  </a:lnTo>
                  <a:lnTo>
                    <a:pt x="53" y="0"/>
                  </a:lnTo>
                  <a:lnTo>
                    <a:pt x="37" y="14"/>
                  </a:lnTo>
                  <a:lnTo>
                    <a:pt x="33" y="24"/>
                  </a:lnTo>
                  <a:lnTo>
                    <a:pt x="0" y="24"/>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94" name="Freeform 82"/>
            <p:cNvSpPr>
              <a:spLocks/>
            </p:cNvSpPr>
            <p:nvPr/>
          </p:nvSpPr>
          <p:spPr bwMode="auto">
            <a:xfrm>
              <a:off x="2479" y="1905"/>
              <a:ext cx="56" cy="40"/>
            </a:xfrm>
            <a:custGeom>
              <a:avLst/>
              <a:gdLst/>
              <a:ahLst/>
              <a:cxnLst>
                <a:cxn ang="0">
                  <a:pos x="0" y="9"/>
                </a:cxn>
                <a:cxn ang="0">
                  <a:pos x="0" y="30"/>
                </a:cxn>
                <a:cxn ang="0">
                  <a:pos x="23" y="40"/>
                </a:cxn>
                <a:cxn ang="0">
                  <a:pos x="48" y="18"/>
                </a:cxn>
                <a:cxn ang="0">
                  <a:pos x="56" y="15"/>
                </a:cxn>
                <a:cxn ang="0">
                  <a:pos x="49" y="0"/>
                </a:cxn>
                <a:cxn ang="0">
                  <a:pos x="32" y="3"/>
                </a:cxn>
                <a:cxn ang="0">
                  <a:pos x="23" y="9"/>
                </a:cxn>
                <a:cxn ang="0">
                  <a:pos x="0" y="9"/>
                </a:cxn>
              </a:cxnLst>
              <a:rect l="0" t="0" r="r" b="b"/>
              <a:pathLst>
                <a:path w="56" h="40">
                  <a:moveTo>
                    <a:pt x="0" y="9"/>
                  </a:moveTo>
                  <a:lnTo>
                    <a:pt x="0" y="30"/>
                  </a:lnTo>
                  <a:lnTo>
                    <a:pt x="23" y="40"/>
                  </a:lnTo>
                  <a:lnTo>
                    <a:pt x="48" y="18"/>
                  </a:lnTo>
                  <a:lnTo>
                    <a:pt x="56" y="15"/>
                  </a:lnTo>
                  <a:lnTo>
                    <a:pt x="49" y="0"/>
                  </a:lnTo>
                  <a:lnTo>
                    <a:pt x="32" y="3"/>
                  </a:lnTo>
                  <a:lnTo>
                    <a:pt x="23" y="9"/>
                  </a:lnTo>
                  <a:lnTo>
                    <a:pt x="0" y="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95" name="Freeform 83"/>
            <p:cNvSpPr>
              <a:spLocks/>
            </p:cNvSpPr>
            <p:nvPr/>
          </p:nvSpPr>
          <p:spPr bwMode="auto">
            <a:xfrm>
              <a:off x="2527" y="1882"/>
              <a:ext cx="86" cy="50"/>
            </a:xfrm>
            <a:custGeom>
              <a:avLst/>
              <a:gdLst/>
              <a:ahLst/>
              <a:cxnLst>
                <a:cxn ang="0">
                  <a:pos x="0" y="23"/>
                </a:cxn>
                <a:cxn ang="0">
                  <a:pos x="18" y="50"/>
                </a:cxn>
                <a:cxn ang="0">
                  <a:pos x="34" y="48"/>
                </a:cxn>
                <a:cxn ang="0">
                  <a:pos x="41" y="48"/>
                </a:cxn>
                <a:cxn ang="0">
                  <a:pos x="49" y="44"/>
                </a:cxn>
                <a:cxn ang="0">
                  <a:pos x="66" y="40"/>
                </a:cxn>
                <a:cxn ang="0">
                  <a:pos x="72" y="37"/>
                </a:cxn>
                <a:cxn ang="0">
                  <a:pos x="86" y="6"/>
                </a:cxn>
                <a:cxn ang="0">
                  <a:pos x="77" y="0"/>
                </a:cxn>
                <a:cxn ang="0">
                  <a:pos x="63" y="0"/>
                </a:cxn>
                <a:cxn ang="0">
                  <a:pos x="55" y="3"/>
                </a:cxn>
                <a:cxn ang="0">
                  <a:pos x="46" y="7"/>
                </a:cxn>
                <a:cxn ang="0">
                  <a:pos x="35" y="7"/>
                </a:cxn>
                <a:cxn ang="0">
                  <a:pos x="21" y="9"/>
                </a:cxn>
                <a:cxn ang="0">
                  <a:pos x="9" y="6"/>
                </a:cxn>
                <a:cxn ang="0">
                  <a:pos x="0" y="23"/>
                </a:cxn>
              </a:cxnLst>
              <a:rect l="0" t="0" r="r" b="b"/>
              <a:pathLst>
                <a:path w="86" h="50">
                  <a:moveTo>
                    <a:pt x="0" y="23"/>
                  </a:moveTo>
                  <a:lnTo>
                    <a:pt x="18" y="50"/>
                  </a:lnTo>
                  <a:lnTo>
                    <a:pt x="34" y="48"/>
                  </a:lnTo>
                  <a:lnTo>
                    <a:pt x="41" y="48"/>
                  </a:lnTo>
                  <a:lnTo>
                    <a:pt x="49" y="44"/>
                  </a:lnTo>
                  <a:lnTo>
                    <a:pt x="66" y="40"/>
                  </a:lnTo>
                  <a:lnTo>
                    <a:pt x="72" y="37"/>
                  </a:lnTo>
                  <a:lnTo>
                    <a:pt x="86" y="6"/>
                  </a:lnTo>
                  <a:lnTo>
                    <a:pt x="77" y="0"/>
                  </a:lnTo>
                  <a:lnTo>
                    <a:pt x="63" y="0"/>
                  </a:lnTo>
                  <a:lnTo>
                    <a:pt x="55" y="3"/>
                  </a:lnTo>
                  <a:lnTo>
                    <a:pt x="46" y="7"/>
                  </a:lnTo>
                  <a:lnTo>
                    <a:pt x="35" y="7"/>
                  </a:lnTo>
                  <a:lnTo>
                    <a:pt x="21" y="9"/>
                  </a:lnTo>
                  <a:lnTo>
                    <a:pt x="9" y="6"/>
                  </a:lnTo>
                  <a:lnTo>
                    <a:pt x="0" y="2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96" name="Freeform 84"/>
            <p:cNvSpPr>
              <a:spLocks/>
            </p:cNvSpPr>
            <p:nvPr/>
          </p:nvSpPr>
          <p:spPr bwMode="auto">
            <a:xfrm>
              <a:off x="2598" y="1877"/>
              <a:ext cx="125" cy="95"/>
            </a:xfrm>
            <a:custGeom>
              <a:avLst/>
              <a:gdLst/>
              <a:ahLst/>
              <a:cxnLst>
                <a:cxn ang="0">
                  <a:pos x="1" y="48"/>
                </a:cxn>
                <a:cxn ang="0">
                  <a:pos x="0" y="59"/>
                </a:cxn>
                <a:cxn ang="0">
                  <a:pos x="11" y="73"/>
                </a:cxn>
                <a:cxn ang="0">
                  <a:pos x="29" y="77"/>
                </a:cxn>
                <a:cxn ang="0">
                  <a:pos x="29" y="85"/>
                </a:cxn>
                <a:cxn ang="0">
                  <a:pos x="37" y="86"/>
                </a:cxn>
                <a:cxn ang="0">
                  <a:pos x="44" y="79"/>
                </a:cxn>
                <a:cxn ang="0">
                  <a:pos x="52" y="79"/>
                </a:cxn>
                <a:cxn ang="0">
                  <a:pos x="60" y="83"/>
                </a:cxn>
                <a:cxn ang="0">
                  <a:pos x="66" y="86"/>
                </a:cxn>
                <a:cxn ang="0">
                  <a:pos x="85" y="83"/>
                </a:cxn>
                <a:cxn ang="0">
                  <a:pos x="86" y="77"/>
                </a:cxn>
                <a:cxn ang="0">
                  <a:pos x="94" y="82"/>
                </a:cxn>
                <a:cxn ang="0">
                  <a:pos x="98" y="87"/>
                </a:cxn>
                <a:cxn ang="0">
                  <a:pos x="102" y="95"/>
                </a:cxn>
                <a:cxn ang="0">
                  <a:pos x="109" y="86"/>
                </a:cxn>
                <a:cxn ang="0">
                  <a:pos x="115" y="86"/>
                </a:cxn>
                <a:cxn ang="0">
                  <a:pos x="120" y="80"/>
                </a:cxn>
                <a:cxn ang="0">
                  <a:pos x="123" y="64"/>
                </a:cxn>
                <a:cxn ang="0">
                  <a:pos x="98" y="55"/>
                </a:cxn>
                <a:cxn ang="0">
                  <a:pos x="98" y="46"/>
                </a:cxn>
                <a:cxn ang="0">
                  <a:pos x="120" y="36"/>
                </a:cxn>
                <a:cxn ang="0">
                  <a:pos x="125" y="19"/>
                </a:cxn>
                <a:cxn ang="0">
                  <a:pos x="109" y="11"/>
                </a:cxn>
                <a:cxn ang="0">
                  <a:pos x="98" y="0"/>
                </a:cxn>
                <a:cxn ang="0">
                  <a:pos x="86" y="5"/>
                </a:cxn>
                <a:cxn ang="0">
                  <a:pos x="80" y="15"/>
                </a:cxn>
                <a:cxn ang="0">
                  <a:pos x="61" y="16"/>
                </a:cxn>
                <a:cxn ang="0">
                  <a:pos x="38" y="16"/>
                </a:cxn>
                <a:cxn ang="0">
                  <a:pos x="18" y="9"/>
                </a:cxn>
                <a:cxn ang="0">
                  <a:pos x="11" y="21"/>
                </a:cxn>
                <a:cxn ang="0">
                  <a:pos x="1" y="48"/>
                </a:cxn>
              </a:cxnLst>
              <a:rect l="0" t="0" r="r" b="b"/>
              <a:pathLst>
                <a:path w="125" h="95">
                  <a:moveTo>
                    <a:pt x="1" y="48"/>
                  </a:moveTo>
                  <a:lnTo>
                    <a:pt x="0" y="59"/>
                  </a:lnTo>
                  <a:lnTo>
                    <a:pt x="11" y="73"/>
                  </a:lnTo>
                  <a:lnTo>
                    <a:pt x="29" y="77"/>
                  </a:lnTo>
                  <a:lnTo>
                    <a:pt x="29" y="85"/>
                  </a:lnTo>
                  <a:lnTo>
                    <a:pt x="37" y="86"/>
                  </a:lnTo>
                  <a:lnTo>
                    <a:pt x="44" y="79"/>
                  </a:lnTo>
                  <a:lnTo>
                    <a:pt x="52" y="79"/>
                  </a:lnTo>
                  <a:lnTo>
                    <a:pt x="60" y="83"/>
                  </a:lnTo>
                  <a:lnTo>
                    <a:pt x="66" y="86"/>
                  </a:lnTo>
                  <a:lnTo>
                    <a:pt x="85" y="83"/>
                  </a:lnTo>
                  <a:lnTo>
                    <a:pt x="86" y="77"/>
                  </a:lnTo>
                  <a:lnTo>
                    <a:pt x="94" y="82"/>
                  </a:lnTo>
                  <a:lnTo>
                    <a:pt x="98" y="87"/>
                  </a:lnTo>
                  <a:lnTo>
                    <a:pt x="102" y="95"/>
                  </a:lnTo>
                  <a:lnTo>
                    <a:pt x="109" y="86"/>
                  </a:lnTo>
                  <a:lnTo>
                    <a:pt x="115" y="86"/>
                  </a:lnTo>
                  <a:lnTo>
                    <a:pt x="120" y="80"/>
                  </a:lnTo>
                  <a:lnTo>
                    <a:pt x="123" y="64"/>
                  </a:lnTo>
                  <a:lnTo>
                    <a:pt x="98" y="55"/>
                  </a:lnTo>
                  <a:lnTo>
                    <a:pt x="98" y="46"/>
                  </a:lnTo>
                  <a:lnTo>
                    <a:pt x="120" y="36"/>
                  </a:lnTo>
                  <a:lnTo>
                    <a:pt x="125" y="19"/>
                  </a:lnTo>
                  <a:lnTo>
                    <a:pt x="109" y="11"/>
                  </a:lnTo>
                  <a:lnTo>
                    <a:pt x="98" y="0"/>
                  </a:lnTo>
                  <a:lnTo>
                    <a:pt x="86" y="5"/>
                  </a:lnTo>
                  <a:lnTo>
                    <a:pt x="80" y="15"/>
                  </a:lnTo>
                  <a:lnTo>
                    <a:pt x="61" y="16"/>
                  </a:lnTo>
                  <a:lnTo>
                    <a:pt x="38" y="16"/>
                  </a:lnTo>
                  <a:lnTo>
                    <a:pt x="18" y="9"/>
                  </a:lnTo>
                  <a:lnTo>
                    <a:pt x="11" y="21"/>
                  </a:lnTo>
                  <a:lnTo>
                    <a:pt x="1" y="48"/>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97" name="Freeform 85"/>
            <p:cNvSpPr>
              <a:spLocks/>
            </p:cNvSpPr>
            <p:nvPr/>
          </p:nvSpPr>
          <p:spPr bwMode="auto">
            <a:xfrm>
              <a:off x="2626" y="1954"/>
              <a:ext cx="74" cy="58"/>
            </a:xfrm>
            <a:custGeom>
              <a:avLst/>
              <a:gdLst/>
              <a:ahLst/>
              <a:cxnLst>
                <a:cxn ang="0">
                  <a:pos x="1" y="13"/>
                </a:cxn>
                <a:cxn ang="0">
                  <a:pos x="6" y="18"/>
                </a:cxn>
                <a:cxn ang="0">
                  <a:pos x="4" y="34"/>
                </a:cxn>
                <a:cxn ang="0">
                  <a:pos x="1" y="40"/>
                </a:cxn>
                <a:cxn ang="0">
                  <a:pos x="0" y="49"/>
                </a:cxn>
                <a:cxn ang="0">
                  <a:pos x="3" y="56"/>
                </a:cxn>
                <a:cxn ang="0">
                  <a:pos x="24" y="58"/>
                </a:cxn>
                <a:cxn ang="0">
                  <a:pos x="47" y="58"/>
                </a:cxn>
                <a:cxn ang="0">
                  <a:pos x="54" y="58"/>
                </a:cxn>
                <a:cxn ang="0">
                  <a:pos x="64" y="52"/>
                </a:cxn>
                <a:cxn ang="0">
                  <a:pos x="74" y="44"/>
                </a:cxn>
                <a:cxn ang="0">
                  <a:pos x="70" y="31"/>
                </a:cxn>
                <a:cxn ang="0">
                  <a:pos x="67" y="21"/>
                </a:cxn>
                <a:cxn ang="0">
                  <a:pos x="66" y="9"/>
                </a:cxn>
                <a:cxn ang="0">
                  <a:pos x="60" y="0"/>
                </a:cxn>
                <a:cxn ang="0">
                  <a:pos x="52" y="6"/>
                </a:cxn>
                <a:cxn ang="0">
                  <a:pos x="38" y="9"/>
                </a:cxn>
                <a:cxn ang="0">
                  <a:pos x="33" y="9"/>
                </a:cxn>
                <a:cxn ang="0">
                  <a:pos x="26" y="3"/>
                </a:cxn>
                <a:cxn ang="0">
                  <a:pos x="20" y="0"/>
                </a:cxn>
                <a:cxn ang="0">
                  <a:pos x="1" y="13"/>
                </a:cxn>
              </a:cxnLst>
              <a:rect l="0" t="0" r="r" b="b"/>
              <a:pathLst>
                <a:path w="74" h="58">
                  <a:moveTo>
                    <a:pt x="1" y="13"/>
                  </a:moveTo>
                  <a:lnTo>
                    <a:pt x="6" y="18"/>
                  </a:lnTo>
                  <a:lnTo>
                    <a:pt x="4" y="34"/>
                  </a:lnTo>
                  <a:lnTo>
                    <a:pt x="1" y="40"/>
                  </a:lnTo>
                  <a:lnTo>
                    <a:pt x="0" y="49"/>
                  </a:lnTo>
                  <a:lnTo>
                    <a:pt x="3" y="56"/>
                  </a:lnTo>
                  <a:lnTo>
                    <a:pt x="24" y="58"/>
                  </a:lnTo>
                  <a:lnTo>
                    <a:pt x="47" y="58"/>
                  </a:lnTo>
                  <a:lnTo>
                    <a:pt x="54" y="58"/>
                  </a:lnTo>
                  <a:lnTo>
                    <a:pt x="64" y="52"/>
                  </a:lnTo>
                  <a:lnTo>
                    <a:pt x="74" y="44"/>
                  </a:lnTo>
                  <a:lnTo>
                    <a:pt x="70" y="31"/>
                  </a:lnTo>
                  <a:lnTo>
                    <a:pt x="67" y="21"/>
                  </a:lnTo>
                  <a:lnTo>
                    <a:pt x="66" y="9"/>
                  </a:lnTo>
                  <a:lnTo>
                    <a:pt x="60" y="0"/>
                  </a:lnTo>
                  <a:lnTo>
                    <a:pt x="52" y="6"/>
                  </a:lnTo>
                  <a:lnTo>
                    <a:pt x="38" y="9"/>
                  </a:lnTo>
                  <a:lnTo>
                    <a:pt x="33" y="9"/>
                  </a:lnTo>
                  <a:lnTo>
                    <a:pt x="26" y="3"/>
                  </a:lnTo>
                  <a:lnTo>
                    <a:pt x="20" y="0"/>
                  </a:lnTo>
                  <a:lnTo>
                    <a:pt x="1" y="1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98" name="Freeform 86"/>
            <p:cNvSpPr>
              <a:spLocks/>
            </p:cNvSpPr>
            <p:nvPr/>
          </p:nvSpPr>
          <p:spPr bwMode="auto">
            <a:xfrm>
              <a:off x="2590" y="2015"/>
              <a:ext cx="83" cy="93"/>
            </a:xfrm>
            <a:custGeom>
              <a:avLst/>
              <a:gdLst/>
              <a:ahLst/>
              <a:cxnLst>
                <a:cxn ang="0">
                  <a:pos x="37" y="0"/>
                </a:cxn>
                <a:cxn ang="0">
                  <a:pos x="32" y="3"/>
                </a:cxn>
                <a:cxn ang="0">
                  <a:pos x="25" y="9"/>
                </a:cxn>
                <a:cxn ang="0">
                  <a:pos x="11" y="19"/>
                </a:cxn>
                <a:cxn ang="0">
                  <a:pos x="2" y="26"/>
                </a:cxn>
                <a:cxn ang="0">
                  <a:pos x="0" y="37"/>
                </a:cxn>
                <a:cxn ang="0">
                  <a:pos x="9" y="46"/>
                </a:cxn>
                <a:cxn ang="0">
                  <a:pos x="14" y="54"/>
                </a:cxn>
                <a:cxn ang="0">
                  <a:pos x="23" y="50"/>
                </a:cxn>
                <a:cxn ang="0">
                  <a:pos x="28" y="53"/>
                </a:cxn>
                <a:cxn ang="0">
                  <a:pos x="32" y="59"/>
                </a:cxn>
                <a:cxn ang="0">
                  <a:pos x="26" y="68"/>
                </a:cxn>
                <a:cxn ang="0">
                  <a:pos x="23" y="74"/>
                </a:cxn>
                <a:cxn ang="0">
                  <a:pos x="23" y="85"/>
                </a:cxn>
                <a:cxn ang="0">
                  <a:pos x="23" y="93"/>
                </a:cxn>
                <a:cxn ang="0">
                  <a:pos x="32" y="93"/>
                </a:cxn>
                <a:cxn ang="0">
                  <a:pos x="46" y="91"/>
                </a:cxn>
                <a:cxn ang="0">
                  <a:pos x="42" y="77"/>
                </a:cxn>
                <a:cxn ang="0">
                  <a:pos x="46" y="68"/>
                </a:cxn>
                <a:cxn ang="0">
                  <a:pos x="45" y="54"/>
                </a:cxn>
                <a:cxn ang="0">
                  <a:pos x="40" y="41"/>
                </a:cxn>
                <a:cxn ang="0">
                  <a:pos x="36" y="35"/>
                </a:cxn>
                <a:cxn ang="0">
                  <a:pos x="37" y="25"/>
                </a:cxn>
                <a:cxn ang="0">
                  <a:pos x="48" y="19"/>
                </a:cxn>
                <a:cxn ang="0">
                  <a:pos x="56" y="13"/>
                </a:cxn>
                <a:cxn ang="0">
                  <a:pos x="62" y="12"/>
                </a:cxn>
                <a:cxn ang="0">
                  <a:pos x="71" y="12"/>
                </a:cxn>
                <a:cxn ang="0">
                  <a:pos x="77" y="15"/>
                </a:cxn>
                <a:cxn ang="0">
                  <a:pos x="83" y="13"/>
                </a:cxn>
                <a:cxn ang="0">
                  <a:pos x="79" y="0"/>
                </a:cxn>
                <a:cxn ang="0">
                  <a:pos x="37" y="0"/>
                </a:cxn>
              </a:cxnLst>
              <a:rect l="0" t="0" r="r" b="b"/>
              <a:pathLst>
                <a:path w="83" h="93">
                  <a:moveTo>
                    <a:pt x="37" y="0"/>
                  </a:moveTo>
                  <a:lnTo>
                    <a:pt x="32" y="3"/>
                  </a:lnTo>
                  <a:lnTo>
                    <a:pt x="25" y="9"/>
                  </a:lnTo>
                  <a:lnTo>
                    <a:pt x="11" y="19"/>
                  </a:lnTo>
                  <a:lnTo>
                    <a:pt x="2" y="26"/>
                  </a:lnTo>
                  <a:lnTo>
                    <a:pt x="0" y="37"/>
                  </a:lnTo>
                  <a:lnTo>
                    <a:pt x="9" y="46"/>
                  </a:lnTo>
                  <a:lnTo>
                    <a:pt x="14" y="54"/>
                  </a:lnTo>
                  <a:lnTo>
                    <a:pt x="23" y="50"/>
                  </a:lnTo>
                  <a:lnTo>
                    <a:pt x="28" y="53"/>
                  </a:lnTo>
                  <a:lnTo>
                    <a:pt x="32" y="59"/>
                  </a:lnTo>
                  <a:lnTo>
                    <a:pt x="26" y="68"/>
                  </a:lnTo>
                  <a:lnTo>
                    <a:pt x="23" y="74"/>
                  </a:lnTo>
                  <a:lnTo>
                    <a:pt x="23" y="85"/>
                  </a:lnTo>
                  <a:lnTo>
                    <a:pt x="23" y="93"/>
                  </a:lnTo>
                  <a:lnTo>
                    <a:pt x="32" y="93"/>
                  </a:lnTo>
                  <a:lnTo>
                    <a:pt x="46" y="91"/>
                  </a:lnTo>
                  <a:lnTo>
                    <a:pt x="42" y="77"/>
                  </a:lnTo>
                  <a:lnTo>
                    <a:pt x="46" y="68"/>
                  </a:lnTo>
                  <a:lnTo>
                    <a:pt x="45" y="54"/>
                  </a:lnTo>
                  <a:lnTo>
                    <a:pt x="40" y="41"/>
                  </a:lnTo>
                  <a:lnTo>
                    <a:pt x="36" y="35"/>
                  </a:lnTo>
                  <a:lnTo>
                    <a:pt x="37" y="25"/>
                  </a:lnTo>
                  <a:lnTo>
                    <a:pt x="48" y="19"/>
                  </a:lnTo>
                  <a:lnTo>
                    <a:pt x="56" y="13"/>
                  </a:lnTo>
                  <a:lnTo>
                    <a:pt x="62" y="12"/>
                  </a:lnTo>
                  <a:lnTo>
                    <a:pt x="71" y="12"/>
                  </a:lnTo>
                  <a:lnTo>
                    <a:pt x="77" y="15"/>
                  </a:lnTo>
                  <a:lnTo>
                    <a:pt x="83" y="13"/>
                  </a:lnTo>
                  <a:lnTo>
                    <a:pt x="79" y="0"/>
                  </a:lnTo>
                  <a:lnTo>
                    <a:pt x="37"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399" name="Freeform 87"/>
            <p:cNvSpPr>
              <a:spLocks/>
            </p:cNvSpPr>
            <p:nvPr/>
          </p:nvSpPr>
          <p:spPr bwMode="auto">
            <a:xfrm>
              <a:off x="2678" y="2001"/>
              <a:ext cx="39" cy="27"/>
            </a:xfrm>
            <a:custGeom>
              <a:avLst/>
              <a:gdLst/>
              <a:ahLst/>
              <a:cxnLst>
                <a:cxn ang="0">
                  <a:pos x="0" y="24"/>
                </a:cxn>
                <a:cxn ang="0">
                  <a:pos x="9" y="27"/>
                </a:cxn>
                <a:cxn ang="0">
                  <a:pos x="23" y="23"/>
                </a:cxn>
                <a:cxn ang="0">
                  <a:pos x="39" y="15"/>
                </a:cxn>
                <a:cxn ang="0">
                  <a:pos x="20" y="0"/>
                </a:cxn>
                <a:cxn ang="0">
                  <a:pos x="2" y="9"/>
                </a:cxn>
                <a:cxn ang="0">
                  <a:pos x="0" y="24"/>
                </a:cxn>
              </a:cxnLst>
              <a:rect l="0" t="0" r="r" b="b"/>
              <a:pathLst>
                <a:path w="39" h="27">
                  <a:moveTo>
                    <a:pt x="0" y="24"/>
                  </a:moveTo>
                  <a:lnTo>
                    <a:pt x="9" y="27"/>
                  </a:lnTo>
                  <a:lnTo>
                    <a:pt x="23" y="23"/>
                  </a:lnTo>
                  <a:lnTo>
                    <a:pt x="39" y="15"/>
                  </a:lnTo>
                  <a:lnTo>
                    <a:pt x="20" y="0"/>
                  </a:lnTo>
                  <a:lnTo>
                    <a:pt x="2" y="9"/>
                  </a:lnTo>
                  <a:lnTo>
                    <a:pt x="0" y="24"/>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00" name="Freeform 88"/>
            <p:cNvSpPr>
              <a:spLocks/>
            </p:cNvSpPr>
            <p:nvPr/>
          </p:nvSpPr>
          <p:spPr bwMode="auto">
            <a:xfrm>
              <a:off x="2572" y="1994"/>
              <a:ext cx="37" cy="52"/>
            </a:xfrm>
            <a:custGeom>
              <a:avLst/>
              <a:gdLst/>
              <a:ahLst/>
              <a:cxnLst>
                <a:cxn ang="0">
                  <a:pos x="15" y="53"/>
                </a:cxn>
                <a:cxn ang="0">
                  <a:pos x="9" y="40"/>
                </a:cxn>
                <a:cxn ang="0">
                  <a:pos x="4" y="33"/>
                </a:cxn>
                <a:cxn ang="0">
                  <a:pos x="3" y="22"/>
                </a:cxn>
                <a:cxn ang="0">
                  <a:pos x="0" y="9"/>
                </a:cxn>
                <a:cxn ang="0">
                  <a:pos x="6" y="0"/>
                </a:cxn>
                <a:cxn ang="0">
                  <a:pos x="13" y="0"/>
                </a:cxn>
                <a:cxn ang="0">
                  <a:pos x="27" y="2"/>
                </a:cxn>
                <a:cxn ang="0">
                  <a:pos x="21" y="12"/>
                </a:cxn>
                <a:cxn ang="0">
                  <a:pos x="26" y="16"/>
                </a:cxn>
                <a:cxn ang="0">
                  <a:pos x="30" y="22"/>
                </a:cxn>
                <a:cxn ang="0">
                  <a:pos x="35" y="31"/>
                </a:cxn>
                <a:cxn ang="0">
                  <a:pos x="21" y="38"/>
                </a:cxn>
                <a:cxn ang="0">
                  <a:pos x="15" y="53"/>
                </a:cxn>
              </a:cxnLst>
              <a:rect l="0" t="0" r="r" b="b"/>
              <a:pathLst>
                <a:path w="35" h="53">
                  <a:moveTo>
                    <a:pt x="15" y="53"/>
                  </a:moveTo>
                  <a:lnTo>
                    <a:pt x="9" y="40"/>
                  </a:lnTo>
                  <a:lnTo>
                    <a:pt x="4" y="33"/>
                  </a:lnTo>
                  <a:lnTo>
                    <a:pt x="3" y="22"/>
                  </a:lnTo>
                  <a:lnTo>
                    <a:pt x="0" y="9"/>
                  </a:lnTo>
                  <a:lnTo>
                    <a:pt x="6" y="0"/>
                  </a:lnTo>
                  <a:lnTo>
                    <a:pt x="13" y="0"/>
                  </a:lnTo>
                  <a:lnTo>
                    <a:pt x="27" y="2"/>
                  </a:lnTo>
                  <a:lnTo>
                    <a:pt x="21" y="12"/>
                  </a:lnTo>
                  <a:lnTo>
                    <a:pt x="26" y="16"/>
                  </a:lnTo>
                  <a:lnTo>
                    <a:pt x="30" y="22"/>
                  </a:lnTo>
                  <a:lnTo>
                    <a:pt x="35" y="31"/>
                  </a:lnTo>
                  <a:lnTo>
                    <a:pt x="21" y="38"/>
                  </a:lnTo>
                  <a:lnTo>
                    <a:pt x="15" y="5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01" name="Freeform 89"/>
            <p:cNvSpPr>
              <a:spLocks/>
            </p:cNvSpPr>
            <p:nvPr/>
          </p:nvSpPr>
          <p:spPr bwMode="auto">
            <a:xfrm>
              <a:off x="2502" y="1922"/>
              <a:ext cx="52" cy="62"/>
            </a:xfrm>
            <a:custGeom>
              <a:avLst/>
              <a:gdLst/>
              <a:ahLst/>
              <a:cxnLst>
                <a:cxn ang="0">
                  <a:pos x="5" y="32"/>
                </a:cxn>
                <a:cxn ang="0">
                  <a:pos x="9" y="40"/>
                </a:cxn>
                <a:cxn ang="0">
                  <a:pos x="23" y="57"/>
                </a:cxn>
                <a:cxn ang="0">
                  <a:pos x="28" y="62"/>
                </a:cxn>
                <a:cxn ang="0">
                  <a:pos x="39" y="59"/>
                </a:cxn>
                <a:cxn ang="0">
                  <a:pos x="42" y="50"/>
                </a:cxn>
                <a:cxn ang="0">
                  <a:pos x="37" y="40"/>
                </a:cxn>
                <a:cxn ang="0">
                  <a:pos x="42" y="28"/>
                </a:cxn>
                <a:cxn ang="0">
                  <a:pos x="51" y="13"/>
                </a:cxn>
                <a:cxn ang="0">
                  <a:pos x="42" y="10"/>
                </a:cxn>
                <a:cxn ang="0">
                  <a:pos x="33" y="0"/>
                </a:cxn>
                <a:cxn ang="0">
                  <a:pos x="19" y="4"/>
                </a:cxn>
                <a:cxn ang="0">
                  <a:pos x="0" y="19"/>
                </a:cxn>
                <a:cxn ang="0">
                  <a:pos x="5" y="32"/>
                </a:cxn>
              </a:cxnLst>
              <a:rect l="0" t="0" r="r" b="b"/>
              <a:pathLst>
                <a:path w="51" h="62">
                  <a:moveTo>
                    <a:pt x="5" y="32"/>
                  </a:moveTo>
                  <a:lnTo>
                    <a:pt x="9" y="40"/>
                  </a:lnTo>
                  <a:lnTo>
                    <a:pt x="23" y="57"/>
                  </a:lnTo>
                  <a:lnTo>
                    <a:pt x="28" y="62"/>
                  </a:lnTo>
                  <a:lnTo>
                    <a:pt x="39" y="59"/>
                  </a:lnTo>
                  <a:lnTo>
                    <a:pt x="42" y="50"/>
                  </a:lnTo>
                  <a:lnTo>
                    <a:pt x="37" y="40"/>
                  </a:lnTo>
                  <a:lnTo>
                    <a:pt x="42" y="28"/>
                  </a:lnTo>
                  <a:lnTo>
                    <a:pt x="51" y="13"/>
                  </a:lnTo>
                  <a:lnTo>
                    <a:pt x="42" y="10"/>
                  </a:lnTo>
                  <a:lnTo>
                    <a:pt x="33" y="0"/>
                  </a:lnTo>
                  <a:lnTo>
                    <a:pt x="19" y="4"/>
                  </a:lnTo>
                  <a:lnTo>
                    <a:pt x="0" y="19"/>
                  </a:lnTo>
                  <a:lnTo>
                    <a:pt x="5" y="3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02" name="Freeform 90"/>
            <p:cNvSpPr>
              <a:spLocks/>
            </p:cNvSpPr>
            <p:nvPr/>
          </p:nvSpPr>
          <p:spPr bwMode="auto">
            <a:xfrm>
              <a:off x="2533" y="1929"/>
              <a:ext cx="46" cy="68"/>
            </a:xfrm>
            <a:custGeom>
              <a:avLst/>
              <a:gdLst/>
              <a:ahLst/>
              <a:cxnLst>
                <a:cxn ang="0">
                  <a:pos x="0" y="59"/>
                </a:cxn>
                <a:cxn ang="0">
                  <a:pos x="12" y="62"/>
                </a:cxn>
                <a:cxn ang="0">
                  <a:pos x="20" y="68"/>
                </a:cxn>
                <a:cxn ang="0">
                  <a:pos x="25" y="64"/>
                </a:cxn>
                <a:cxn ang="0">
                  <a:pos x="31" y="55"/>
                </a:cxn>
                <a:cxn ang="0">
                  <a:pos x="39" y="43"/>
                </a:cxn>
                <a:cxn ang="0">
                  <a:pos x="46" y="30"/>
                </a:cxn>
                <a:cxn ang="0">
                  <a:pos x="46" y="15"/>
                </a:cxn>
                <a:cxn ang="0">
                  <a:pos x="34" y="3"/>
                </a:cxn>
                <a:cxn ang="0">
                  <a:pos x="23" y="0"/>
                </a:cxn>
                <a:cxn ang="0">
                  <a:pos x="15" y="7"/>
                </a:cxn>
                <a:cxn ang="0">
                  <a:pos x="9" y="21"/>
                </a:cxn>
                <a:cxn ang="0">
                  <a:pos x="6" y="28"/>
                </a:cxn>
                <a:cxn ang="0">
                  <a:pos x="11" y="37"/>
                </a:cxn>
                <a:cxn ang="0">
                  <a:pos x="0" y="59"/>
                </a:cxn>
              </a:cxnLst>
              <a:rect l="0" t="0" r="r" b="b"/>
              <a:pathLst>
                <a:path w="46" h="68">
                  <a:moveTo>
                    <a:pt x="0" y="59"/>
                  </a:moveTo>
                  <a:lnTo>
                    <a:pt x="12" y="62"/>
                  </a:lnTo>
                  <a:lnTo>
                    <a:pt x="20" y="68"/>
                  </a:lnTo>
                  <a:lnTo>
                    <a:pt x="25" y="64"/>
                  </a:lnTo>
                  <a:lnTo>
                    <a:pt x="31" y="55"/>
                  </a:lnTo>
                  <a:lnTo>
                    <a:pt x="39" y="43"/>
                  </a:lnTo>
                  <a:lnTo>
                    <a:pt x="46" y="30"/>
                  </a:lnTo>
                  <a:lnTo>
                    <a:pt x="46" y="15"/>
                  </a:lnTo>
                  <a:lnTo>
                    <a:pt x="34" y="3"/>
                  </a:lnTo>
                  <a:lnTo>
                    <a:pt x="23" y="0"/>
                  </a:lnTo>
                  <a:lnTo>
                    <a:pt x="15" y="7"/>
                  </a:lnTo>
                  <a:lnTo>
                    <a:pt x="9" y="21"/>
                  </a:lnTo>
                  <a:lnTo>
                    <a:pt x="6" y="28"/>
                  </a:lnTo>
                  <a:lnTo>
                    <a:pt x="11" y="37"/>
                  </a:lnTo>
                  <a:lnTo>
                    <a:pt x="0" y="5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03" name="Freeform 91"/>
            <p:cNvSpPr>
              <a:spLocks/>
            </p:cNvSpPr>
            <p:nvPr/>
          </p:nvSpPr>
          <p:spPr bwMode="auto">
            <a:xfrm>
              <a:off x="2555" y="1923"/>
              <a:ext cx="77" cy="98"/>
            </a:xfrm>
            <a:custGeom>
              <a:avLst/>
              <a:gdLst/>
              <a:ahLst/>
              <a:cxnLst>
                <a:cxn ang="0">
                  <a:pos x="0" y="75"/>
                </a:cxn>
                <a:cxn ang="0">
                  <a:pos x="10" y="80"/>
                </a:cxn>
                <a:cxn ang="0">
                  <a:pos x="17" y="75"/>
                </a:cxn>
                <a:cxn ang="0">
                  <a:pos x="38" y="70"/>
                </a:cxn>
                <a:cxn ang="0">
                  <a:pos x="43" y="78"/>
                </a:cxn>
                <a:cxn ang="0">
                  <a:pos x="49" y="86"/>
                </a:cxn>
                <a:cxn ang="0">
                  <a:pos x="52" y="98"/>
                </a:cxn>
                <a:cxn ang="0">
                  <a:pos x="58" y="98"/>
                </a:cxn>
                <a:cxn ang="0">
                  <a:pos x="66" y="92"/>
                </a:cxn>
                <a:cxn ang="0">
                  <a:pos x="72" y="80"/>
                </a:cxn>
                <a:cxn ang="0">
                  <a:pos x="72" y="64"/>
                </a:cxn>
                <a:cxn ang="0">
                  <a:pos x="77" y="47"/>
                </a:cxn>
                <a:cxn ang="0">
                  <a:pos x="75" y="28"/>
                </a:cxn>
                <a:cxn ang="0">
                  <a:pos x="58" y="25"/>
                </a:cxn>
                <a:cxn ang="0">
                  <a:pos x="38" y="19"/>
                </a:cxn>
                <a:cxn ang="0">
                  <a:pos x="40" y="6"/>
                </a:cxn>
                <a:cxn ang="0">
                  <a:pos x="35" y="0"/>
                </a:cxn>
                <a:cxn ang="0">
                  <a:pos x="12" y="4"/>
                </a:cxn>
                <a:cxn ang="0">
                  <a:pos x="17" y="12"/>
                </a:cxn>
                <a:cxn ang="0">
                  <a:pos x="21" y="16"/>
                </a:cxn>
                <a:cxn ang="0">
                  <a:pos x="21" y="27"/>
                </a:cxn>
                <a:cxn ang="0">
                  <a:pos x="21" y="33"/>
                </a:cxn>
                <a:cxn ang="0">
                  <a:pos x="18" y="41"/>
                </a:cxn>
                <a:cxn ang="0">
                  <a:pos x="17" y="44"/>
                </a:cxn>
                <a:cxn ang="0">
                  <a:pos x="15" y="49"/>
                </a:cxn>
                <a:cxn ang="0">
                  <a:pos x="10" y="56"/>
                </a:cxn>
                <a:cxn ang="0">
                  <a:pos x="10" y="58"/>
                </a:cxn>
                <a:cxn ang="0">
                  <a:pos x="7" y="62"/>
                </a:cxn>
                <a:cxn ang="0">
                  <a:pos x="0" y="75"/>
                </a:cxn>
              </a:cxnLst>
              <a:rect l="0" t="0" r="r" b="b"/>
              <a:pathLst>
                <a:path w="77" h="98">
                  <a:moveTo>
                    <a:pt x="0" y="75"/>
                  </a:moveTo>
                  <a:lnTo>
                    <a:pt x="10" y="80"/>
                  </a:lnTo>
                  <a:lnTo>
                    <a:pt x="17" y="75"/>
                  </a:lnTo>
                  <a:lnTo>
                    <a:pt x="38" y="70"/>
                  </a:lnTo>
                  <a:lnTo>
                    <a:pt x="43" y="78"/>
                  </a:lnTo>
                  <a:lnTo>
                    <a:pt x="49" y="86"/>
                  </a:lnTo>
                  <a:lnTo>
                    <a:pt x="52" y="98"/>
                  </a:lnTo>
                  <a:lnTo>
                    <a:pt x="58" y="98"/>
                  </a:lnTo>
                  <a:lnTo>
                    <a:pt x="66" y="92"/>
                  </a:lnTo>
                  <a:lnTo>
                    <a:pt x="72" y="80"/>
                  </a:lnTo>
                  <a:lnTo>
                    <a:pt x="72" y="64"/>
                  </a:lnTo>
                  <a:lnTo>
                    <a:pt x="77" y="47"/>
                  </a:lnTo>
                  <a:lnTo>
                    <a:pt x="75" y="28"/>
                  </a:lnTo>
                  <a:lnTo>
                    <a:pt x="58" y="25"/>
                  </a:lnTo>
                  <a:lnTo>
                    <a:pt x="38" y="19"/>
                  </a:lnTo>
                  <a:lnTo>
                    <a:pt x="40" y="6"/>
                  </a:lnTo>
                  <a:lnTo>
                    <a:pt x="35" y="0"/>
                  </a:lnTo>
                  <a:lnTo>
                    <a:pt x="12" y="4"/>
                  </a:lnTo>
                  <a:lnTo>
                    <a:pt x="17" y="12"/>
                  </a:lnTo>
                  <a:lnTo>
                    <a:pt x="21" y="16"/>
                  </a:lnTo>
                  <a:lnTo>
                    <a:pt x="21" y="27"/>
                  </a:lnTo>
                  <a:lnTo>
                    <a:pt x="21" y="33"/>
                  </a:lnTo>
                  <a:lnTo>
                    <a:pt x="18" y="41"/>
                  </a:lnTo>
                  <a:lnTo>
                    <a:pt x="17" y="44"/>
                  </a:lnTo>
                  <a:lnTo>
                    <a:pt x="15" y="49"/>
                  </a:lnTo>
                  <a:lnTo>
                    <a:pt x="10" y="56"/>
                  </a:lnTo>
                  <a:lnTo>
                    <a:pt x="10" y="58"/>
                  </a:lnTo>
                  <a:lnTo>
                    <a:pt x="7" y="62"/>
                  </a:lnTo>
                  <a:lnTo>
                    <a:pt x="0" y="75"/>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04" name="Freeform 92"/>
            <p:cNvSpPr>
              <a:spLocks/>
            </p:cNvSpPr>
            <p:nvPr/>
          </p:nvSpPr>
          <p:spPr bwMode="auto">
            <a:xfrm>
              <a:off x="2670" y="1327"/>
              <a:ext cx="1833" cy="683"/>
            </a:xfrm>
            <a:custGeom>
              <a:avLst/>
              <a:gdLst/>
              <a:ahLst/>
              <a:cxnLst>
                <a:cxn ang="0">
                  <a:pos x="65" y="160"/>
                </a:cxn>
                <a:cxn ang="0">
                  <a:pos x="130" y="213"/>
                </a:cxn>
                <a:cxn ang="0">
                  <a:pos x="70" y="218"/>
                </a:cxn>
                <a:cxn ang="0">
                  <a:pos x="125" y="226"/>
                </a:cxn>
                <a:cxn ang="0">
                  <a:pos x="176" y="178"/>
                </a:cxn>
                <a:cxn ang="0">
                  <a:pos x="209" y="209"/>
                </a:cxn>
                <a:cxn ang="0">
                  <a:pos x="301" y="169"/>
                </a:cxn>
                <a:cxn ang="0">
                  <a:pos x="449" y="164"/>
                </a:cxn>
                <a:cxn ang="0">
                  <a:pos x="440" y="80"/>
                </a:cxn>
                <a:cxn ang="0">
                  <a:pos x="505" y="160"/>
                </a:cxn>
                <a:cxn ang="0">
                  <a:pos x="500" y="107"/>
                </a:cxn>
                <a:cxn ang="0">
                  <a:pos x="569" y="120"/>
                </a:cxn>
                <a:cxn ang="0">
                  <a:pos x="565" y="71"/>
                </a:cxn>
                <a:cxn ang="0">
                  <a:pos x="704" y="5"/>
                </a:cxn>
                <a:cxn ang="0">
                  <a:pos x="843" y="45"/>
                </a:cxn>
                <a:cxn ang="0">
                  <a:pos x="986" y="53"/>
                </a:cxn>
                <a:cxn ang="0">
                  <a:pos x="1083" y="62"/>
                </a:cxn>
                <a:cxn ang="0">
                  <a:pos x="1176" y="53"/>
                </a:cxn>
                <a:cxn ang="0">
                  <a:pos x="1458" y="71"/>
                </a:cxn>
                <a:cxn ang="0">
                  <a:pos x="1833" y="107"/>
                </a:cxn>
                <a:cxn ang="0">
                  <a:pos x="1713" y="111"/>
                </a:cxn>
                <a:cxn ang="0">
                  <a:pos x="1773" y="160"/>
                </a:cxn>
                <a:cxn ang="0">
                  <a:pos x="1713" y="231"/>
                </a:cxn>
                <a:cxn ang="0">
                  <a:pos x="1768" y="333"/>
                </a:cxn>
                <a:cxn ang="0">
                  <a:pos x="1708" y="364"/>
                </a:cxn>
                <a:cxn ang="0">
                  <a:pos x="1648" y="195"/>
                </a:cxn>
                <a:cxn ang="0">
                  <a:pos x="1569" y="271"/>
                </a:cxn>
                <a:cxn ang="0">
                  <a:pos x="1458" y="342"/>
                </a:cxn>
                <a:cxn ang="0">
                  <a:pos x="1555" y="422"/>
                </a:cxn>
                <a:cxn ang="0">
                  <a:pos x="1578" y="599"/>
                </a:cxn>
                <a:cxn ang="0">
                  <a:pos x="1541" y="537"/>
                </a:cxn>
                <a:cxn ang="0">
                  <a:pos x="1375" y="426"/>
                </a:cxn>
                <a:cxn ang="0">
                  <a:pos x="1301" y="408"/>
                </a:cxn>
                <a:cxn ang="0">
                  <a:pos x="1291" y="501"/>
                </a:cxn>
                <a:cxn ang="0">
                  <a:pos x="1180" y="501"/>
                </a:cxn>
                <a:cxn ang="0">
                  <a:pos x="1046" y="470"/>
                </a:cxn>
                <a:cxn ang="0">
                  <a:pos x="954" y="484"/>
                </a:cxn>
                <a:cxn ang="0">
                  <a:pos x="819" y="506"/>
                </a:cxn>
                <a:cxn ang="0">
                  <a:pos x="676" y="444"/>
                </a:cxn>
                <a:cxn ang="0">
                  <a:pos x="565" y="426"/>
                </a:cxn>
                <a:cxn ang="0">
                  <a:pos x="472" y="479"/>
                </a:cxn>
                <a:cxn ang="0">
                  <a:pos x="352" y="475"/>
                </a:cxn>
                <a:cxn ang="0">
                  <a:pos x="320" y="564"/>
                </a:cxn>
                <a:cxn ang="0">
                  <a:pos x="320" y="621"/>
                </a:cxn>
                <a:cxn ang="0">
                  <a:pos x="315" y="683"/>
                </a:cxn>
                <a:cxn ang="0">
                  <a:pos x="213" y="652"/>
                </a:cxn>
                <a:cxn ang="0">
                  <a:pos x="185" y="555"/>
                </a:cxn>
                <a:cxn ang="0">
                  <a:pos x="84" y="493"/>
                </a:cxn>
                <a:cxn ang="0">
                  <a:pos x="65" y="448"/>
                </a:cxn>
                <a:cxn ang="0">
                  <a:pos x="10" y="328"/>
                </a:cxn>
              </a:cxnLst>
              <a:rect l="0" t="0" r="r" b="b"/>
              <a:pathLst>
                <a:path w="1833" h="683">
                  <a:moveTo>
                    <a:pt x="0" y="138"/>
                  </a:moveTo>
                  <a:lnTo>
                    <a:pt x="19" y="147"/>
                  </a:lnTo>
                  <a:lnTo>
                    <a:pt x="37" y="147"/>
                  </a:lnTo>
                  <a:lnTo>
                    <a:pt x="65" y="160"/>
                  </a:lnTo>
                  <a:lnTo>
                    <a:pt x="102" y="169"/>
                  </a:lnTo>
                  <a:lnTo>
                    <a:pt x="121" y="178"/>
                  </a:lnTo>
                  <a:lnTo>
                    <a:pt x="130" y="191"/>
                  </a:lnTo>
                  <a:lnTo>
                    <a:pt x="130" y="213"/>
                  </a:lnTo>
                  <a:lnTo>
                    <a:pt x="102" y="209"/>
                  </a:lnTo>
                  <a:lnTo>
                    <a:pt x="79" y="200"/>
                  </a:lnTo>
                  <a:lnTo>
                    <a:pt x="56" y="200"/>
                  </a:lnTo>
                  <a:lnTo>
                    <a:pt x="70" y="218"/>
                  </a:lnTo>
                  <a:lnTo>
                    <a:pt x="79" y="226"/>
                  </a:lnTo>
                  <a:lnTo>
                    <a:pt x="88" y="249"/>
                  </a:lnTo>
                  <a:lnTo>
                    <a:pt x="107" y="240"/>
                  </a:lnTo>
                  <a:lnTo>
                    <a:pt x="125" y="226"/>
                  </a:lnTo>
                  <a:lnTo>
                    <a:pt x="144" y="218"/>
                  </a:lnTo>
                  <a:lnTo>
                    <a:pt x="167" y="209"/>
                  </a:lnTo>
                  <a:lnTo>
                    <a:pt x="171" y="200"/>
                  </a:lnTo>
                  <a:lnTo>
                    <a:pt x="176" y="178"/>
                  </a:lnTo>
                  <a:lnTo>
                    <a:pt x="176" y="164"/>
                  </a:lnTo>
                  <a:lnTo>
                    <a:pt x="185" y="164"/>
                  </a:lnTo>
                  <a:lnTo>
                    <a:pt x="195" y="186"/>
                  </a:lnTo>
                  <a:lnTo>
                    <a:pt x="209" y="209"/>
                  </a:lnTo>
                  <a:lnTo>
                    <a:pt x="246" y="164"/>
                  </a:lnTo>
                  <a:lnTo>
                    <a:pt x="264" y="151"/>
                  </a:lnTo>
                  <a:lnTo>
                    <a:pt x="283" y="151"/>
                  </a:lnTo>
                  <a:lnTo>
                    <a:pt x="301" y="169"/>
                  </a:lnTo>
                  <a:lnTo>
                    <a:pt x="338" y="164"/>
                  </a:lnTo>
                  <a:lnTo>
                    <a:pt x="357" y="151"/>
                  </a:lnTo>
                  <a:lnTo>
                    <a:pt x="384" y="142"/>
                  </a:lnTo>
                  <a:lnTo>
                    <a:pt x="449" y="164"/>
                  </a:lnTo>
                  <a:lnTo>
                    <a:pt x="449" y="147"/>
                  </a:lnTo>
                  <a:lnTo>
                    <a:pt x="417" y="115"/>
                  </a:lnTo>
                  <a:lnTo>
                    <a:pt x="421" y="98"/>
                  </a:lnTo>
                  <a:lnTo>
                    <a:pt x="440" y="80"/>
                  </a:lnTo>
                  <a:lnTo>
                    <a:pt x="458" y="80"/>
                  </a:lnTo>
                  <a:lnTo>
                    <a:pt x="458" y="107"/>
                  </a:lnTo>
                  <a:lnTo>
                    <a:pt x="482" y="138"/>
                  </a:lnTo>
                  <a:lnTo>
                    <a:pt x="505" y="160"/>
                  </a:lnTo>
                  <a:lnTo>
                    <a:pt x="514" y="178"/>
                  </a:lnTo>
                  <a:lnTo>
                    <a:pt x="542" y="155"/>
                  </a:lnTo>
                  <a:lnTo>
                    <a:pt x="519" y="129"/>
                  </a:lnTo>
                  <a:lnTo>
                    <a:pt x="500" y="107"/>
                  </a:lnTo>
                  <a:lnTo>
                    <a:pt x="500" y="89"/>
                  </a:lnTo>
                  <a:lnTo>
                    <a:pt x="523" y="93"/>
                  </a:lnTo>
                  <a:lnTo>
                    <a:pt x="542" y="107"/>
                  </a:lnTo>
                  <a:lnTo>
                    <a:pt x="569" y="120"/>
                  </a:lnTo>
                  <a:lnTo>
                    <a:pt x="597" y="129"/>
                  </a:lnTo>
                  <a:lnTo>
                    <a:pt x="602" y="89"/>
                  </a:lnTo>
                  <a:lnTo>
                    <a:pt x="588" y="80"/>
                  </a:lnTo>
                  <a:lnTo>
                    <a:pt x="565" y="71"/>
                  </a:lnTo>
                  <a:lnTo>
                    <a:pt x="583" y="58"/>
                  </a:lnTo>
                  <a:lnTo>
                    <a:pt x="597" y="36"/>
                  </a:lnTo>
                  <a:lnTo>
                    <a:pt x="657" y="18"/>
                  </a:lnTo>
                  <a:lnTo>
                    <a:pt x="704" y="5"/>
                  </a:lnTo>
                  <a:lnTo>
                    <a:pt x="741" y="0"/>
                  </a:lnTo>
                  <a:lnTo>
                    <a:pt x="819" y="5"/>
                  </a:lnTo>
                  <a:lnTo>
                    <a:pt x="856" y="18"/>
                  </a:lnTo>
                  <a:lnTo>
                    <a:pt x="843" y="45"/>
                  </a:lnTo>
                  <a:lnTo>
                    <a:pt x="875" y="53"/>
                  </a:lnTo>
                  <a:lnTo>
                    <a:pt x="907" y="53"/>
                  </a:lnTo>
                  <a:lnTo>
                    <a:pt x="967" y="58"/>
                  </a:lnTo>
                  <a:lnTo>
                    <a:pt x="986" y="53"/>
                  </a:lnTo>
                  <a:lnTo>
                    <a:pt x="1000" y="49"/>
                  </a:lnTo>
                  <a:lnTo>
                    <a:pt x="1023" y="40"/>
                  </a:lnTo>
                  <a:lnTo>
                    <a:pt x="1060" y="40"/>
                  </a:lnTo>
                  <a:lnTo>
                    <a:pt x="1083" y="62"/>
                  </a:lnTo>
                  <a:lnTo>
                    <a:pt x="1116" y="76"/>
                  </a:lnTo>
                  <a:lnTo>
                    <a:pt x="1139" y="76"/>
                  </a:lnTo>
                  <a:lnTo>
                    <a:pt x="1157" y="67"/>
                  </a:lnTo>
                  <a:lnTo>
                    <a:pt x="1176" y="53"/>
                  </a:lnTo>
                  <a:lnTo>
                    <a:pt x="1199" y="45"/>
                  </a:lnTo>
                  <a:lnTo>
                    <a:pt x="1342" y="58"/>
                  </a:lnTo>
                  <a:lnTo>
                    <a:pt x="1430" y="67"/>
                  </a:lnTo>
                  <a:lnTo>
                    <a:pt x="1458" y="71"/>
                  </a:lnTo>
                  <a:lnTo>
                    <a:pt x="1537" y="49"/>
                  </a:lnTo>
                  <a:lnTo>
                    <a:pt x="1787" y="80"/>
                  </a:lnTo>
                  <a:lnTo>
                    <a:pt x="1824" y="89"/>
                  </a:lnTo>
                  <a:lnTo>
                    <a:pt x="1833" y="107"/>
                  </a:lnTo>
                  <a:lnTo>
                    <a:pt x="1805" y="111"/>
                  </a:lnTo>
                  <a:lnTo>
                    <a:pt x="1759" y="111"/>
                  </a:lnTo>
                  <a:lnTo>
                    <a:pt x="1726" y="111"/>
                  </a:lnTo>
                  <a:lnTo>
                    <a:pt x="1713" y="111"/>
                  </a:lnTo>
                  <a:lnTo>
                    <a:pt x="1713" y="129"/>
                  </a:lnTo>
                  <a:lnTo>
                    <a:pt x="1726" y="142"/>
                  </a:lnTo>
                  <a:lnTo>
                    <a:pt x="1745" y="151"/>
                  </a:lnTo>
                  <a:lnTo>
                    <a:pt x="1773" y="160"/>
                  </a:lnTo>
                  <a:lnTo>
                    <a:pt x="1777" y="169"/>
                  </a:lnTo>
                  <a:lnTo>
                    <a:pt x="1759" y="200"/>
                  </a:lnTo>
                  <a:lnTo>
                    <a:pt x="1740" y="209"/>
                  </a:lnTo>
                  <a:lnTo>
                    <a:pt x="1713" y="231"/>
                  </a:lnTo>
                  <a:lnTo>
                    <a:pt x="1699" y="244"/>
                  </a:lnTo>
                  <a:lnTo>
                    <a:pt x="1708" y="275"/>
                  </a:lnTo>
                  <a:lnTo>
                    <a:pt x="1736" y="306"/>
                  </a:lnTo>
                  <a:lnTo>
                    <a:pt x="1768" y="333"/>
                  </a:lnTo>
                  <a:lnTo>
                    <a:pt x="1787" y="364"/>
                  </a:lnTo>
                  <a:lnTo>
                    <a:pt x="1777" y="395"/>
                  </a:lnTo>
                  <a:lnTo>
                    <a:pt x="1750" y="391"/>
                  </a:lnTo>
                  <a:lnTo>
                    <a:pt x="1708" y="364"/>
                  </a:lnTo>
                  <a:lnTo>
                    <a:pt x="1671" y="324"/>
                  </a:lnTo>
                  <a:lnTo>
                    <a:pt x="1657" y="280"/>
                  </a:lnTo>
                  <a:lnTo>
                    <a:pt x="1657" y="226"/>
                  </a:lnTo>
                  <a:lnTo>
                    <a:pt x="1648" y="195"/>
                  </a:lnTo>
                  <a:lnTo>
                    <a:pt x="1620" y="226"/>
                  </a:lnTo>
                  <a:lnTo>
                    <a:pt x="1592" y="209"/>
                  </a:lnTo>
                  <a:lnTo>
                    <a:pt x="1592" y="271"/>
                  </a:lnTo>
                  <a:lnTo>
                    <a:pt x="1569" y="271"/>
                  </a:lnTo>
                  <a:lnTo>
                    <a:pt x="1541" y="266"/>
                  </a:lnTo>
                  <a:lnTo>
                    <a:pt x="1518" y="262"/>
                  </a:lnTo>
                  <a:lnTo>
                    <a:pt x="1463" y="293"/>
                  </a:lnTo>
                  <a:lnTo>
                    <a:pt x="1458" y="342"/>
                  </a:lnTo>
                  <a:lnTo>
                    <a:pt x="1476" y="368"/>
                  </a:lnTo>
                  <a:lnTo>
                    <a:pt x="1523" y="377"/>
                  </a:lnTo>
                  <a:lnTo>
                    <a:pt x="1541" y="399"/>
                  </a:lnTo>
                  <a:lnTo>
                    <a:pt x="1555" y="422"/>
                  </a:lnTo>
                  <a:lnTo>
                    <a:pt x="1583" y="453"/>
                  </a:lnTo>
                  <a:lnTo>
                    <a:pt x="1606" y="515"/>
                  </a:lnTo>
                  <a:lnTo>
                    <a:pt x="1611" y="572"/>
                  </a:lnTo>
                  <a:lnTo>
                    <a:pt x="1578" y="599"/>
                  </a:lnTo>
                  <a:lnTo>
                    <a:pt x="1555" y="603"/>
                  </a:lnTo>
                  <a:lnTo>
                    <a:pt x="1541" y="599"/>
                  </a:lnTo>
                  <a:lnTo>
                    <a:pt x="1532" y="564"/>
                  </a:lnTo>
                  <a:lnTo>
                    <a:pt x="1541" y="537"/>
                  </a:lnTo>
                  <a:lnTo>
                    <a:pt x="1532" y="501"/>
                  </a:lnTo>
                  <a:lnTo>
                    <a:pt x="1463" y="488"/>
                  </a:lnTo>
                  <a:lnTo>
                    <a:pt x="1421" y="462"/>
                  </a:lnTo>
                  <a:lnTo>
                    <a:pt x="1375" y="426"/>
                  </a:lnTo>
                  <a:lnTo>
                    <a:pt x="1352" y="404"/>
                  </a:lnTo>
                  <a:lnTo>
                    <a:pt x="1338" y="417"/>
                  </a:lnTo>
                  <a:lnTo>
                    <a:pt x="1310" y="417"/>
                  </a:lnTo>
                  <a:lnTo>
                    <a:pt x="1301" y="408"/>
                  </a:lnTo>
                  <a:lnTo>
                    <a:pt x="1291" y="426"/>
                  </a:lnTo>
                  <a:lnTo>
                    <a:pt x="1301" y="457"/>
                  </a:lnTo>
                  <a:lnTo>
                    <a:pt x="1305" y="484"/>
                  </a:lnTo>
                  <a:lnTo>
                    <a:pt x="1291" y="501"/>
                  </a:lnTo>
                  <a:lnTo>
                    <a:pt x="1282" y="488"/>
                  </a:lnTo>
                  <a:lnTo>
                    <a:pt x="1264" y="479"/>
                  </a:lnTo>
                  <a:lnTo>
                    <a:pt x="1222" y="501"/>
                  </a:lnTo>
                  <a:lnTo>
                    <a:pt x="1180" y="501"/>
                  </a:lnTo>
                  <a:lnTo>
                    <a:pt x="1157" y="501"/>
                  </a:lnTo>
                  <a:lnTo>
                    <a:pt x="1134" y="475"/>
                  </a:lnTo>
                  <a:lnTo>
                    <a:pt x="1102" y="497"/>
                  </a:lnTo>
                  <a:lnTo>
                    <a:pt x="1046" y="470"/>
                  </a:lnTo>
                  <a:lnTo>
                    <a:pt x="1018" y="462"/>
                  </a:lnTo>
                  <a:lnTo>
                    <a:pt x="1018" y="501"/>
                  </a:lnTo>
                  <a:lnTo>
                    <a:pt x="981" y="488"/>
                  </a:lnTo>
                  <a:lnTo>
                    <a:pt x="954" y="484"/>
                  </a:lnTo>
                  <a:lnTo>
                    <a:pt x="926" y="484"/>
                  </a:lnTo>
                  <a:lnTo>
                    <a:pt x="880" y="501"/>
                  </a:lnTo>
                  <a:lnTo>
                    <a:pt x="870" y="524"/>
                  </a:lnTo>
                  <a:lnTo>
                    <a:pt x="819" y="506"/>
                  </a:lnTo>
                  <a:lnTo>
                    <a:pt x="801" y="497"/>
                  </a:lnTo>
                  <a:lnTo>
                    <a:pt x="755" y="484"/>
                  </a:lnTo>
                  <a:lnTo>
                    <a:pt x="704" y="435"/>
                  </a:lnTo>
                  <a:lnTo>
                    <a:pt x="676" y="444"/>
                  </a:lnTo>
                  <a:lnTo>
                    <a:pt x="648" y="444"/>
                  </a:lnTo>
                  <a:lnTo>
                    <a:pt x="630" y="422"/>
                  </a:lnTo>
                  <a:lnTo>
                    <a:pt x="593" y="426"/>
                  </a:lnTo>
                  <a:lnTo>
                    <a:pt x="565" y="426"/>
                  </a:lnTo>
                  <a:lnTo>
                    <a:pt x="542" y="426"/>
                  </a:lnTo>
                  <a:lnTo>
                    <a:pt x="528" y="430"/>
                  </a:lnTo>
                  <a:lnTo>
                    <a:pt x="491" y="466"/>
                  </a:lnTo>
                  <a:lnTo>
                    <a:pt x="472" y="479"/>
                  </a:lnTo>
                  <a:lnTo>
                    <a:pt x="454" y="488"/>
                  </a:lnTo>
                  <a:lnTo>
                    <a:pt x="435" y="488"/>
                  </a:lnTo>
                  <a:lnTo>
                    <a:pt x="375" y="475"/>
                  </a:lnTo>
                  <a:lnTo>
                    <a:pt x="352" y="475"/>
                  </a:lnTo>
                  <a:lnTo>
                    <a:pt x="315" y="493"/>
                  </a:lnTo>
                  <a:lnTo>
                    <a:pt x="287" y="524"/>
                  </a:lnTo>
                  <a:lnTo>
                    <a:pt x="296" y="541"/>
                  </a:lnTo>
                  <a:lnTo>
                    <a:pt x="320" y="564"/>
                  </a:lnTo>
                  <a:lnTo>
                    <a:pt x="329" y="586"/>
                  </a:lnTo>
                  <a:lnTo>
                    <a:pt x="324" y="603"/>
                  </a:lnTo>
                  <a:lnTo>
                    <a:pt x="315" y="608"/>
                  </a:lnTo>
                  <a:lnTo>
                    <a:pt x="320" y="621"/>
                  </a:lnTo>
                  <a:lnTo>
                    <a:pt x="315" y="639"/>
                  </a:lnTo>
                  <a:lnTo>
                    <a:pt x="329" y="661"/>
                  </a:lnTo>
                  <a:lnTo>
                    <a:pt x="357" y="679"/>
                  </a:lnTo>
                  <a:lnTo>
                    <a:pt x="315" y="683"/>
                  </a:lnTo>
                  <a:lnTo>
                    <a:pt x="306" y="648"/>
                  </a:lnTo>
                  <a:lnTo>
                    <a:pt x="273" y="648"/>
                  </a:lnTo>
                  <a:lnTo>
                    <a:pt x="241" y="652"/>
                  </a:lnTo>
                  <a:lnTo>
                    <a:pt x="213" y="652"/>
                  </a:lnTo>
                  <a:lnTo>
                    <a:pt x="185" y="617"/>
                  </a:lnTo>
                  <a:lnTo>
                    <a:pt x="158" y="586"/>
                  </a:lnTo>
                  <a:lnTo>
                    <a:pt x="176" y="572"/>
                  </a:lnTo>
                  <a:lnTo>
                    <a:pt x="185" y="555"/>
                  </a:lnTo>
                  <a:lnTo>
                    <a:pt x="181" y="528"/>
                  </a:lnTo>
                  <a:lnTo>
                    <a:pt x="144" y="515"/>
                  </a:lnTo>
                  <a:lnTo>
                    <a:pt x="111" y="515"/>
                  </a:lnTo>
                  <a:lnTo>
                    <a:pt x="84" y="493"/>
                  </a:lnTo>
                  <a:lnTo>
                    <a:pt x="65" y="479"/>
                  </a:lnTo>
                  <a:lnTo>
                    <a:pt x="56" y="457"/>
                  </a:lnTo>
                  <a:lnTo>
                    <a:pt x="65" y="457"/>
                  </a:lnTo>
                  <a:lnTo>
                    <a:pt x="65" y="448"/>
                  </a:lnTo>
                  <a:lnTo>
                    <a:pt x="51" y="448"/>
                  </a:lnTo>
                  <a:lnTo>
                    <a:pt x="33" y="404"/>
                  </a:lnTo>
                  <a:lnTo>
                    <a:pt x="5" y="404"/>
                  </a:lnTo>
                  <a:lnTo>
                    <a:pt x="10" y="328"/>
                  </a:lnTo>
                  <a:lnTo>
                    <a:pt x="42" y="284"/>
                  </a:lnTo>
                  <a:lnTo>
                    <a:pt x="10" y="218"/>
                  </a:lnTo>
                  <a:lnTo>
                    <a:pt x="0" y="138"/>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05" name="Freeform 93"/>
            <p:cNvSpPr>
              <a:spLocks/>
            </p:cNvSpPr>
            <p:nvPr/>
          </p:nvSpPr>
          <p:spPr bwMode="auto">
            <a:xfrm>
              <a:off x="2681" y="2003"/>
              <a:ext cx="287" cy="139"/>
            </a:xfrm>
            <a:custGeom>
              <a:avLst/>
              <a:gdLst/>
              <a:ahLst/>
              <a:cxnLst>
                <a:cxn ang="0">
                  <a:pos x="46" y="16"/>
                </a:cxn>
                <a:cxn ang="0">
                  <a:pos x="37" y="25"/>
                </a:cxn>
                <a:cxn ang="0">
                  <a:pos x="28" y="32"/>
                </a:cxn>
                <a:cxn ang="0">
                  <a:pos x="17" y="35"/>
                </a:cxn>
                <a:cxn ang="0">
                  <a:pos x="6" y="38"/>
                </a:cxn>
                <a:cxn ang="0">
                  <a:pos x="0" y="43"/>
                </a:cxn>
                <a:cxn ang="0">
                  <a:pos x="0" y="50"/>
                </a:cxn>
                <a:cxn ang="0">
                  <a:pos x="3" y="61"/>
                </a:cxn>
                <a:cxn ang="0">
                  <a:pos x="11" y="92"/>
                </a:cxn>
                <a:cxn ang="0">
                  <a:pos x="22" y="106"/>
                </a:cxn>
                <a:cxn ang="0">
                  <a:pos x="36" y="109"/>
                </a:cxn>
                <a:cxn ang="0">
                  <a:pos x="49" y="111"/>
                </a:cxn>
                <a:cxn ang="0">
                  <a:pos x="66" y="108"/>
                </a:cxn>
                <a:cxn ang="0">
                  <a:pos x="76" y="114"/>
                </a:cxn>
                <a:cxn ang="0">
                  <a:pos x="86" y="114"/>
                </a:cxn>
                <a:cxn ang="0">
                  <a:pos x="100" y="112"/>
                </a:cxn>
                <a:cxn ang="0">
                  <a:pos x="114" y="108"/>
                </a:cxn>
                <a:cxn ang="0">
                  <a:pos x="119" y="108"/>
                </a:cxn>
                <a:cxn ang="0">
                  <a:pos x="119" y="114"/>
                </a:cxn>
                <a:cxn ang="0">
                  <a:pos x="110" y="123"/>
                </a:cxn>
                <a:cxn ang="0">
                  <a:pos x="102" y="124"/>
                </a:cxn>
                <a:cxn ang="0">
                  <a:pos x="96" y="134"/>
                </a:cxn>
                <a:cxn ang="0">
                  <a:pos x="105" y="139"/>
                </a:cxn>
                <a:cxn ang="0">
                  <a:pos x="116" y="132"/>
                </a:cxn>
                <a:cxn ang="0">
                  <a:pos x="128" y="115"/>
                </a:cxn>
                <a:cxn ang="0">
                  <a:pos x="137" y="111"/>
                </a:cxn>
                <a:cxn ang="0">
                  <a:pos x="140" y="115"/>
                </a:cxn>
                <a:cxn ang="0">
                  <a:pos x="165" y="114"/>
                </a:cxn>
                <a:cxn ang="0">
                  <a:pos x="179" y="112"/>
                </a:cxn>
                <a:cxn ang="0">
                  <a:pos x="196" y="106"/>
                </a:cxn>
                <a:cxn ang="0">
                  <a:pos x="201" y="106"/>
                </a:cxn>
                <a:cxn ang="0">
                  <a:pos x="221" y="100"/>
                </a:cxn>
                <a:cxn ang="0">
                  <a:pos x="235" y="100"/>
                </a:cxn>
                <a:cxn ang="0">
                  <a:pos x="253" y="96"/>
                </a:cxn>
                <a:cxn ang="0">
                  <a:pos x="258" y="96"/>
                </a:cxn>
                <a:cxn ang="0">
                  <a:pos x="281" y="96"/>
                </a:cxn>
                <a:cxn ang="0">
                  <a:pos x="287" y="74"/>
                </a:cxn>
                <a:cxn ang="0">
                  <a:pos x="285" y="59"/>
                </a:cxn>
                <a:cxn ang="0">
                  <a:pos x="279" y="43"/>
                </a:cxn>
                <a:cxn ang="0">
                  <a:pos x="265" y="25"/>
                </a:cxn>
                <a:cxn ang="0">
                  <a:pos x="253" y="18"/>
                </a:cxn>
                <a:cxn ang="0">
                  <a:pos x="225" y="16"/>
                </a:cxn>
                <a:cxn ang="0">
                  <a:pos x="211" y="12"/>
                </a:cxn>
                <a:cxn ang="0">
                  <a:pos x="196" y="16"/>
                </a:cxn>
                <a:cxn ang="0">
                  <a:pos x="157" y="16"/>
                </a:cxn>
                <a:cxn ang="0">
                  <a:pos x="137" y="19"/>
                </a:cxn>
                <a:cxn ang="0">
                  <a:pos x="119" y="0"/>
                </a:cxn>
                <a:cxn ang="0">
                  <a:pos x="100" y="3"/>
                </a:cxn>
                <a:cxn ang="0">
                  <a:pos x="74" y="9"/>
                </a:cxn>
                <a:cxn ang="0">
                  <a:pos x="46" y="16"/>
                </a:cxn>
              </a:cxnLst>
              <a:rect l="0" t="0" r="r" b="b"/>
              <a:pathLst>
                <a:path w="287" h="139">
                  <a:moveTo>
                    <a:pt x="46" y="16"/>
                  </a:moveTo>
                  <a:lnTo>
                    <a:pt x="37" y="25"/>
                  </a:lnTo>
                  <a:lnTo>
                    <a:pt x="28" y="32"/>
                  </a:lnTo>
                  <a:lnTo>
                    <a:pt x="17" y="35"/>
                  </a:lnTo>
                  <a:lnTo>
                    <a:pt x="6" y="38"/>
                  </a:lnTo>
                  <a:lnTo>
                    <a:pt x="0" y="43"/>
                  </a:lnTo>
                  <a:lnTo>
                    <a:pt x="0" y="50"/>
                  </a:lnTo>
                  <a:lnTo>
                    <a:pt x="3" y="61"/>
                  </a:lnTo>
                  <a:lnTo>
                    <a:pt x="11" y="92"/>
                  </a:lnTo>
                  <a:lnTo>
                    <a:pt x="22" y="106"/>
                  </a:lnTo>
                  <a:lnTo>
                    <a:pt x="36" y="109"/>
                  </a:lnTo>
                  <a:lnTo>
                    <a:pt x="49" y="111"/>
                  </a:lnTo>
                  <a:lnTo>
                    <a:pt x="66" y="108"/>
                  </a:lnTo>
                  <a:lnTo>
                    <a:pt x="76" y="114"/>
                  </a:lnTo>
                  <a:lnTo>
                    <a:pt x="86" y="114"/>
                  </a:lnTo>
                  <a:lnTo>
                    <a:pt x="100" y="112"/>
                  </a:lnTo>
                  <a:lnTo>
                    <a:pt x="114" y="108"/>
                  </a:lnTo>
                  <a:lnTo>
                    <a:pt x="119" y="108"/>
                  </a:lnTo>
                  <a:lnTo>
                    <a:pt x="119" y="114"/>
                  </a:lnTo>
                  <a:lnTo>
                    <a:pt x="110" y="123"/>
                  </a:lnTo>
                  <a:lnTo>
                    <a:pt x="102" y="124"/>
                  </a:lnTo>
                  <a:lnTo>
                    <a:pt x="96" y="134"/>
                  </a:lnTo>
                  <a:lnTo>
                    <a:pt x="105" y="139"/>
                  </a:lnTo>
                  <a:lnTo>
                    <a:pt x="116" y="132"/>
                  </a:lnTo>
                  <a:lnTo>
                    <a:pt x="128" y="115"/>
                  </a:lnTo>
                  <a:lnTo>
                    <a:pt x="137" y="111"/>
                  </a:lnTo>
                  <a:lnTo>
                    <a:pt x="140" y="115"/>
                  </a:lnTo>
                  <a:lnTo>
                    <a:pt x="165" y="114"/>
                  </a:lnTo>
                  <a:lnTo>
                    <a:pt x="179" y="112"/>
                  </a:lnTo>
                  <a:lnTo>
                    <a:pt x="196" y="106"/>
                  </a:lnTo>
                  <a:lnTo>
                    <a:pt x="201" y="106"/>
                  </a:lnTo>
                  <a:lnTo>
                    <a:pt x="221" y="100"/>
                  </a:lnTo>
                  <a:lnTo>
                    <a:pt x="235" y="100"/>
                  </a:lnTo>
                  <a:lnTo>
                    <a:pt x="253" y="96"/>
                  </a:lnTo>
                  <a:lnTo>
                    <a:pt x="258" y="96"/>
                  </a:lnTo>
                  <a:lnTo>
                    <a:pt x="281" y="96"/>
                  </a:lnTo>
                  <a:lnTo>
                    <a:pt x="287" y="74"/>
                  </a:lnTo>
                  <a:lnTo>
                    <a:pt x="285" y="59"/>
                  </a:lnTo>
                  <a:lnTo>
                    <a:pt x="279" y="43"/>
                  </a:lnTo>
                  <a:lnTo>
                    <a:pt x="265" y="25"/>
                  </a:lnTo>
                  <a:lnTo>
                    <a:pt x="253" y="18"/>
                  </a:lnTo>
                  <a:lnTo>
                    <a:pt x="225" y="16"/>
                  </a:lnTo>
                  <a:lnTo>
                    <a:pt x="211" y="12"/>
                  </a:lnTo>
                  <a:lnTo>
                    <a:pt x="196" y="16"/>
                  </a:lnTo>
                  <a:lnTo>
                    <a:pt x="157" y="16"/>
                  </a:lnTo>
                  <a:lnTo>
                    <a:pt x="137" y="19"/>
                  </a:lnTo>
                  <a:lnTo>
                    <a:pt x="119" y="0"/>
                  </a:lnTo>
                  <a:lnTo>
                    <a:pt x="100" y="3"/>
                  </a:lnTo>
                  <a:lnTo>
                    <a:pt x="74" y="9"/>
                  </a:lnTo>
                  <a:lnTo>
                    <a:pt x="46" y="1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06" name="Freeform 94"/>
            <p:cNvSpPr>
              <a:spLocks/>
            </p:cNvSpPr>
            <p:nvPr/>
          </p:nvSpPr>
          <p:spPr bwMode="auto">
            <a:xfrm>
              <a:off x="1995" y="2257"/>
              <a:ext cx="143" cy="127"/>
            </a:xfrm>
            <a:custGeom>
              <a:avLst/>
              <a:gdLst/>
              <a:ahLst/>
              <a:cxnLst>
                <a:cxn ang="0">
                  <a:pos x="0" y="113"/>
                </a:cxn>
                <a:cxn ang="0">
                  <a:pos x="7" y="127"/>
                </a:cxn>
                <a:cxn ang="0">
                  <a:pos x="30" y="120"/>
                </a:cxn>
                <a:cxn ang="0">
                  <a:pos x="41" y="121"/>
                </a:cxn>
                <a:cxn ang="0">
                  <a:pos x="51" y="111"/>
                </a:cxn>
                <a:cxn ang="0">
                  <a:pos x="60" y="101"/>
                </a:cxn>
                <a:cxn ang="0">
                  <a:pos x="61" y="92"/>
                </a:cxn>
                <a:cxn ang="0">
                  <a:pos x="88" y="85"/>
                </a:cxn>
                <a:cxn ang="0">
                  <a:pos x="91" y="37"/>
                </a:cxn>
                <a:cxn ang="0">
                  <a:pos x="142" y="33"/>
                </a:cxn>
                <a:cxn ang="0">
                  <a:pos x="143" y="11"/>
                </a:cxn>
                <a:cxn ang="0">
                  <a:pos x="105" y="11"/>
                </a:cxn>
                <a:cxn ang="0">
                  <a:pos x="92" y="9"/>
                </a:cxn>
                <a:cxn ang="0">
                  <a:pos x="69" y="0"/>
                </a:cxn>
                <a:cxn ang="0">
                  <a:pos x="46" y="16"/>
                </a:cxn>
                <a:cxn ang="0">
                  <a:pos x="26" y="43"/>
                </a:cxn>
                <a:cxn ang="0">
                  <a:pos x="15" y="62"/>
                </a:cxn>
                <a:cxn ang="0">
                  <a:pos x="3" y="82"/>
                </a:cxn>
                <a:cxn ang="0">
                  <a:pos x="0" y="95"/>
                </a:cxn>
                <a:cxn ang="0">
                  <a:pos x="0" y="113"/>
                </a:cxn>
              </a:cxnLst>
              <a:rect l="0" t="0" r="r" b="b"/>
              <a:pathLst>
                <a:path w="143" h="127">
                  <a:moveTo>
                    <a:pt x="0" y="113"/>
                  </a:moveTo>
                  <a:lnTo>
                    <a:pt x="7" y="127"/>
                  </a:lnTo>
                  <a:lnTo>
                    <a:pt x="30" y="120"/>
                  </a:lnTo>
                  <a:lnTo>
                    <a:pt x="41" y="121"/>
                  </a:lnTo>
                  <a:lnTo>
                    <a:pt x="51" y="111"/>
                  </a:lnTo>
                  <a:lnTo>
                    <a:pt x="60" y="101"/>
                  </a:lnTo>
                  <a:lnTo>
                    <a:pt x="61" y="92"/>
                  </a:lnTo>
                  <a:lnTo>
                    <a:pt x="88" y="85"/>
                  </a:lnTo>
                  <a:lnTo>
                    <a:pt x="91" y="37"/>
                  </a:lnTo>
                  <a:lnTo>
                    <a:pt x="142" y="33"/>
                  </a:lnTo>
                  <a:lnTo>
                    <a:pt x="143" y="11"/>
                  </a:lnTo>
                  <a:lnTo>
                    <a:pt x="105" y="11"/>
                  </a:lnTo>
                  <a:lnTo>
                    <a:pt x="92" y="9"/>
                  </a:lnTo>
                  <a:lnTo>
                    <a:pt x="69" y="0"/>
                  </a:lnTo>
                  <a:lnTo>
                    <a:pt x="46" y="16"/>
                  </a:lnTo>
                  <a:lnTo>
                    <a:pt x="26" y="43"/>
                  </a:lnTo>
                  <a:lnTo>
                    <a:pt x="15" y="62"/>
                  </a:lnTo>
                  <a:lnTo>
                    <a:pt x="3" y="82"/>
                  </a:lnTo>
                  <a:lnTo>
                    <a:pt x="0" y="95"/>
                  </a:lnTo>
                  <a:lnTo>
                    <a:pt x="0" y="11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07" name="Freeform 95"/>
            <p:cNvSpPr>
              <a:spLocks/>
            </p:cNvSpPr>
            <p:nvPr/>
          </p:nvSpPr>
          <p:spPr bwMode="auto">
            <a:xfrm>
              <a:off x="1995" y="2271"/>
              <a:ext cx="216" cy="211"/>
            </a:xfrm>
            <a:custGeom>
              <a:avLst/>
              <a:gdLst/>
              <a:ahLst/>
              <a:cxnLst>
                <a:cxn ang="0">
                  <a:pos x="4" y="116"/>
                </a:cxn>
                <a:cxn ang="0">
                  <a:pos x="4" y="130"/>
                </a:cxn>
                <a:cxn ang="0">
                  <a:pos x="9" y="140"/>
                </a:cxn>
                <a:cxn ang="0">
                  <a:pos x="4" y="161"/>
                </a:cxn>
                <a:cxn ang="0">
                  <a:pos x="1" y="171"/>
                </a:cxn>
                <a:cxn ang="0">
                  <a:pos x="0" y="195"/>
                </a:cxn>
                <a:cxn ang="0">
                  <a:pos x="14" y="193"/>
                </a:cxn>
                <a:cxn ang="0">
                  <a:pos x="29" y="196"/>
                </a:cxn>
                <a:cxn ang="0">
                  <a:pos x="57" y="204"/>
                </a:cxn>
                <a:cxn ang="0">
                  <a:pos x="69" y="211"/>
                </a:cxn>
                <a:cxn ang="0">
                  <a:pos x="74" y="198"/>
                </a:cxn>
                <a:cxn ang="0">
                  <a:pos x="86" y="205"/>
                </a:cxn>
                <a:cxn ang="0">
                  <a:pos x="98" y="207"/>
                </a:cxn>
                <a:cxn ang="0">
                  <a:pos x="126" y="208"/>
                </a:cxn>
                <a:cxn ang="0">
                  <a:pos x="143" y="208"/>
                </a:cxn>
                <a:cxn ang="0">
                  <a:pos x="175" y="208"/>
                </a:cxn>
                <a:cxn ang="0">
                  <a:pos x="180" y="205"/>
                </a:cxn>
                <a:cxn ang="0">
                  <a:pos x="182" y="158"/>
                </a:cxn>
                <a:cxn ang="0">
                  <a:pos x="183" y="121"/>
                </a:cxn>
                <a:cxn ang="0">
                  <a:pos x="174" y="110"/>
                </a:cxn>
                <a:cxn ang="0">
                  <a:pos x="175" y="54"/>
                </a:cxn>
                <a:cxn ang="0">
                  <a:pos x="216" y="48"/>
                </a:cxn>
                <a:cxn ang="0">
                  <a:pos x="194" y="23"/>
                </a:cxn>
                <a:cxn ang="0">
                  <a:pos x="171" y="0"/>
                </a:cxn>
                <a:cxn ang="0">
                  <a:pos x="152" y="0"/>
                </a:cxn>
                <a:cxn ang="0">
                  <a:pos x="149" y="5"/>
                </a:cxn>
                <a:cxn ang="0">
                  <a:pos x="143" y="17"/>
                </a:cxn>
                <a:cxn ang="0">
                  <a:pos x="126" y="23"/>
                </a:cxn>
                <a:cxn ang="0">
                  <a:pos x="92" y="23"/>
                </a:cxn>
                <a:cxn ang="0">
                  <a:pos x="89" y="48"/>
                </a:cxn>
                <a:cxn ang="0">
                  <a:pos x="89" y="66"/>
                </a:cxn>
                <a:cxn ang="0">
                  <a:pos x="84" y="75"/>
                </a:cxn>
                <a:cxn ang="0">
                  <a:pos x="66" y="75"/>
                </a:cxn>
                <a:cxn ang="0">
                  <a:pos x="60" y="91"/>
                </a:cxn>
                <a:cxn ang="0">
                  <a:pos x="51" y="102"/>
                </a:cxn>
                <a:cxn ang="0">
                  <a:pos x="38" y="106"/>
                </a:cxn>
                <a:cxn ang="0">
                  <a:pos x="23" y="110"/>
                </a:cxn>
                <a:cxn ang="0">
                  <a:pos x="4" y="116"/>
                </a:cxn>
              </a:cxnLst>
              <a:rect l="0" t="0" r="r" b="b"/>
              <a:pathLst>
                <a:path w="216" h="211">
                  <a:moveTo>
                    <a:pt x="4" y="116"/>
                  </a:moveTo>
                  <a:lnTo>
                    <a:pt x="4" y="130"/>
                  </a:lnTo>
                  <a:lnTo>
                    <a:pt x="9" y="140"/>
                  </a:lnTo>
                  <a:lnTo>
                    <a:pt x="4" y="161"/>
                  </a:lnTo>
                  <a:lnTo>
                    <a:pt x="1" y="171"/>
                  </a:lnTo>
                  <a:lnTo>
                    <a:pt x="0" y="195"/>
                  </a:lnTo>
                  <a:lnTo>
                    <a:pt x="14" y="193"/>
                  </a:lnTo>
                  <a:lnTo>
                    <a:pt x="29" y="196"/>
                  </a:lnTo>
                  <a:lnTo>
                    <a:pt x="57" y="204"/>
                  </a:lnTo>
                  <a:lnTo>
                    <a:pt x="69" y="211"/>
                  </a:lnTo>
                  <a:lnTo>
                    <a:pt x="74" y="198"/>
                  </a:lnTo>
                  <a:lnTo>
                    <a:pt x="86" y="205"/>
                  </a:lnTo>
                  <a:lnTo>
                    <a:pt x="98" y="207"/>
                  </a:lnTo>
                  <a:lnTo>
                    <a:pt x="126" y="208"/>
                  </a:lnTo>
                  <a:lnTo>
                    <a:pt x="143" y="208"/>
                  </a:lnTo>
                  <a:lnTo>
                    <a:pt x="175" y="208"/>
                  </a:lnTo>
                  <a:lnTo>
                    <a:pt x="180" y="205"/>
                  </a:lnTo>
                  <a:lnTo>
                    <a:pt x="182" y="158"/>
                  </a:lnTo>
                  <a:lnTo>
                    <a:pt x="183" y="121"/>
                  </a:lnTo>
                  <a:lnTo>
                    <a:pt x="174" y="110"/>
                  </a:lnTo>
                  <a:lnTo>
                    <a:pt x="175" y="54"/>
                  </a:lnTo>
                  <a:lnTo>
                    <a:pt x="216" y="48"/>
                  </a:lnTo>
                  <a:lnTo>
                    <a:pt x="194" y="23"/>
                  </a:lnTo>
                  <a:lnTo>
                    <a:pt x="171" y="0"/>
                  </a:lnTo>
                  <a:lnTo>
                    <a:pt x="152" y="0"/>
                  </a:lnTo>
                  <a:lnTo>
                    <a:pt x="149" y="5"/>
                  </a:lnTo>
                  <a:lnTo>
                    <a:pt x="143" y="17"/>
                  </a:lnTo>
                  <a:lnTo>
                    <a:pt x="126" y="23"/>
                  </a:lnTo>
                  <a:lnTo>
                    <a:pt x="92" y="23"/>
                  </a:lnTo>
                  <a:lnTo>
                    <a:pt x="89" y="48"/>
                  </a:lnTo>
                  <a:lnTo>
                    <a:pt x="89" y="66"/>
                  </a:lnTo>
                  <a:lnTo>
                    <a:pt x="84" y="75"/>
                  </a:lnTo>
                  <a:lnTo>
                    <a:pt x="66" y="75"/>
                  </a:lnTo>
                  <a:lnTo>
                    <a:pt x="60" y="91"/>
                  </a:lnTo>
                  <a:lnTo>
                    <a:pt x="51" y="102"/>
                  </a:lnTo>
                  <a:lnTo>
                    <a:pt x="38" y="106"/>
                  </a:lnTo>
                  <a:lnTo>
                    <a:pt x="23" y="110"/>
                  </a:lnTo>
                  <a:lnTo>
                    <a:pt x="4" y="11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08" name="Freeform 96"/>
            <p:cNvSpPr>
              <a:spLocks/>
            </p:cNvSpPr>
            <p:nvPr/>
          </p:nvSpPr>
          <p:spPr bwMode="auto">
            <a:xfrm>
              <a:off x="1984" y="2461"/>
              <a:ext cx="94" cy="76"/>
            </a:xfrm>
            <a:custGeom>
              <a:avLst/>
              <a:gdLst/>
              <a:ahLst/>
              <a:cxnLst>
                <a:cxn ang="0">
                  <a:pos x="11" y="0"/>
                </a:cxn>
                <a:cxn ang="0">
                  <a:pos x="25" y="3"/>
                </a:cxn>
                <a:cxn ang="0">
                  <a:pos x="31" y="5"/>
                </a:cxn>
                <a:cxn ang="0">
                  <a:pos x="63" y="12"/>
                </a:cxn>
                <a:cxn ang="0">
                  <a:pos x="83" y="18"/>
                </a:cxn>
                <a:cxn ang="0">
                  <a:pos x="85" y="36"/>
                </a:cxn>
                <a:cxn ang="0">
                  <a:pos x="89" y="59"/>
                </a:cxn>
                <a:cxn ang="0">
                  <a:pos x="94" y="76"/>
                </a:cxn>
                <a:cxn ang="0">
                  <a:pos x="71" y="74"/>
                </a:cxn>
                <a:cxn ang="0">
                  <a:pos x="57" y="73"/>
                </a:cxn>
                <a:cxn ang="0">
                  <a:pos x="37" y="71"/>
                </a:cxn>
                <a:cxn ang="0">
                  <a:pos x="11" y="71"/>
                </a:cxn>
                <a:cxn ang="0">
                  <a:pos x="8" y="58"/>
                </a:cxn>
                <a:cxn ang="0">
                  <a:pos x="25" y="58"/>
                </a:cxn>
                <a:cxn ang="0">
                  <a:pos x="43" y="55"/>
                </a:cxn>
                <a:cxn ang="0">
                  <a:pos x="57" y="51"/>
                </a:cxn>
                <a:cxn ang="0">
                  <a:pos x="51" y="45"/>
                </a:cxn>
                <a:cxn ang="0">
                  <a:pos x="38" y="40"/>
                </a:cxn>
                <a:cxn ang="0">
                  <a:pos x="20" y="36"/>
                </a:cxn>
                <a:cxn ang="0">
                  <a:pos x="8" y="36"/>
                </a:cxn>
                <a:cxn ang="0">
                  <a:pos x="0" y="36"/>
                </a:cxn>
                <a:cxn ang="0">
                  <a:pos x="6" y="27"/>
                </a:cxn>
                <a:cxn ang="0">
                  <a:pos x="8" y="14"/>
                </a:cxn>
                <a:cxn ang="0">
                  <a:pos x="11" y="0"/>
                </a:cxn>
              </a:cxnLst>
              <a:rect l="0" t="0" r="r" b="b"/>
              <a:pathLst>
                <a:path w="94" h="76">
                  <a:moveTo>
                    <a:pt x="11" y="0"/>
                  </a:moveTo>
                  <a:lnTo>
                    <a:pt x="25" y="3"/>
                  </a:lnTo>
                  <a:lnTo>
                    <a:pt x="31" y="5"/>
                  </a:lnTo>
                  <a:lnTo>
                    <a:pt x="63" y="12"/>
                  </a:lnTo>
                  <a:lnTo>
                    <a:pt x="83" y="18"/>
                  </a:lnTo>
                  <a:lnTo>
                    <a:pt x="85" y="36"/>
                  </a:lnTo>
                  <a:lnTo>
                    <a:pt x="89" y="59"/>
                  </a:lnTo>
                  <a:lnTo>
                    <a:pt x="94" y="76"/>
                  </a:lnTo>
                  <a:lnTo>
                    <a:pt x="71" y="74"/>
                  </a:lnTo>
                  <a:lnTo>
                    <a:pt x="57" y="73"/>
                  </a:lnTo>
                  <a:lnTo>
                    <a:pt x="37" y="71"/>
                  </a:lnTo>
                  <a:lnTo>
                    <a:pt x="11" y="71"/>
                  </a:lnTo>
                  <a:lnTo>
                    <a:pt x="8" y="58"/>
                  </a:lnTo>
                  <a:lnTo>
                    <a:pt x="25" y="58"/>
                  </a:lnTo>
                  <a:lnTo>
                    <a:pt x="43" y="55"/>
                  </a:lnTo>
                  <a:lnTo>
                    <a:pt x="57" y="51"/>
                  </a:lnTo>
                  <a:lnTo>
                    <a:pt x="51" y="45"/>
                  </a:lnTo>
                  <a:lnTo>
                    <a:pt x="38" y="40"/>
                  </a:lnTo>
                  <a:lnTo>
                    <a:pt x="20" y="36"/>
                  </a:lnTo>
                  <a:lnTo>
                    <a:pt x="8" y="36"/>
                  </a:lnTo>
                  <a:lnTo>
                    <a:pt x="0" y="36"/>
                  </a:lnTo>
                  <a:lnTo>
                    <a:pt x="6" y="27"/>
                  </a:lnTo>
                  <a:lnTo>
                    <a:pt x="8" y="14"/>
                  </a:lnTo>
                  <a:lnTo>
                    <a:pt x="11"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09" name="Freeform 97"/>
            <p:cNvSpPr>
              <a:spLocks/>
            </p:cNvSpPr>
            <p:nvPr/>
          </p:nvSpPr>
          <p:spPr bwMode="auto">
            <a:xfrm>
              <a:off x="1984" y="2497"/>
              <a:ext cx="55" cy="22"/>
            </a:xfrm>
            <a:custGeom>
              <a:avLst/>
              <a:gdLst/>
              <a:ahLst/>
              <a:cxnLst>
                <a:cxn ang="0">
                  <a:pos x="0" y="1"/>
                </a:cxn>
                <a:cxn ang="0">
                  <a:pos x="0" y="12"/>
                </a:cxn>
                <a:cxn ang="0">
                  <a:pos x="6" y="22"/>
                </a:cxn>
                <a:cxn ang="0">
                  <a:pos x="21" y="22"/>
                </a:cxn>
                <a:cxn ang="0">
                  <a:pos x="38" y="18"/>
                </a:cxn>
                <a:cxn ang="0">
                  <a:pos x="48" y="18"/>
                </a:cxn>
                <a:cxn ang="0">
                  <a:pos x="55" y="13"/>
                </a:cxn>
                <a:cxn ang="0">
                  <a:pos x="37" y="3"/>
                </a:cxn>
                <a:cxn ang="0">
                  <a:pos x="15" y="0"/>
                </a:cxn>
                <a:cxn ang="0">
                  <a:pos x="0" y="1"/>
                </a:cxn>
              </a:cxnLst>
              <a:rect l="0" t="0" r="r" b="b"/>
              <a:pathLst>
                <a:path w="55" h="22">
                  <a:moveTo>
                    <a:pt x="0" y="1"/>
                  </a:moveTo>
                  <a:lnTo>
                    <a:pt x="0" y="12"/>
                  </a:lnTo>
                  <a:lnTo>
                    <a:pt x="6" y="22"/>
                  </a:lnTo>
                  <a:lnTo>
                    <a:pt x="21" y="22"/>
                  </a:lnTo>
                  <a:lnTo>
                    <a:pt x="38" y="18"/>
                  </a:lnTo>
                  <a:lnTo>
                    <a:pt x="48" y="18"/>
                  </a:lnTo>
                  <a:lnTo>
                    <a:pt x="55" y="13"/>
                  </a:lnTo>
                  <a:lnTo>
                    <a:pt x="37" y="3"/>
                  </a:lnTo>
                  <a:lnTo>
                    <a:pt x="15" y="0"/>
                  </a:lnTo>
                  <a:lnTo>
                    <a:pt x="0" y="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10" name="Freeform 98"/>
            <p:cNvSpPr>
              <a:spLocks/>
            </p:cNvSpPr>
            <p:nvPr/>
          </p:nvSpPr>
          <p:spPr bwMode="auto">
            <a:xfrm>
              <a:off x="1995" y="2534"/>
              <a:ext cx="47" cy="31"/>
            </a:xfrm>
            <a:custGeom>
              <a:avLst/>
              <a:gdLst/>
              <a:ahLst/>
              <a:cxnLst>
                <a:cxn ang="0">
                  <a:pos x="0" y="1"/>
                </a:cxn>
                <a:cxn ang="0">
                  <a:pos x="6" y="13"/>
                </a:cxn>
                <a:cxn ang="0">
                  <a:pos x="14" y="22"/>
                </a:cxn>
                <a:cxn ang="0">
                  <a:pos x="15" y="26"/>
                </a:cxn>
                <a:cxn ang="0">
                  <a:pos x="20" y="29"/>
                </a:cxn>
                <a:cxn ang="0">
                  <a:pos x="26" y="31"/>
                </a:cxn>
                <a:cxn ang="0">
                  <a:pos x="32" y="23"/>
                </a:cxn>
                <a:cxn ang="0">
                  <a:pos x="41" y="16"/>
                </a:cxn>
                <a:cxn ang="0">
                  <a:pos x="46" y="3"/>
                </a:cxn>
                <a:cxn ang="0">
                  <a:pos x="40" y="0"/>
                </a:cxn>
                <a:cxn ang="0">
                  <a:pos x="23" y="0"/>
                </a:cxn>
                <a:cxn ang="0">
                  <a:pos x="0" y="1"/>
                </a:cxn>
              </a:cxnLst>
              <a:rect l="0" t="0" r="r" b="b"/>
              <a:pathLst>
                <a:path w="46" h="31">
                  <a:moveTo>
                    <a:pt x="0" y="1"/>
                  </a:moveTo>
                  <a:lnTo>
                    <a:pt x="6" y="13"/>
                  </a:lnTo>
                  <a:lnTo>
                    <a:pt x="14" y="22"/>
                  </a:lnTo>
                  <a:lnTo>
                    <a:pt x="15" y="26"/>
                  </a:lnTo>
                  <a:lnTo>
                    <a:pt x="20" y="29"/>
                  </a:lnTo>
                  <a:lnTo>
                    <a:pt x="26" y="31"/>
                  </a:lnTo>
                  <a:lnTo>
                    <a:pt x="32" y="23"/>
                  </a:lnTo>
                  <a:lnTo>
                    <a:pt x="41" y="16"/>
                  </a:lnTo>
                  <a:lnTo>
                    <a:pt x="46" y="3"/>
                  </a:lnTo>
                  <a:lnTo>
                    <a:pt x="40" y="0"/>
                  </a:lnTo>
                  <a:lnTo>
                    <a:pt x="23" y="0"/>
                  </a:lnTo>
                  <a:lnTo>
                    <a:pt x="0" y="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11" name="Freeform 99"/>
            <p:cNvSpPr>
              <a:spLocks/>
            </p:cNvSpPr>
            <p:nvPr/>
          </p:nvSpPr>
          <p:spPr bwMode="auto">
            <a:xfrm>
              <a:off x="2067" y="2319"/>
              <a:ext cx="276" cy="256"/>
            </a:xfrm>
            <a:custGeom>
              <a:avLst/>
              <a:gdLst/>
              <a:ahLst/>
              <a:cxnLst>
                <a:cxn ang="0">
                  <a:pos x="0" y="162"/>
                </a:cxn>
                <a:cxn ang="0">
                  <a:pos x="0" y="170"/>
                </a:cxn>
                <a:cxn ang="0">
                  <a:pos x="3" y="185"/>
                </a:cxn>
                <a:cxn ang="0">
                  <a:pos x="11" y="218"/>
                </a:cxn>
                <a:cxn ang="0">
                  <a:pos x="12" y="221"/>
                </a:cxn>
                <a:cxn ang="0">
                  <a:pos x="22" y="222"/>
                </a:cxn>
                <a:cxn ang="0">
                  <a:pos x="31" y="222"/>
                </a:cxn>
                <a:cxn ang="0">
                  <a:pos x="49" y="227"/>
                </a:cxn>
                <a:cxn ang="0">
                  <a:pos x="56" y="232"/>
                </a:cxn>
                <a:cxn ang="0">
                  <a:pos x="60" y="249"/>
                </a:cxn>
                <a:cxn ang="0">
                  <a:pos x="65" y="256"/>
                </a:cxn>
                <a:cxn ang="0">
                  <a:pos x="76" y="256"/>
                </a:cxn>
                <a:cxn ang="0">
                  <a:pos x="90" y="256"/>
                </a:cxn>
                <a:cxn ang="0">
                  <a:pos x="113" y="252"/>
                </a:cxn>
                <a:cxn ang="0">
                  <a:pos x="117" y="240"/>
                </a:cxn>
                <a:cxn ang="0">
                  <a:pos x="124" y="222"/>
                </a:cxn>
                <a:cxn ang="0">
                  <a:pos x="133" y="207"/>
                </a:cxn>
                <a:cxn ang="0">
                  <a:pos x="147" y="196"/>
                </a:cxn>
                <a:cxn ang="0">
                  <a:pos x="165" y="188"/>
                </a:cxn>
                <a:cxn ang="0">
                  <a:pos x="194" y="184"/>
                </a:cxn>
                <a:cxn ang="0">
                  <a:pos x="218" y="176"/>
                </a:cxn>
                <a:cxn ang="0">
                  <a:pos x="235" y="173"/>
                </a:cxn>
                <a:cxn ang="0">
                  <a:pos x="252" y="169"/>
                </a:cxn>
                <a:cxn ang="0">
                  <a:pos x="265" y="159"/>
                </a:cxn>
                <a:cxn ang="0">
                  <a:pos x="270" y="147"/>
                </a:cxn>
                <a:cxn ang="0">
                  <a:pos x="276" y="123"/>
                </a:cxn>
                <a:cxn ang="0">
                  <a:pos x="275" y="107"/>
                </a:cxn>
                <a:cxn ang="0">
                  <a:pos x="139" y="0"/>
                </a:cxn>
                <a:cxn ang="0">
                  <a:pos x="105" y="3"/>
                </a:cxn>
                <a:cxn ang="0">
                  <a:pos x="99" y="27"/>
                </a:cxn>
                <a:cxn ang="0">
                  <a:pos x="99" y="45"/>
                </a:cxn>
                <a:cxn ang="0">
                  <a:pos x="103" y="55"/>
                </a:cxn>
                <a:cxn ang="0">
                  <a:pos x="103" y="64"/>
                </a:cxn>
                <a:cxn ang="0">
                  <a:pos x="111" y="79"/>
                </a:cxn>
                <a:cxn ang="0">
                  <a:pos x="113" y="92"/>
                </a:cxn>
                <a:cxn ang="0">
                  <a:pos x="113" y="114"/>
                </a:cxn>
                <a:cxn ang="0">
                  <a:pos x="110" y="133"/>
                </a:cxn>
                <a:cxn ang="0">
                  <a:pos x="108" y="154"/>
                </a:cxn>
                <a:cxn ang="0">
                  <a:pos x="102" y="162"/>
                </a:cxn>
                <a:cxn ang="0">
                  <a:pos x="70" y="163"/>
                </a:cxn>
                <a:cxn ang="0">
                  <a:pos x="43" y="163"/>
                </a:cxn>
                <a:cxn ang="0">
                  <a:pos x="0" y="162"/>
                </a:cxn>
              </a:cxnLst>
              <a:rect l="0" t="0" r="r" b="b"/>
              <a:pathLst>
                <a:path w="276" h="256">
                  <a:moveTo>
                    <a:pt x="0" y="162"/>
                  </a:moveTo>
                  <a:lnTo>
                    <a:pt x="0" y="170"/>
                  </a:lnTo>
                  <a:lnTo>
                    <a:pt x="3" y="185"/>
                  </a:lnTo>
                  <a:lnTo>
                    <a:pt x="11" y="218"/>
                  </a:lnTo>
                  <a:lnTo>
                    <a:pt x="12" y="221"/>
                  </a:lnTo>
                  <a:lnTo>
                    <a:pt x="22" y="222"/>
                  </a:lnTo>
                  <a:lnTo>
                    <a:pt x="31" y="222"/>
                  </a:lnTo>
                  <a:lnTo>
                    <a:pt x="49" y="227"/>
                  </a:lnTo>
                  <a:lnTo>
                    <a:pt x="56" y="232"/>
                  </a:lnTo>
                  <a:lnTo>
                    <a:pt x="60" y="249"/>
                  </a:lnTo>
                  <a:lnTo>
                    <a:pt x="65" y="256"/>
                  </a:lnTo>
                  <a:lnTo>
                    <a:pt x="76" y="256"/>
                  </a:lnTo>
                  <a:lnTo>
                    <a:pt x="90" y="256"/>
                  </a:lnTo>
                  <a:lnTo>
                    <a:pt x="113" y="252"/>
                  </a:lnTo>
                  <a:lnTo>
                    <a:pt x="117" y="240"/>
                  </a:lnTo>
                  <a:lnTo>
                    <a:pt x="124" y="222"/>
                  </a:lnTo>
                  <a:lnTo>
                    <a:pt x="133" y="207"/>
                  </a:lnTo>
                  <a:lnTo>
                    <a:pt x="147" y="196"/>
                  </a:lnTo>
                  <a:lnTo>
                    <a:pt x="165" y="188"/>
                  </a:lnTo>
                  <a:lnTo>
                    <a:pt x="194" y="184"/>
                  </a:lnTo>
                  <a:lnTo>
                    <a:pt x="218" y="176"/>
                  </a:lnTo>
                  <a:lnTo>
                    <a:pt x="235" y="173"/>
                  </a:lnTo>
                  <a:lnTo>
                    <a:pt x="252" y="169"/>
                  </a:lnTo>
                  <a:lnTo>
                    <a:pt x="265" y="159"/>
                  </a:lnTo>
                  <a:lnTo>
                    <a:pt x="270" y="147"/>
                  </a:lnTo>
                  <a:lnTo>
                    <a:pt x="276" y="123"/>
                  </a:lnTo>
                  <a:lnTo>
                    <a:pt x="275" y="107"/>
                  </a:lnTo>
                  <a:lnTo>
                    <a:pt x="139" y="0"/>
                  </a:lnTo>
                  <a:lnTo>
                    <a:pt x="105" y="3"/>
                  </a:lnTo>
                  <a:lnTo>
                    <a:pt x="99" y="27"/>
                  </a:lnTo>
                  <a:lnTo>
                    <a:pt x="99" y="45"/>
                  </a:lnTo>
                  <a:lnTo>
                    <a:pt x="103" y="55"/>
                  </a:lnTo>
                  <a:lnTo>
                    <a:pt x="103" y="64"/>
                  </a:lnTo>
                  <a:lnTo>
                    <a:pt x="111" y="79"/>
                  </a:lnTo>
                  <a:lnTo>
                    <a:pt x="113" y="92"/>
                  </a:lnTo>
                  <a:lnTo>
                    <a:pt x="113" y="114"/>
                  </a:lnTo>
                  <a:lnTo>
                    <a:pt x="110" y="133"/>
                  </a:lnTo>
                  <a:lnTo>
                    <a:pt x="108" y="154"/>
                  </a:lnTo>
                  <a:lnTo>
                    <a:pt x="102" y="162"/>
                  </a:lnTo>
                  <a:lnTo>
                    <a:pt x="70" y="163"/>
                  </a:lnTo>
                  <a:lnTo>
                    <a:pt x="43" y="163"/>
                  </a:lnTo>
                  <a:lnTo>
                    <a:pt x="0" y="16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12" name="Freeform 100"/>
            <p:cNvSpPr>
              <a:spLocks/>
            </p:cNvSpPr>
            <p:nvPr/>
          </p:nvSpPr>
          <p:spPr bwMode="auto">
            <a:xfrm>
              <a:off x="2283" y="2364"/>
              <a:ext cx="222" cy="179"/>
            </a:xfrm>
            <a:custGeom>
              <a:avLst/>
              <a:gdLst/>
              <a:ahLst/>
              <a:cxnLst>
                <a:cxn ang="0">
                  <a:pos x="0" y="134"/>
                </a:cxn>
                <a:cxn ang="0">
                  <a:pos x="0" y="149"/>
                </a:cxn>
                <a:cxn ang="0">
                  <a:pos x="9" y="162"/>
                </a:cxn>
                <a:cxn ang="0">
                  <a:pos x="25" y="177"/>
                </a:cxn>
                <a:cxn ang="0">
                  <a:pos x="42" y="179"/>
                </a:cxn>
                <a:cxn ang="0">
                  <a:pos x="48" y="156"/>
                </a:cxn>
                <a:cxn ang="0">
                  <a:pos x="59" y="153"/>
                </a:cxn>
                <a:cxn ang="0">
                  <a:pos x="71" y="153"/>
                </a:cxn>
                <a:cxn ang="0">
                  <a:pos x="80" y="153"/>
                </a:cxn>
                <a:cxn ang="0">
                  <a:pos x="94" y="161"/>
                </a:cxn>
                <a:cxn ang="0">
                  <a:pos x="108" y="168"/>
                </a:cxn>
                <a:cxn ang="0">
                  <a:pos x="154" y="167"/>
                </a:cxn>
                <a:cxn ang="0">
                  <a:pos x="168" y="161"/>
                </a:cxn>
                <a:cxn ang="0">
                  <a:pos x="198" y="155"/>
                </a:cxn>
                <a:cxn ang="0">
                  <a:pos x="208" y="118"/>
                </a:cxn>
                <a:cxn ang="0">
                  <a:pos x="222" y="77"/>
                </a:cxn>
                <a:cxn ang="0">
                  <a:pos x="219" y="6"/>
                </a:cxn>
                <a:cxn ang="0">
                  <a:pos x="182" y="0"/>
                </a:cxn>
                <a:cxn ang="0">
                  <a:pos x="161" y="0"/>
                </a:cxn>
                <a:cxn ang="0">
                  <a:pos x="122" y="17"/>
                </a:cxn>
                <a:cxn ang="0">
                  <a:pos x="85" y="31"/>
                </a:cxn>
                <a:cxn ang="0">
                  <a:pos x="54" y="57"/>
                </a:cxn>
                <a:cxn ang="0">
                  <a:pos x="56" y="66"/>
                </a:cxn>
                <a:cxn ang="0">
                  <a:pos x="56" y="84"/>
                </a:cxn>
                <a:cxn ang="0">
                  <a:pos x="51" y="102"/>
                </a:cxn>
                <a:cxn ang="0">
                  <a:pos x="40" y="124"/>
                </a:cxn>
                <a:cxn ang="0">
                  <a:pos x="14" y="131"/>
                </a:cxn>
                <a:cxn ang="0">
                  <a:pos x="0" y="134"/>
                </a:cxn>
              </a:cxnLst>
              <a:rect l="0" t="0" r="r" b="b"/>
              <a:pathLst>
                <a:path w="222" h="179">
                  <a:moveTo>
                    <a:pt x="0" y="134"/>
                  </a:moveTo>
                  <a:lnTo>
                    <a:pt x="0" y="149"/>
                  </a:lnTo>
                  <a:lnTo>
                    <a:pt x="9" y="162"/>
                  </a:lnTo>
                  <a:lnTo>
                    <a:pt x="25" y="177"/>
                  </a:lnTo>
                  <a:lnTo>
                    <a:pt x="42" y="179"/>
                  </a:lnTo>
                  <a:lnTo>
                    <a:pt x="48" y="156"/>
                  </a:lnTo>
                  <a:lnTo>
                    <a:pt x="59" y="153"/>
                  </a:lnTo>
                  <a:lnTo>
                    <a:pt x="71" y="153"/>
                  </a:lnTo>
                  <a:lnTo>
                    <a:pt x="80" y="153"/>
                  </a:lnTo>
                  <a:lnTo>
                    <a:pt x="94" y="161"/>
                  </a:lnTo>
                  <a:lnTo>
                    <a:pt x="108" y="168"/>
                  </a:lnTo>
                  <a:lnTo>
                    <a:pt x="154" y="167"/>
                  </a:lnTo>
                  <a:lnTo>
                    <a:pt x="168" y="161"/>
                  </a:lnTo>
                  <a:lnTo>
                    <a:pt x="198" y="155"/>
                  </a:lnTo>
                  <a:lnTo>
                    <a:pt x="208" y="118"/>
                  </a:lnTo>
                  <a:lnTo>
                    <a:pt x="222" y="77"/>
                  </a:lnTo>
                  <a:lnTo>
                    <a:pt x="219" y="6"/>
                  </a:lnTo>
                  <a:lnTo>
                    <a:pt x="182" y="0"/>
                  </a:lnTo>
                  <a:lnTo>
                    <a:pt x="161" y="0"/>
                  </a:lnTo>
                  <a:lnTo>
                    <a:pt x="122" y="17"/>
                  </a:lnTo>
                  <a:lnTo>
                    <a:pt x="85" y="31"/>
                  </a:lnTo>
                  <a:lnTo>
                    <a:pt x="54" y="57"/>
                  </a:lnTo>
                  <a:lnTo>
                    <a:pt x="56" y="66"/>
                  </a:lnTo>
                  <a:lnTo>
                    <a:pt x="56" y="84"/>
                  </a:lnTo>
                  <a:lnTo>
                    <a:pt x="51" y="102"/>
                  </a:lnTo>
                  <a:lnTo>
                    <a:pt x="40" y="124"/>
                  </a:lnTo>
                  <a:lnTo>
                    <a:pt x="14" y="131"/>
                  </a:lnTo>
                  <a:lnTo>
                    <a:pt x="0" y="134"/>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13" name="Freeform 101"/>
            <p:cNvSpPr>
              <a:spLocks/>
            </p:cNvSpPr>
            <p:nvPr/>
          </p:nvSpPr>
          <p:spPr bwMode="auto">
            <a:xfrm>
              <a:off x="2184" y="2497"/>
              <a:ext cx="128" cy="97"/>
            </a:xfrm>
            <a:custGeom>
              <a:avLst/>
              <a:gdLst/>
              <a:ahLst/>
              <a:cxnLst>
                <a:cxn ang="0">
                  <a:pos x="0" y="74"/>
                </a:cxn>
                <a:cxn ang="0">
                  <a:pos x="14" y="88"/>
                </a:cxn>
                <a:cxn ang="0">
                  <a:pos x="28" y="97"/>
                </a:cxn>
                <a:cxn ang="0">
                  <a:pos x="37" y="93"/>
                </a:cxn>
                <a:cxn ang="0">
                  <a:pos x="37" y="80"/>
                </a:cxn>
                <a:cxn ang="0">
                  <a:pos x="36" y="69"/>
                </a:cxn>
                <a:cxn ang="0">
                  <a:pos x="79" y="69"/>
                </a:cxn>
                <a:cxn ang="0">
                  <a:pos x="107" y="66"/>
                </a:cxn>
                <a:cxn ang="0">
                  <a:pos x="125" y="54"/>
                </a:cxn>
                <a:cxn ang="0">
                  <a:pos x="128" y="44"/>
                </a:cxn>
                <a:cxn ang="0">
                  <a:pos x="107" y="22"/>
                </a:cxn>
                <a:cxn ang="0">
                  <a:pos x="101" y="0"/>
                </a:cxn>
                <a:cxn ang="0">
                  <a:pos x="79" y="3"/>
                </a:cxn>
                <a:cxn ang="0">
                  <a:pos x="54" y="9"/>
                </a:cxn>
                <a:cxn ang="0">
                  <a:pos x="31" y="18"/>
                </a:cxn>
                <a:cxn ang="0">
                  <a:pos x="7" y="38"/>
                </a:cxn>
                <a:cxn ang="0">
                  <a:pos x="2" y="57"/>
                </a:cxn>
                <a:cxn ang="0">
                  <a:pos x="0" y="74"/>
                </a:cxn>
              </a:cxnLst>
              <a:rect l="0" t="0" r="r" b="b"/>
              <a:pathLst>
                <a:path w="128" h="97">
                  <a:moveTo>
                    <a:pt x="0" y="74"/>
                  </a:moveTo>
                  <a:lnTo>
                    <a:pt x="14" y="88"/>
                  </a:lnTo>
                  <a:lnTo>
                    <a:pt x="28" y="97"/>
                  </a:lnTo>
                  <a:lnTo>
                    <a:pt x="37" y="93"/>
                  </a:lnTo>
                  <a:lnTo>
                    <a:pt x="37" y="80"/>
                  </a:lnTo>
                  <a:lnTo>
                    <a:pt x="36" y="69"/>
                  </a:lnTo>
                  <a:lnTo>
                    <a:pt x="79" y="69"/>
                  </a:lnTo>
                  <a:lnTo>
                    <a:pt x="107" y="66"/>
                  </a:lnTo>
                  <a:lnTo>
                    <a:pt x="125" y="54"/>
                  </a:lnTo>
                  <a:lnTo>
                    <a:pt x="128" y="44"/>
                  </a:lnTo>
                  <a:lnTo>
                    <a:pt x="107" y="22"/>
                  </a:lnTo>
                  <a:lnTo>
                    <a:pt x="101" y="0"/>
                  </a:lnTo>
                  <a:lnTo>
                    <a:pt x="79" y="3"/>
                  </a:lnTo>
                  <a:lnTo>
                    <a:pt x="54" y="9"/>
                  </a:lnTo>
                  <a:lnTo>
                    <a:pt x="31" y="18"/>
                  </a:lnTo>
                  <a:lnTo>
                    <a:pt x="7" y="38"/>
                  </a:lnTo>
                  <a:lnTo>
                    <a:pt x="2" y="57"/>
                  </a:lnTo>
                  <a:lnTo>
                    <a:pt x="0" y="74"/>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14" name="Freeform 102"/>
            <p:cNvSpPr>
              <a:spLocks/>
            </p:cNvSpPr>
            <p:nvPr/>
          </p:nvSpPr>
          <p:spPr bwMode="auto">
            <a:xfrm>
              <a:off x="2069" y="2114"/>
              <a:ext cx="200" cy="157"/>
            </a:xfrm>
            <a:custGeom>
              <a:avLst/>
              <a:gdLst/>
              <a:ahLst/>
              <a:cxnLst>
                <a:cxn ang="0">
                  <a:pos x="0" y="142"/>
                </a:cxn>
                <a:cxn ang="0">
                  <a:pos x="12" y="151"/>
                </a:cxn>
                <a:cxn ang="0">
                  <a:pos x="18" y="152"/>
                </a:cxn>
                <a:cxn ang="0">
                  <a:pos x="68" y="157"/>
                </a:cxn>
                <a:cxn ang="0">
                  <a:pos x="92" y="158"/>
                </a:cxn>
                <a:cxn ang="0">
                  <a:pos x="61" y="155"/>
                </a:cxn>
                <a:cxn ang="0">
                  <a:pos x="69" y="146"/>
                </a:cxn>
                <a:cxn ang="0">
                  <a:pos x="92" y="133"/>
                </a:cxn>
                <a:cxn ang="0">
                  <a:pos x="101" y="128"/>
                </a:cxn>
                <a:cxn ang="0">
                  <a:pos x="120" y="127"/>
                </a:cxn>
                <a:cxn ang="0">
                  <a:pos x="135" y="124"/>
                </a:cxn>
                <a:cxn ang="0">
                  <a:pos x="148" y="112"/>
                </a:cxn>
                <a:cxn ang="0">
                  <a:pos x="168" y="87"/>
                </a:cxn>
                <a:cxn ang="0">
                  <a:pos x="168" y="83"/>
                </a:cxn>
                <a:cxn ang="0">
                  <a:pos x="180" y="80"/>
                </a:cxn>
                <a:cxn ang="0">
                  <a:pos x="185" y="80"/>
                </a:cxn>
                <a:cxn ang="0">
                  <a:pos x="194" y="81"/>
                </a:cxn>
                <a:cxn ang="0">
                  <a:pos x="194" y="37"/>
                </a:cxn>
                <a:cxn ang="0">
                  <a:pos x="199" y="9"/>
                </a:cxn>
                <a:cxn ang="0">
                  <a:pos x="176" y="9"/>
                </a:cxn>
                <a:cxn ang="0">
                  <a:pos x="159" y="10"/>
                </a:cxn>
                <a:cxn ang="0">
                  <a:pos x="148" y="10"/>
                </a:cxn>
                <a:cxn ang="0">
                  <a:pos x="140" y="9"/>
                </a:cxn>
                <a:cxn ang="0">
                  <a:pos x="134" y="0"/>
                </a:cxn>
                <a:cxn ang="0">
                  <a:pos x="128" y="0"/>
                </a:cxn>
                <a:cxn ang="0">
                  <a:pos x="115" y="7"/>
                </a:cxn>
                <a:cxn ang="0">
                  <a:pos x="112" y="19"/>
                </a:cxn>
                <a:cxn ang="0">
                  <a:pos x="100" y="29"/>
                </a:cxn>
                <a:cxn ang="0">
                  <a:pos x="86" y="37"/>
                </a:cxn>
                <a:cxn ang="0">
                  <a:pos x="66" y="43"/>
                </a:cxn>
                <a:cxn ang="0">
                  <a:pos x="57" y="57"/>
                </a:cxn>
                <a:cxn ang="0">
                  <a:pos x="52" y="72"/>
                </a:cxn>
                <a:cxn ang="0">
                  <a:pos x="51" y="86"/>
                </a:cxn>
                <a:cxn ang="0">
                  <a:pos x="47" y="97"/>
                </a:cxn>
                <a:cxn ang="0">
                  <a:pos x="41" y="106"/>
                </a:cxn>
                <a:cxn ang="0">
                  <a:pos x="26" y="115"/>
                </a:cxn>
                <a:cxn ang="0">
                  <a:pos x="4" y="128"/>
                </a:cxn>
                <a:cxn ang="0">
                  <a:pos x="0" y="142"/>
                </a:cxn>
              </a:cxnLst>
              <a:rect l="0" t="0" r="r" b="b"/>
              <a:pathLst>
                <a:path w="199" h="158">
                  <a:moveTo>
                    <a:pt x="0" y="142"/>
                  </a:moveTo>
                  <a:lnTo>
                    <a:pt x="12" y="151"/>
                  </a:lnTo>
                  <a:lnTo>
                    <a:pt x="18" y="152"/>
                  </a:lnTo>
                  <a:lnTo>
                    <a:pt x="68" y="157"/>
                  </a:lnTo>
                  <a:lnTo>
                    <a:pt x="92" y="158"/>
                  </a:lnTo>
                  <a:lnTo>
                    <a:pt x="61" y="155"/>
                  </a:lnTo>
                  <a:lnTo>
                    <a:pt x="69" y="146"/>
                  </a:lnTo>
                  <a:lnTo>
                    <a:pt x="92" y="133"/>
                  </a:lnTo>
                  <a:lnTo>
                    <a:pt x="101" y="128"/>
                  </a:lnTo>
                  <a:lnTo>
                    <a:pt x="120" y="127"/>
                  </a:lnTo>
                  <a:lnTo>
                    <a:pt x="135" y="124"/>
                  </a:lnTo>
                  <a:lnTo>
                    <a:pt x="148" y="112"/>
                  </a:lnTo>
                  <a:lnTo>
                    <a:pt x="168" y="87"/>
                  </a:lnTo>
                  <a:lnTo>
                    <a:pt x="168" y="83"/>
                  </a:lnTo>
                  <a:lnTo>
                    <a:pt x="180" y="80"/>
                  </a:lnTo>
                  <a:lnTo>
                    <a:pt x="185" y="80"/>
                  </a:lnTo>
                  <a:lnTo>
                    <a:pt x="194" y="81"/>
                  </a:lnTo>
                  <a:lnTo>
                    <a:pt x="194" y="37"/>
                  </a:lnTo>
                  <a:lnTo>
                    <a:pt x="199" y="9"/>
                  </a:lnTo>
                  <a:lnTo>
                    <a:pt x="176" y="9"/>
                  </a:lnTo>
                  <a:lnTo>
                    <a:pt x="159" y="10"/>
                  </a:lnTo>
                  <a:lnTo>
                    <a:pt x="148" y="10"/>
                  </a:lnTo>
                  <a:lnTo>
                    <a:pt x="140" y="9"/>
                  </a:lnTo>
                  <a:lnTo>
                    <a:pt x="134" y="0"/>
                  </a:lnTo>
                  <a:lnTo>
                    <a:pt x="128" y="0"/>
                  </a:lnTo>
                  <a:lnTo>
                    <a:pt x="115" y="7"/>
                  </a:lnTo>
                  <a:lnTo>
                    <a:pt x="112" y="19"/>
                  </a:lnTo>
                  <a:lnTo>
                    <a:pt x="100" y="29"/>
                  </a:lnTo>
                  <a:lnTo>
                    <a:pt x="86" y="37"/>
                  </a:lnTo>
                  <a:lnTo>
                    <a:pt x="66" y="43"/>
                  </a:lnTo>
                  <a:lnTo>
                    <a:pt x="57" y="57"/>
                  </a:lnTo>
                  <a:lnTo>
                    <a:pt x="52" y="72"/>
                  </a:lnTo>
                  <a:lnTo>
                    <a:pt x="51" y="86"/>
                  </a:lnTo>
                  <a:lnTo>
                    <a:pt x="47" y="97"/>
                  </a:lnTo>
                  <a:lnTo>
                    <a:pt x="41" y="106"/>
                  </a:lnTo>
                  <a:lnTo>
                    <a:pt x="26" y="115"/>
                  </a:lnTo>
                  <a:lnTo>
                    <a:pt x="4" y="128"/>
                  </a:lnTo>
                  <a:lnTo>
                    <a:pt x="0" y="14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15" name="Freeform 103"/>
            <p:cNvSpPr>
              <a:spLocks/>
            </p:cNvSpPr>
            <p:nvPr/>
          </p:nvSpPr>
          <p:spPr bwMode="auto">
            <a:xfrm>
              <a:off x="2140" y="2084"/>
              <a:ext cx="307" cy="336"/>
            </a:xfrm>
            <a:custGeom>
              <a:avLst/>
              <a:gdLst/>
              <a:ahLst/>
              <a:cxnLst>
                <a:cxn ang="0">
                  <a:pos x="128" y="36"/>
                </a:cxn>
                <a:cxn ang="0">
                  <a:pos x="128" y="30"/>
                </a:cxn>
                <a:cxn ang="0">
                  <a:pos x="135" y="25"/>
                </a:cxn>
                <a:cxn ang="0">
                  <a:pos x="159" y="16"/>
                </a:cxn>
                <a:cxn ang="0">
                  <a:pos x="165" y="9"/>
                </a:cxn>
                <a:cxn ang="0">
                  <a:pos x="174" y="6"/>
                </a:cxn>
                <a:cxn ang="0">
                  <a:pos x="182" y="5"/>
                </a:cxn>
                <a:cxn ang="0">
                  <a:pos x="197" y="5"/>
                </a:cxn>
                <a:cxn ang="0">
                  <a:pos x="200" y="3"/>
                </a:cxn>
                <a:cxn ang="0">
                  <a:pos x="208" y="3"/>
                </a:cxn>
                <a:cxn ang="0">
                  <a:pos x="220" y="3"/>
                </a:cxn>
                <a:cxn ang="0">
                  <a:pos x="229" y="3"/>
                </a:cxn>
                <a:cxn ang="0">
                  <a:pos x="243" y="3"/>
                </a:cxn>
                <a:cxn ang="0">
                  <a:pos x="253" y="3"/>
                </a:cxn>
                <a:cxn ang="0">
                  <a:pos x="262" y="3"/>
                </a:cxn>
                <a:cxn ang="0">
                  <a:pos x="271" y="3"/>
                </a:cxn>
                <a:cxn ang="0">
                  <a:pos x="276" y="2"/>
                </a:cxn>
                <a:cxn ang="0">
                  <a:pos x="282" y="0"/>
                </a:cxn>
                <a:cxn ang="0">
                  <a:pos x="280" y="3"/>
                </a:cxn>
                <a:cxn ang="0">
                  <a:pos x="277" y="16"/>
                </a:cxn>
                <a:cxn ang="0">
                  <a:pos x="277" y="37"/>
                </a:cxn>
                <a:cxn ang="0">
                  <a:pos x="283" y="48"/>
                </a:cxn>
                <a:cxn ang="0">
                  <a:pos x="259" y="56"/>
                </a:cxn>
                <a:cxn ang="0">
                  <a:pos x="266" y="70"/>
                </a:cxn>
                <a:cxn ang="0">
                  <a:pos x="266" y="80"/>
                </a:cxn>
                <a:cxn ang="0">
                  <a:pos x="285" y="90"/>
                </a:cxn>
                <a:cxn ang="0">
                  <a:pos x="290" y="101"/>
                </a:cxn>
                <a:cxn ang="0">
                  <a:pos x="293" y="113"/>
                </a:cxn>
                <a:cxn ang="0">
                  <a:pos x="293" y="132"/>
                </a:cxn>
                <a:cxn ang="0">
                  <a:pos x="291" y="158"/>
                </a:cxn>
                <a:cxn ang="0">
                  <a:pos x="291" y="181"/>
                </a:cxn>
                <a:cxn ang="0">
                  <a:pos x="293" y="197"/>
                </a:cxn>
                <a:cxn ang="0">
                  <a:pos x="294" y="212"/>
                </a:cxn>
                <a:cxn ang="0">
                  <a:pos x="290" y="224"/>
                </a:cxn>
                <a:cxn ang="0">
                  <a:pos x="290" y="240"/>
                </a:cxn>
                <a:cxn ang="0">
                  <a:pos x="294" y="243"/>
                </a:cxn>
                <a:cxn ang="0">
                  <a:pos x="302" y="250"/>
                </a:cxn>
                <a:cxn ang="0">
                  <a:pos x="305" y="262"/>
                </a:cxn>
                <a:cxn ang="0">
                  <a:pos x="307" y="272"/>
                </a:cxn>
                <a:cxn ang="0">
                  <a:pos x="307" y="278"/>
                </a:cxn>
                <a:cxn ang="0">
                  <a:pos x="246" y="308"/>
                </a:cxn>
                <a:cxn ang="0">
                  <a:pos x="234" y="309"/>
                </a:cxn>
                <a:cxn ang="0">
                  <a:pos x="200" y="336"/>
                </a:cxn>
                <a:cxn ang="0">
                  <a:pos x="63" y="235"/>
                </a:cxn>
                <a:cxn ang="0">
                  <a:pos x="26" y="188"/>
                </a:cxn>
                <a:cxn ang="0">
                  <a:pos x="1" y="185"/>
                </a:cxn>
                <a:cxn ang="0">
                  <a:pos x="0" y="176"/>
                </a:cxn>
                <a:cxn ang="0">
                  <a:pos x="34" y="154"/>
                </a:cxn>
                <a:cxn ang="0">
                  <a:pos x="69" y="153"/>
                </a:cxn>
                <a:cxn ang="0">
                  <a:pos x="100" y="111"/>
                </a:cxn>
                <a:cxn ang="0">
                  <a:pos x="121" y="110"/>
                </a:cxn>
                <a:cxn ang="0">
                  <a:pos x="128" y="36"/>
                </a:cxn>
              </a:cxnLst>
              <a:rect l="0" t="0" r="r" b="b"/>
              <a:pathLst>
                <a:path w="307" h="336">
                  <a:moveTo>
                    <a:pt x="128" y="36"/>
                  </a:moveTo>
                  <a:lnTo>
                    <a:pt x="128" y="30"/>
                  </a:lnTo>
                  <a:lnTo>
                    <a:pt x="135" y="25"/>
                  </a:lnTo>
                  <a:lnTo>
                    <a:pt x="159" y="16"/>
                  </a:lnTo>
                  <a:lnTo>
                    <a:pt x="165" y="9"/>
                  </a:lnTo>
                  <a:lnTo>
                    <a:pt x="174" y="6"/>
                  </a:lnTo>
                  <a:lnTo>
                    <a:pt x="182" y="5"/>
                  </a:lnTo>
                  <a:lnTo>
                    <a:pt x="197" y="5"/>
                  </a:lnTo>
                  <a:lnTo>
                    <a:pt x="200" y="3"/>
                  </a:lnTo>
                  <a:lnTo>
                    <a:pt x="208" y="3"/>
                  </a:lnTo>
                  <a:lnTo>
                    <a:pt x="220" y="3"/>
                  </a:lnTo>
                  <a:lnTo>
                    <a:pt x="229" y="3"/>
                  </a:lnTo>
                  <a:lnTo>
                    <a:pt x="243" y="3"/>
                  </a:lnTo>
                  <a:lnTo>
                    <a:pt x="253" y="3"/>
                  </a:lnTo>
                  <a:lnTo>
                    <a:pt x="262" y="3"/>
                  </a:lnTo>
                  <a:lnTo>
                    <a:pt x="271" y="3"/>
                  </a:lnTo>
                  <a:lnTo>
                    <a:pt x="276" y="2"/>
                  </a:lnTo>
                  <a:lnTo>
                    <a:pt x="282" y="0"/>
                  </a:lnTo>
                  <a:lnTo>
                    <a:pt x="280" y="3"/>
                  </a:lnTo>
                  <a:lnTo>
                    <a:pt x="277" y="16"/>
                  </a:lnTo>
                  <a:lnTo>
                    <a:pt x="277" y="37"/>
                  </a:lnTo>
                  <a:lnTo>
                    <a:pt x="283" y="48"/>
                  </a:lnTo>
                  <a:lnTo>
                    <a:pt x="259" y="56"/>
                  </a:lnTo>
                  <a:lnTo>
                    <a:pt x="266" y="70"/>
                  </a:lnTo>
                  <a:lnTo>
                    <a:pt x="266" y="80"/>
                  </a:lnTo>
                  <a:lnTo>
                    <a:pt x="285" y="90"/>
                  </a:lnTo>
                  <a:lnTo>
                    <a:pt x="290" y="101"/>
                  </a:lnTo>
                  <a:lnTo>
                    <a:pt x="293" y="113"/>
                  </a:lnTo>
                  <a:lnTo>
                    <a:pt x="293" y="132"/>
                  </a:lnTo>
                  <a:lnTo>
                    <a:pt x="291" y="158"/>
                  </a:lnTo>
                  <a:lnTo>
                    <a:pt x="291" y="181"/>
                  </a:lnTo>
                  <a:lnTo>
                    <a:pt x="293" y="197"/>
                  </a:lnTo>
                  <a:lnTo>
                    <a:pt x="294" y="212"/>
                  </a:lnTo>
                  <a:lnTo>
                    <a:pt x="290" y="224"/>
                  </a:lnTo>
                  <a:lnTo>
                    <a:pt x="290" y="240"/>
                  </a:lnTo>
                  <a:lnTo>
                    <a:pt x="294" y="243"/>
                  </a:lnTo>
                  <a:lnTo>
                    <a:pt x="302" y="250"/>
                  </a:lnTo>
                  <a:lnTo>
                    <a:pt x="305" y="262"/>
                  </a:lnTo>
                  <a:lnTo>
                    <a:pt x="307" y="272"/>
                  </a:lnTo>
                  <a:lnTo>
                    <a:pt x="307" y="278"/>
                  </a:lnTo>
                  <a:lnTo>
                    <a:pt x="246" y="308"/>
                  </a:lnTo>
                  <a:lnTo>
                    <a:pt x="234" y="309"/>
                  </a:lnTo>
                  <a:lnTo>
                    <a:pt x="200" y="336"/>
                  </a:lnTo>
                  <a:lnTo>
                    <a:pt x="63" y="235"/>
                  </a:lnTo>
                  <a:lnTo>
                    <a:pt x="26" y="188"/>
                  </a:lnTo>
                  <a:lnTo>
                    <a:pt x="1" y="185"/>
                  </a:lnTo>
                  <a:lnTo>
                    <a:pt x="0" y="176"/>
                  </a:lnTo>
                  <a:lnTo>
                    <a:pt x="34" y="154"/>
                  </a:lnTo>
                  <a:lnTo>
                    <a:pt x="69" y="153"/>
                  </a:lnTo>
                  <a:lnTo>
                    <a:pt x="100" y="111"/>
                  </a:lnTo>
                  <a:lnTo>
                    <a:pt x="121" y="110"/>
                  </a:lnTo>
                  <a:lnTo>
                    <a:pt x="128" y="3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16" name="Freeform 104"/>
            <p:cNvSpPr>
              <a:spLocks/>
            </p:cNvSpPr>
            <p:nvPr/>
          </p:nvSpPr>
          <p:spPr bwMode="auto">
            <a:xfrm>
              <a:off x="2400" y="2080"/>
              <a:ext cx="62" cy="105"/>
            </a:xfrm>
            <a:custGeom>
              <a:avLst/>
              <a:gdLst/>
              <a:ahLst/>
              <a:cxnLst>
                <a:cxn ang="0">
                  <a:pos x="27" y="3"/>
                </a:cxn>
                <a:cxn ang="0">
                  <a:pos x="42" y="0"/>
                </a:cxn>
                <a:cxn ang="0">
                  <a:pos x="47" y="7"/>
                </a:cxn>
                <a:cxn ang="0">
                  <a:pos x="45" y="23"/>
                </a:cxn>
                <a:cxn ang="0">
                  <a:pos x="40" y="35"/>
                </a:cxn>
                <a:cxn ang="0">
                  <a:pos x="44" y="50"/>
                </a:cxn>
                <a:cxn ang="0">
                  <a:pos x="45" y="62"/>
                </a:cxn>
                <a:cxn ang="0">
                  <a:pos x="48" y="72"/>
                </a:cxn>
                <a:cxn ang="0">
                  <a:pos x="57" y="83"/>
                </a:cxn>
                <a:cxn ang="0">
                  <a:pos x="62" y="91"/>
                </a:cxn>
                <a:cxn ang="0">
                  <a:pos x="51" y="97"/>
                </a:cxn>
                <a:cxn ang="0">
                  <a:pos x="42" y="103"/>
                </a:cxn>
                <a:cxn ang="0">
                  <a:pos x="33" y="105"/>
                </a:cxn>
                <a:cxn ang="0">
                  <a:pos x="22" y="94"/>
                </a:cxn>
                <a:cxn ang="0">
                  <a:pos x="6" y="89"/>
                </a:cxn>
                <a:cxn ang="0">
                  <a:pos x="3" y="68"/>
                </a:cxn>
                <a:cxn ang="0">
                  <a:pos x="0" y="62"/>
                </a:cxn>
                <a:cxn ang="0">
                  <a:pos x="20" y="49"/>
                </a:cxn>
                <a:cxn ang="0">
                  <a:pos x="20" y="20"/>
                </a:cxn>
                <a:cxn ang="0">
                  <a:pos x="27" y="3"/>
                </a:cxn>
              </a:cxnLst>
              <a:rect l="0" t="0" r="r" b="b"/>
              <a:pathLst>
                <a:path w="62" h="105">
                  <a:moveTo>
                    <a:pt x="27" y="3"/>
                  </a:moveTo>
                  <a:lnTo>
                    <a:pt x="42" y="0"/>
                  </a:lnTo>
                  <a:lnTo>
                    <a:pt x="47" y="7"/>
                  </a:lnTo>
                  <a:lnTo>
                    <a:pt x="45" y="23"/>
                  </a:lnTo>
                  <a:lnTo>
                    <a:pt x="40" y="35"/>
                  </a:lnTo>
                  <a:lnTo>
                    <a:pt x="44" y="50"/>
                  </a:lnTo>
                  <a:lnTo>
                    <a:pt x="45" y="62"/>
                  </a:lnTo>
                  <a:lnTo>
                    <a:pt x="48" y="72"/>
                  </a:lnTo>
                  <a:lnTo>
                    <a:pt x="57" y="83"/>
                  </a:lnTo>
                  <a:lnTo>
                    <a:pt x="62" y="91"/>
                  </a:lnTo>
                  <a:lnTo>
                    <a:pt x="51" y="97"/>
                  </a:lnTo>
                  <a:lnTo>
                    <a:pt x="42" y="103"/>
                  </a:lnTo>
                  <a:lnTo>
                    <a:pt x="33" y="105"/>
                  </a:lnTo>
                  <a:lnTo>
                    <a:pt x="22" y="94"/>
                  </a:lnTo>
                  <a:lnTo>
                    <a:pt x="6" y="89"/>
                  </a:lnTo>
                  <a:lnTo>
                    <a:pt x="3" y="68"/>
                  </a:lnTo>
                  <a:lnTo>
                    <a:pt x="0" y="62"/>
                  </a:lnTo>
                  <a:lnTo>
                    <a:pt x="20" y="49"/>
                  </a:lnTo>
                  <a:lnTo>
                    <a:pt x="20" y="20"/>
                  </a:lnTo>
                  <a:lnTo>
                    <a:pt x="27" y="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17" name="Freeform 105"/>
            <p:cNvSpPr>
              <a:spLocks/>
            </p:cNvSpPr>
            <p:nvPr/>
          </p:nvSpPr>
          <p:spPr bwMode="auto">
            <a:xfrm>
              <a:off x="2428" y="2171"/>
              <a:ext cx="250" cy="258"/>
            </a:xfrm>
            <a:custGeom>
              <a:avLst/>
              <a:gdLst/>
              <a:ahLst/>
              <a:cxnLst>
                <a:cxn ang="0">
                  <a:pos x="39" y="0"/>
                </a:cxn>
                <a:cxn ang="0">
                  <a:pos x="48" y="0"/>
                </a:cxn>
                <a:cxn ang="0">
                  <a:pos x="73" y="2"/>
                </a:cxn>
                <a:cxn ang="0">
                  <a:pos x="91" y="20"/>
                </a:cxn>
                <a:cxn ang="0">
                  <a:pos x="103" y="24"/>
                </a:cxn>
                <a:cxn ang="0">
                  <a:pos x="139" y="36"/>
                </a:cxn>
                <a:cxn ang="0">
                  <a:pos x="153" y="36"/>
                </a:cxn>
                <a:cxn ang="0">
                  <a:pos x="153" y="30"/>
                </a:cxn>
                <a:cxn ang="0">
                  <a:pos x="153" y="14"/>
                </a:cxn>
                <a:cxn ang="0">
                  <a:pos x="162" y="3"/>
                </a:cxn>
                <a:cxn ang="0">
                  <a:pos x="176" y="0"/>
                </a:cxn>
                <a:cxn ang="0">
                  <a:pos x="211" y="0"/>
                </a:cxn>
                <a:cxn ang="0">
                  <a:pos x="222" y="9"/>
                </a:cxn>
                <a:cxn ang="0">
                  <a:pos x="238" y="21"/>
                </a:cxn>
                <a:cxn ang="0">
                  <a:pos x="245" y="24"/>
                </a:cxn>
                <a:cxn ang="0">
                  <a:pos x="238" y="45"/>
                </a:cxn>
                <a:cxn ang="0">
                  <a:pos x="236" y="61"/>
                </a:cxn>
                <a:cxn ang="0">
                  <a:pos x="241" y="105"/>
                </a:cxn>
                <a:cxn ang="0">
                  <a:pos x="242" y="142"/>
                </a:cxn>
                <a:cxn ang="0">
                  <a:pos x="239" y="172"/>
                </a:cxn>
                <a:cxn ang="0">
                  <a:pos x="250" y="209"/>
                </a:cxn>
                <a:cxn ang="0">
                  <a:pos x="236" y="247"/>
                </a:cxn>
                <a:cxn ang="0">
                  <a:pos x="224" y="258"/>
                </a:cxn>
                <a:cxn ang="0">
                  <a:pos x="102" y="185"/>
                </a:cxn>
                <a:cxn ang="0">
                  <a:pos x="82" y="184"/>
                </a:cxn>
                <a:cxn ang="0">
                  <a:pos x="74" y="199"/>
                </a:cxn>
                <a:cxn ang="0">
                  <a:pos x="42" y="194"/>
                </a:cxn>
                <a:cxn ang="0">
                  <a:pos x="14" y="191"/>
                </a:cxn>
                <a:cxn ang="0">
                  <a:pos x="12" y="160"/>
                </a:cxn>
                <a:cxn ang="0">
                  <a:pos x="0" y="154"/>
                </a:cxn>
                <a:cxn ang="0">
                  <a:pos x="0" y="138"/>
                </a:cxn>
                <a:cxn ang="0">
                  <a:pos x="3" y="122"/>
                </a:cxn>
                <a:cxn ang="0">
                  <a:pos x="3" y="18"/>
                </a:cxn>
                <a:cxn ang="0">
                  <a:pos x="5" y="12"/>
                </a:cxn>
                <a:cxn ang="0">
                  <a:pos x="39" y="0"/>
                </a:cxn>
              </a:cxnLst>
              <a:rect l="0" t="0" r="r" b="b"/>
              <a:pathLst>
                <a:path w="250" h="258">
                  <a:moveTo>
                    <a:pt x="39" y="0"/>
                  </a:moveTo>
                  <a:lnTo>
                    <a:pt x="48" y="0"/>
                  </a:lnTo>
                  <a:lnTo>
                    <a:pt x="73" y="2"/>
                  </a:lnTo>
                  <a:lnTo>
                    <a:pt x="91" y="20"/>
                  </a:lnTo>
                  <a:lnTo>
                    <a:pt x="103" y="24"/>
                  </a:lnTo>
                  <a:lnTo>
                    <a:pt x="139" y="36"/>
                  </a:lnTo>
                  <a:lnTo>
                    <a:pt x="153" y="36"/>
                  </a:lnTo>
                  <a:lnTo>
                    <a:pt x="153" y="30"/>
                  </a:lnTo>
                  <a:lnTo>
                    <a:pt x="153" y="14"/>
                  </a:lnTo>
                  <a:lnTo>
                    <a:pt x="162" y="3"/>
                  </a:lnTo>
                  <a:lnTo>
                    <a:pt x="176" y="0"/>
                  </a:lnTo>
                  <a:lnTo>
                    <a:pt x="211" y="0"/>
                  </a:lnTo>
                  <a:lnTo>
                    <a:pt x="222" y="9"/>
                  </a:lnTo>
                  <a:lnTo>
                    <a:pt x="238" y="21"/>
                  </a:lnTo>
                  <a:lnTo>
                    <a:pt x="245" y="24"/>
                  </a:lnTo>
                  <a:lnTo>
                    <a:pt x="238" y="45"/>
                  </a:lnTo>
                  <a:lnTo>
                    <a:pt x="236" y="61"/>
                  </a:lnTo>
                  <a:lnTo>
                    <a:pt x="241" y="105"/>
                  </a:lnTo>
                  <a:lnTo>
                    <a:pt x="242" y="142"/>
                  </a:lnTo>
                  <a:lnTo>
                    <a:pt x="239" y="172"/>
                  </a:lnTo>
                  <a:lnTo>
                    <a:pt x="250" y="209"/>
                  </a:lnTo>
                  <a:lnTo>
                    <a:pt x="236" y="247"/>
                  </a:lnTo>
                  <a:lnTo>
                    <a:pt x="224" y="258"/>
                  </a:lnTo>
                  <a:lnTo>
                    <a:pt x="102" y="185"/>
                  </a:lnTo>
                  <a:lnTo>
                    <a:pt x="82" y="184"/>
                  </a:lnTo>
                  <a:lnTo>
                    <a:pt x="74" y="199"/>
                  </a:lnTo>
                  <a:lnTo>
                    <a:pt x="42" y="194"/>
                  </a:lnTo>
                  <a:lnTo>
                    <a:pt x="14" y="191"/>
                  </a:lnTo>
                  <a:lnTo>
                    <a:pt x="12" y="160"/>
                  </a:lnTo>
                  <a:lnTo>
                    <a:pt x="0" y="154"/>
                  </a:lnTo>
                  <a:lnTo>
                    <a:pt x="0" y="138"/>
                  </a:lnTo>
                  <a:lnTo>
                    <a:pt x="3" y="122"/>
                  </a:lnTo>
                  <a:lnTo>
                    <a:pt x="3" y="18"/>
                  </a:lnTo>
                  <a:lnTo>
                    <a:pt x="5" y="12"/>
                  </a:lnTo>
                  <a:lnTo>
                    <a:pt x="39"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18" name="Freeform 106"/>
            <p:cNvSpPr>
              <a:spLocks/>
            </p:cNvSpPr>
            <p:nvPr/>
          </p:nvSpPr>
          <p:spPr bwMode="auto">
            <a:xfrm>
              <a:off x="2664" y="2191"/>
              <a:ext cx="185" cy="185"/>
            </a:xfrm>
            <a:custGeom>
              <a:avLst/>
              <a:gdLst/>
              <a:ahLst/>
              <a:cxnLst>
                <a:cxn ang="0">
                  <a:pos x="14" y="3"/>
                </a:cxn>
                <a:cxn ang="0">
                  <a:pos x="20" y="6"/>
                </a:cxn>
                <a:cxn ang="0">
                  <a:pos x="36" y="7"/>
                </a:cxn>
                <a:cxn ang="0">
                  <a:pos x="48" y="9"/>
                </a:cxn>
                <a:cxn ang="0">
                  <a:pos x="59" y="10"/>
                </a:cxn>
                <a:cxn ang="0">
                  <a:pos x="70" y="10"/>
                </a:cxn>
                <a:cxn ang="0">
                  <a:pos x="80" y="7"/>
                </a:cxn>
                <a:cxn ang="0">
                  <a:pos x="90" y="3"/>
                </a:cxn>
                <a:cxn ang="0">
                  <a:pos x="107" y="0"/>
                </a:cxn>
                <a:cxn ang="0">
                  <a:pos x="120" y="3"/>
                </a:cxn>
                <a:cxn ang="0">
                  <a:pos x="140" y="7"/>
                </a:cxn>
                <a:cxn ang="0">
                  <a:pos x="144" y="7"/>
                </a:cxn>
                <a:cxn ang="0">
                  <a:pos x="145" y="19"/>
                </a:cxn>
                <a:cxn ang="0">
                  <a:pos x="153" y="26"/>
                </a:cxn>
                <a:cxn ang="0">
                  <a:pos x="159" y="34"/>
                </a:cxn>
                <a:cxn ang="0">
                  <a:pos x="165" y="38"/>
                </a:cxn>
                <a:cxn ang="0">
                  <a:pos x="167" y="47"/>
                </a:cxn>
                <a:cxn ang="0">
                  <a:pos x="161" y="53"/>
                </a:cxn>
                <a:cxn ang="0">
                  <a:pos x="153" y="65"/>
                </a:cxn>
                <a:cxn ang="0">
                  <a:pos x="147" y="69"/>
                </a:cxn>
                <a:cxn ang="0">
                  <a:pos x="139" y="54"/>
                </a:cxn>
                <a:cxn ang="0">
                  <a:pos x="125" y="40"/>
                </a:cxn>
                <a:cxn ang="0">
                  <a:pos x="122" y="46"/>
                </a:cxn>
                <a:cxn ang="0">
                  <a:pos x="123" y="56"/>
                </a:cxn>
                <a:cxn ang="0">
                  <a:pos x="134" y="75"/>
                </a:cxn>
                <a:cxn ang="0">
                  <a:pos x="145" y="103"/>
                </a:cxn>
                <a:cxn ang="0">
                  <a:pos x="153" y="115"/>
                </a:cxn>
                <a:cxn ang="0">
                  <a:pos x="164" y="128"/>
                </a:cxn>
                <a:cxn ang="0">
                  <a:pos x="176" y="145"/>
                </a:cxn>
                <a:cxn ang="0">
                  <a:pos x="184" y="158"/>
                </a:cxn>
                <a:cxn ang="0">
                  <a:pos x="185" y="174"/>
                </a:cxn>
                <a:cxn ang="0">
                  <a:pos x="167" y="176"/>
                </a:cxn>
                <a:cxn ang="0">
                  <a:pos x="154" y="182"/>
                </a:cxn>
                <a:cxn ang="0">
                  <a:pos x="119" y="183"/>
                </a:cxn>
                <a:cxn ang="0">
                  <a:pos x="90" y="185"/>
                </a:cxn>
                <a:cxn ang="0">
                  <a:pos x="60" y="185"/>
                </a:cxn>
                <a:cxn ang="0">
                  <a:pos x="42" y="185"/>
                </a:cxn>
                <a:cxn ang="0">
                  <a:pos x="25" y="185"/>
                </a:cxn>
                <a:cxn ang="0">
                  <a:pos x="14" y="183"/>
                </a:cxn>
                <a:cxn ang="0">
                  <a:pos x="0" y="152"/>
                </a:cxn>
                <a:cxn ang="0">
                  <a:pos x="8" y="90"/>
                </a:cxn>
                <a:cxn ang="0">
                  <a:pos x="2" y="32"/>
                </a:cxn>
                <a:cxn ang="0">
                  <a:pos x="14" y="3"/>
                </a:cxn>
              </a:cxnLst>
              <a:rect l="0" t="0" r="r" b="b"/>
              <a:pathLst>
                <a:path w="185" h="185">
                  <a:moveTo>
                    <a:pt x="14" y="3"/>
                  </a:moveTo>
                  <a:lnTo>
                    <a:pt x="20" y="6"/>
                  </a:lnTo>
                  <a:lnTo>
                    <a:pt x="36" y="7"/>
                  </a:lnTo>
                  <a:lnTo>
                    <a:pt x="48" y="9"/>
                  </a:lnTo>
                  <a:lnTo>
                    <a:pt x="59" y="10"/>
                  </a:lnTo>
                  <a:lnTo>
                    <a:pt x="70" y="10"/>
                  </a:lnTo>
                  <a:lnTo>
                    <a:pt x="80" y="7"/>
                  </a:lnTo>
                  <a:lnTo>
                    <a:pt x="90" y="3"/>
                  </a:lnTo>
                  <a:lnTo>
                    <a:pt x="107" y="0"/>
                  </a:lnTo>
                  <a:lnTo>
                    <a:pt x="120" y="3"/>
                  </a:lnTo>
                  <a:lnTo>
                    <a:pt x="140" y="7"/>
                  </a:lnTo>
                  <a:lnTo>
                    <a:pt x="144" y="7"/>
                  </a:lnTo>
                  <a:lnTo>
                    <a:pt x="145" y="19"/>
                  </a:lnTo>
                  <a:lnTo>
                    <a:pt x="153" y="26"/>
                  </a:lnTo>
                  <a:lnTo>
                    <a:pt x="159" y="34"/>
                  </a:lnTo>
                  <a:lnTo>
                    <a:pt x="165" y="38"/>
                  </a:lnTo>
                  <a:lnTo>
                    <a:pt x="167" y="47"/>
                  </a:lnTo>
                  <a:lnTo>
                    <a:pt x="161" y="53"/>
                  </a:lnTo>
                  <a:lnTo>
                    <a:pt x="153" y="65"/>
                  </a:lnTo>
                  <a:lnTo>
                    <a:pt x="147" y="69"/>
                  </a:lnTo>
                  <a:lnTo>
                    <a:pt x="139" y="54"/>
                  </a:lnTo>
                  <a:lnTo>
                    <a:pt x="125" y="40"/>
                  </a:lnTo>
                  <a:lnTo>
                    <a:pt x="122" y="46"/>
                  </a:lnTo>
                  <a:lnTo>
                    <a:pt x="123" y="56"/>
                  </a:lnTo>
                  <a:lnTo>
                    <a:pt x="134" y="75"/>
                  </a:lnTo>
                  <a:lnTo>
                    <a:pt x="145" y="103"/>
                  </a:lnTo>
                  <a:lnTo>
                    <a:pt x="153" y="115"/>
                  </a:lnTo>
                  <a:lnTo>
                    <a:pt x="164" y="128"/>
                  </a:lnTo>
                  <a:lnTo>
                    <a:pt x="176" y="145"/>
                  </a:lnTo>
                  <a:lnTo>
                    <a:pt x="184" y="158"/>
                  </a:lnTo>
                  <a:lnTo>
                    <a:pt x="185" y="174"/>
                  </a:lnTo>
                  <a:lnTo>
                    <a:pt x="167" y="176"/>
                  </a:lnTo>
                  <a:lnTo>
                    <a:pt x="154" y="182"/>
                  </a:lnTo>
                  <a:lnTo>
                    <a:pt x="119" y="183"/>
                  </a:lnTo>
                  <a:lnTo>
                    <a:pt x="90" y="185"/>
                  </a:lnTo>
                  <a:lnTo>
                    <a:pt x="60" y="185"/>
                  </a:lnTo>
                  <a:lnTo>
                    <a:pt x="42" y="185"/>
                  </a:lnTo>
                  <a:lnTo>
                    <a:pt x="25" y="185"/>
                  </a:lnTo>
                  <a:lnTo>
                    <a:pt x="14" y="183"/>
                  </a:lnTo>
                  <a:lnTo>
                    <a:pt x="0" y="152"/>
                  </a:lnTo>
                  <a:lnTo>
                    <a:pt x="8" y="90"/>
                  </a:lnTo>
                  <a:lnTo>
                    <a:pt x="2" y="32"/>
                  </a:lnTo>
                  <a:lnTo>
                    <a:pt x="14" y="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19" name="Freeform 107"/>
            <p:cNvSpPr>
              <a:spLocks/>
            </p:cNvSpPr>
            <p:nvPr/>
          </p:nvSpPr>
          <p:spPr bwMode="auto">
            <a:xfrm>
              <a:off x="2892" y="2099"/>
              <a:ext cx="167" cy="148"/>
            </a:xfrm>
            <a:custGeom>
              <a:avLst/>
              <a:gdLst/>
              <a:ahLst/>
              <a:cxnLst>
                <a:cxn ang="0">
                  <a:pos x="68" y="0"/>
                </a:cxn>
                <a:cxn ang="0">
                  <a:pos x="79" y="7"/>
                </a:cxn>
                <a:cxn ang="0">
                  <a:pos x="101" y="24"/>
                </a:cxn>
                <a:cxn ang="0">
                  <a:pos x="105" y="37"/>
                </a:cxn>
                <a:cxn ang="0">
                  <a:pos x="116" y="52"/>
                </a:cxn>
                <a:cxn ang="0">
                  <a:pos x="148" y="80"/>
                </a:cxn>
                <a:cxn ang="0">
                  <a:pos x="153" y="101"/>
                </a:cxn>
                <a:cxn ang="0">
                  <a:pos x="161" y="115"/>
                </a:cxn>
                <a:cxn ang="0">
                  <a:pos x="167" y="123"/>
                </a:cxn>
                <a:cxn ang="0">
                  <a:pos x="158" y="129"/>
                </a:cxn>
                <a:cxn ang="0">
                  <a:pos x="144" y="130"/>
                </a:cxn>
                <a:cxn ang="0">
                  <a:pos x="125" y="138"/>
                </a:cxn>
                <a:cxn ang="0">
                  <a:pos x="121" y="148"/>
                </a:cxn>
                <a:cxn ang="0">
                  <a:pos x="110" y="138"/>
                </a:cxn>
                <a:cxn ang="0">
                  <a:pos x="98" y="120"/>
                </a:cxn>
                <a:cxn ang="0">
                  <a:pos x="71" y="112"/>
                </a:cxn>
                <a:cxn ang="0">
                  <a:pos x="51" y="112"/>
                </a:cxn>
                <a:cxn ang="0">
                  <a:pos x="24" y="105"/>
                </a:cxn>
                <a:cxn ang="0">
                  <a:pos x="20" y="99"/>
                </a:cxn>
                <a:cxn ang="0">
                  <a:pos x="10" y="90"/>
                </a:cxn>
                <a:cxn ang="0">
                  <a:pos x="0" y="72"/>
                </a:cxn>
                <a:cxn ang="0">
                  <a:pos x="0" y="65"/>
                </a:cxn>
                <a:cxn ang="0">
                  <a:pos x="16" y="64"/>
                </a:cxn>
                <a:cxn ang="0">
                  <a:pos x="30" y="59"/>
                </a:cxn>
                <a:cxn ang="0">
                  <a:pos x="31" y="47"/>
                </a:cxn>
                <a:cxn ang="0">
                  <a:pos x="34" y="28"/>
                </a:cxn>
                <a:cxn ang="0">
                  <a:pos x="33" y="6"/>
                </a:cxn>
                <a:cxn ang="0">
                  <a:pos x="47" y="1"/>
                </a:cxn>
                <a:cxn ang="0">
                  <a:pos x="68" y="0"/>
                </a:cxn>
              </a:cxnLst>
              <a:rect l="0" t="0" r="r" b="b"/>
              <a:pathLst>
                <a:path w="167" h="148">
                  <a:moveTo>
                    <a:pt x="68" y="0"/>
                  </a:moveTo>
                  <a:lnTo>
                    <a:pt x="79" y="7"/>
                  </a:lnTo>
                  <a:lnTo>
                    <a:pt x="101" y="24"/>
                  </a:lnTo>
                  <a:lnTo>
                    <a:pt x="105" y="37"/>
                  </a:lnTo>
                  <a:lnTo>
                    <a:pt x="116" y="52"/>
                  </a:lnTo>
                  <a:lnTo>
                    <a:pt x="148" y="80"/>
                  </a:lnTo>
                  <a:lnTo>
                    <a:pt x="153" y="101"/>
                  </a:lnTo>
                  <a:lnTo>
                    <a:pt x="161" y="115"/>
                  </a:lnTo>
                  <a:lnTo>
                    <a:pt x="167" y="123"/>
                  </a:lnTo>
                  <a:lnTo>
                    <a:pt x="158" y="129"/>
                  </a:lnTo>
                  <a:lnTo>
                    <a:pt x="144" y="130"/>
                  </a:lnTo>
                  <a:lnTo>
                    <a:pt x="125" y="138"/>
                  </a:lnTo>
                  <a:lnTo>
                    <a:pt x="121" y="148"/>
                  </a:lnTo>
                  <a:lnTo>
                    <a:pt x="110" y="138"/>
                  </a:lnTo>
                  <a:lnTo>
                    <a:pt x="98" y="120"/>
                  </a:lnTo>
                  <a:lnTo>
                    <a:pt x="71" y="112"/>
                  </a:lnTo>
                  <a:lnTo>
                    <a:pt x="51" y="112"/>
                  </a:lnTo>
                  <a:lnTo>
                    <a:pt x="24" y="105"/>
                  </a:lnTo>
                  <a:lnTo>
                    <a:pt x="20" y="99"/>
                  </a:lnTo>
                  <a:lnTo>
                    <a:pt x="10" y="90"/>
                  </a:lnTo>
                  <a:lnTo>
                    <a:pt x="0" y="72"/>
                  </a:lnTo>
                  <a:lnTo>
                    <a:pt x="0" y="65"/>
                  </a:lnTo>
                  <a:lnTo>
                    <a:pt x="16" y="64"/>
                  </a:lnTo>
                  <a:lnTo>
                    <a:pt x="30" y="59"/>
                  </a:lnTo>
                  <a:lnTo>
                    <a:pt x="31" y="47"/>
                  </a:lnTo>
                  <a:lnTo>
                    <a:pt x="34" y="28"/>
                  </a:lnTo>
                  <a:lnTo>
                    <a:pt x="33" y="6"/>
                  </a:lnTo>
                  <a:lnTo>
                    <a:pt x="47" y="1"/>
                  </a:lnTo>
                  <a:lnTo>
                    <a:pt x="68"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20" name="Freeform 108"/>
            <p:cNvSpPr>
              <a:spLocks/>
            </p:cNvSpPr>
            <p:nvPr/>
          </p:nvSpPr>
          <p:spPr bwMode="auto">
            <a:xfrm>
              <a:off x="2809" y="2167"/>
              <a:ext cx="22" cy="52"/>
            </a:xfrm>
            <a:custGeom>
              <a:avLst/>
              <a:gdLst/>
              <a:ahLst/>
              <a:cxnLst>
                <a:cxn ang="0">
                  <a:pos x="20" y="52"/>
                </a:cxn>
                <a:cxn ang="0">
                  <a:pos x="22" y="44"/>
                </a:cxn>
                <a:cxn ang="0">
                  <a:pos x="20" y="40"/>
                </a:cxn>
                <a:cxn ang="0">
                  <a:pos x="19" y="36"/>
                </a:cxn>
                <a:cxn ang="0">
                  <a:pos x="20" y="25"/>
                </a:cxn>
                <a:cxn ang="0">
                  <a:pos x="20" y="18"/>
                </a:cxn>
                <a:cxn ang="0">
                  <a:pos x="22" y="10"/>
                </a:cxn>
                <a:cxn ang="0">
                  <a:pos x="23" y="9"/>
                </a:cxn>
                <a:cxn ang="0">
                  <a:pos x="17" y="4"/>
                </a:cxn>
                <a:cxn ang="0">
                  <a:pos x="14" y="4"/>
                </a:cxn>
                <a:cxn ang="0">
                  <a:pos x="9" y="0"/>
                </a:cxn>
                <a:cxn ang="0">
                  <a:pos x="6" y="0"/>
                </a:cxn>
                <a:cxn ang="0">
                  <a:pos x="3" y="0"/>
                </a:cxn>
                <a:cxn ang="0">
                  <a:pos x="3" y="6"/>
                </a:cxn>
                <a:cxn ang="0">
                  <a:pos x="3" y="13"/>
                </a:cxn>
                <a:cxn ang="0">
                  <a:pos x="2" y="19"/>
                </a:cxn>
                <a:cxn ang="0">
                  <a:pos x="0" y="33"/>
                </a:cxn>
                <a:cxn ang="0">
                  <a:pos x="0" y="43"/>
                </a:cxn>
                <a:cxn ang="0">
                  <a:pos x="20" y="52"/>
                </a:cxn>
              </a:cxnLst>
              <a:rect l="0" t="0" r="r" b="b"/>
              <a:pathLst>
                <a:path w="23" h="52">
                  <a:moveTo>
                    <a:pt x="20" y="52"/>
                  </a:moveTo>
                  <a:lnTo>
                    <a:pt x="22" y="44"/>
                  </a:lnTo>
                  <a:lnTo>
                    <a:pt x="20" y="40"/>
                  </a:lnTo>
                  <a:lnTo>
                    <a:pt x="19" y="36"/>
                  </a:lnTo>
                  <a:lnTo>
                    <a:pt x="20" y="25"/>
                  </a:lnTo>
                  <a:lnTo>
                    <a:pt x="20" y="18"/>
                  </a:lnTo>
                  <a:lnTo>
                    <a:pt x="22" y="10"/>
                  </a:lnTo>
                  <a:lnTo>
                    <a:pt x="23" y="9"/>
                  </a:lnTo>
                  <a:lnTo>
                    <a:pt x="17" y="4"/>
                  </a:lnTo>
                  <a:lnTo>
                    <a:pt x="14" y="4"/>
                  </a:lnTo>
                  <a:lnTo>
                    <a:pt x="9" y="0"/>
                  </a:lnTo>
                  <a:lnTo>
                    <a:pt x="6" y="0"/>
                  </a:lnTo>
                  <a:lnTo>
                    <a:pt x="3" y="0"/>
                  </a:lnTo>
                  <a:lnTo>
                    <a:pt x="3" y="6"/>
                  </a:lnTo>
                  <a:lnTo>
                    <a:pt x="3" y="13"/>
                  </a:lnTo>
                  <a:lnTo>
                    <a:pt x="2" y="19"/>
                  </a:lnTo>
                  <a:lnTo>
                    <a:pt x="0" y="33"/>
                  </a:lnTo>
                  <a:lnTo>
                    <a:pt x="0" y="43"/>
                  </a:lnTo>
                  <a:lnTo>
                    <a:pt x="20" y="5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21" name="Freeform 109"/>
            <p:cNvSpPr>
              <a:spLocks/>
            </p:cNvSpPr>
            <p:nvPr/>
          </p:nvSpPr>
          <p:spPr bwMode="auto">
            <a:xfrm>
              <a:off x="2814" y="2149"/>
              <a:ext cx="22" cy="25"/>
            </a:xfrm>
            <a:custGeom>
              <a:avLst/>
              <a:gdLst/>
              <a:ahLst/>
              <a:cxnLst>
                <a:cxn ang="0">
                  <a:pos x="0" y="14"/>
                </a:cxn>
                <a:cxn ang="0">
                  <a:pos x="0" y="9"/>
                </a:cxn>
                <a:cxn ang="0">
                  <a:pos x="3" y="2"/>
                </a:cxn>
                <a:cxn ang="0">
                  <a:pos x="12" y="0"/>
                </a:cxn>
                <a:cxn ang="0">
                  <a:pos x="20" y="5"/>
                </a:cxn>
                <a:cxn ang="0">
                  <a:pos x="24" y="11"/>
                </a:cxn>
                <a:cxn ang="0">
                  <a:pos x="24" y="15"/>
                </a:cxn>
                <a:cxn ang="0">
                  <a:pos x="20" y="22"/>
                </a:cxn>
                <a:cxn ang="0">
                  <a:pos x="14" y="25"/>
                </a:cxn>
                <a:cxn ang="0">
                  <a:pos x="0" y="14"/>
                </a:cxn>
              </a:cxnLst>
              <a:rect l="0" t="0" r="r" b="b"/>
              <a:pathLst>
                <a:path w="24" h="25">
                  <a:moveTo>
                    <a:pt x="0" y="14"/>
                  </a:moveTo>
                  <a:lnTo>
                    <a:pt x="0" y="9"/>
                  </a:lnTo>
                  <a:lnTo>
                    <a:pt x="3" y="2"/>
                  </a:lnTo>
                  <a:lnTo>
                    <a:pt x="12" y="0"/>
                  </a:lnTo>
                  <a:lnTo>
                    <a:pt x="20" y="5"/>
                  </a:lnTo>
                  <a:lnTo>
                    <a:pt x="24" y="11"/>
                  </a:lnTo>
                  <a:lnTo>
                    <a:pt x="24" y="15"/>
                  </a:lnTo>
                  <a:lnTo>
                    <a:pt x="20" y="22"/>
                  </a:lnTo>
                  <a:lnTo>
                    <a:pt x="14" y="25"/>
                  </a:lnTo>
                  <a:lnTo>
                    <a:pt x="0" y="14"/>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22" name="Freeform 110"/>
            <p:cNvSpPr>
              <a:spLocks/>
            </p:cNvSpPr>
            <p:nvPr/>
          </p:nvSpPr>
          <p:spPr bwMode="auto">
            <a:xfrm>
              <a:off x="2828" y="2182"/>
              <a:ext cx="47" cy="56"/>
            </a:xfrm>
            <a:custGeom>
              <a:avLst/>
              <a:gdLst/>
              <a:ahLst/>
              <a:cxnLst>
                <a:cxn ang="0">
                  <a:pos x="9" y="0"/>
                </a:cxn>
                <a:cxn ang="0">
                  <a:pos x="0" y="12"/>
                </a:cxn>
                <a:cxn ang="0">
                  <a:pos x="3" y="25"/>
                </a:cxn>
                <a:cxn ang="0">
                  <a:pos x="1" y="40"/>
                </a:cxn>
                <a:cxn ang="0">
                  <a:pos x="7" y="53"/>
                </a:cxn>
                <a:cxn ang="0">
                  <a:pos x="30" y="56"/>
                </a:cxn>
                <a:cxn ang="0">
                  <a:pos x="40" y="50"/>
                </a:cxn>
                <a:cxn ang="0">
                  <a:pos x="44" y="32"/>
                </a:cxn>
                <a:cxn ang="0">
                  <a:pos x="47" y="15"/>
                </a:cxn>
                <a:cxn ang="0">
                  <a:pos x="30" y="7"/>
                </a:cxn>
                <a:cxn ang="0">
                  <a:pos x="9" y="0"/>
                </a:cxn>
              </a:cxnLst>
              <a:rect l="0" t="0" r="r" b="b"/>
              <a:pathLst>
                <a:path w="47" h="56">
                  <a:moveTo>
                    <a:pt x="9" y="0"/>
                  </a:moveTo>
                  <a:lnTo>
                    <a:pt x="0" y="12"/>
                  </a:lnTo>
                  <a:lnTo>
                    <a:pt x="3" y="25"/>
                  </a:lnTo>
                  <a:lnTo>
                    <a:pt x="1" y="40"/>
                  </a:lnTo>
                  <a:lnTo>
                    <a:pt x="7" y="53"/>
                  </a:lnTo>
                  <a:lnTo>
                    <a:pt x="30" y="56"/>
                  </a:lnTo>
                  <a:lnTo>
                    <a:pt x="40" y="50"/>
                  </a:lnTo>
                  <a:lnTo>
                    <a:pt x="44" y="32"/>
                  </a:lnTo>
                  <a:lnTo>
                    <a:pt x="47" y="15"/>
                  </a:lnTo>
                  <a:lnTo>
                    <a:pt x="30" y="7"/>
                  </a:lnTo>
                  <a:lnTo>
                    <a:pt x="9"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23" name="Freeform 111"/>
            <p:cNvSpPr>
              <a:spLocks/>
            </p:cNvSpPr>
            <p:nvPr/>
          </p:nvSpPr>
          <p:spPr bwMode="auto">
            <a:xfrm>
              <a:off x="2828" y="2169"/>
              <a:ext cx="72" cy="68"/>
            </a:xfrm>
            <a:custGeom>
              <a:avLst/>
              <a:gdLst/>
              <a:ahLst/>
              <a:cxnLst>
                <a:cxn ang="0">
                  <a:pos x="4" y="13"/>
                </a:cxn>
                <a:cxn ang="0">
                  <a:pos x="1" y="23"/>
                </a:cxn>
                <a:cxn ang="0">
                  <a:pos x="1" y="34"/>
                </a:cxn>
                <a:cxn ang="0">
                  <a:pos x="0" y="47"/>
                </a:cxn>
                <a:cxn ang="0">
                  <a:pos x="3" y="62"/>
                </a:cxn>
                <a:cxn ang="0">
                  <a:pos x="9" y="66"/>
                </a:cxn>
                <a:cxn ang="0">
                  <a:pos x="30" y="68"/>
                </a:cxn>
                <a:cxn ang="0">
                  <a:pos x="37" y="62"/>
                </a:cxn>
                <a:cxn ang="0">
                  <a:pos x="43" y="41"/>
                </a:cxn>
                <a:cxn ang="0">
                  <a:pos x="52" y="29"/>
                </a:cxn>
                <a:cxn ang="0">
                  <a:pos x="67" y="25"/>
                </a:cxn>
                <a:cxn ang="0">
                  <a:pos x="72" y="16"/>
                </a:cxn>
                <a:cxn ang="0">
                  <a:pos x="66" y="5"/>
                </a:cxn>
                <a:cxn ang="0">
                  <a:pos x="54" y="0"/>
                </a:cxn>
                <a:cxn ang="0">
                  <a:pos x="43" y="0"/>
                </a:cxn>
                <a:cxn ang="0">
                  <a:pos x="23" y="4"/>
                </a:cxn>
                <a:cxn ang="0">
                  <a:pos x="4" y="13"/>
                </a:cxn>
              </a:cxnLst>
              <a:rect l="0" t="0" r="r" b="b"/>
              <a:pathLst>
                <a:path w="72" h="68">
                  <a:moveTo>
                    <a:pt x="4" y="13"/>
                  </a:moveTo>
                  <a:lnTo>
                    <a:pt x="1" y="23"/>
                  </a:lnTo>
                  <a:lnTo>
                    <a:pt x="1" y="34"/>
                  </a:lnTo>
                  <a:lnTo>
                    <a:pt x="0" y="47"/>
                  </a:lnTo>
                  <a:lnTo>
                    <a:pt x="3" y="62"/>
                  </a:lnTo>
                  <a:lnTo>
                    <a:pt x="9" y="66"/>
                  </a:lnTo>
                  <a:lnTo>
                    <a:pt x="30" y="68"/>
                  </a:lnTo>
                  <a:lnTo>
                    <a:pt x="37" y="62"/>
                  </a:lnTo>
                  <a:lnTo>
                    <a:pt x="43" y="41"/>
                  </a:lnTo>
                  <a:lnTo>
                    <a:pt x="52" y="29"/>
                  </a:lnTo>
                  <a:lnTo>
                    <a:pt x="67" y="25"/>
                  </a:lnTo>
                  <a:lnTo>
                    <a:pt x="72" y="16"/>
                  </a:lnTo>
                  <a:lnTo>
                    <a:pt x="66" y="5"/>
                  </a:lnTo>
                  <a:lnTo>
                    <a:pt x="54" y="0"/>
                  </a:lnTo>
                  <a:lnTo>
                    <a:pt x="43" y="0"/>
                  </a:lnTo>
                  <a:lnTo>
                    <a:pt x="23" y="4"/>
                  </a:lnTo>
                  <a:lnTo>
                    <a:pt x="4" y="1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24" name="Freeform 112"/>
            <p:cNvSpPr>
              <a:spLocks/>
            </p:cNvSpPr>
            <p:nvPr/>
          </p:nvSpPr>
          <p:spPr bwMode="auto">
            <a:xfrm>
              <a:off x="2820" y="2098"/>
              <a:ext cx="106" cy="75"/>
            </a:xfrm>
            <a:custGeom>
              <a:avLst/>
              <a:gdLst/>
              <a:ahLst/>
              <a:cxnLst>
                <a:cxn ang="0">
                  <a:pos x="0" y="19"/>
                </a:cxn>
                <a:cxn ang="0">
                  <a:pos x="0" y="50"/>
                </a:cxn>
                <a:cxn ang="0">
                  <a:pos x="12" y="53"/>
                </a:cxn>
                <a:cxn ang="0">
                  <a:pos x="15" y="57"/>
                </a:cxn>
                <a:cxn ang="0">
                  <a:pos x="17" y="65"/>
                </a:cxn>
                <a:cxn ang="0">
                  <a:pos x="18" y="71"/>
                </a:cxn>
                <a:cxn ang="0">
                  <a:pos x="20" y="75"/>
                </a:cxn>
                <a:cxn ang="0">
                  <a:pos x="35" y="73"/>
                </a:cxn>
                <a:cxn ang="0">
                  <a:pos x="48" y="69"/>
                </a:cxn>
                <a:cxn ang="0">
                  <a:pos x="72" y="69"/>
                </a:cxn>
                <a:cxn ang="0">
                  <a:pos x="91" y="65"/>
                </a:cxn>
                <a:cxn ang="0">
                  <a:pos x="103" y="51"/>
                </a:cxn>
                <a:cxn ang="0">
                  <a:pos x="105" y="38"/>
                </a:cxn>
                <a:cxn ang="0">
                  <a:pos x="105" y="20"/>
                </a:cxn>
                <a:cxn ang="0">
                  <a:pos x="106" y="2"/>
                </a:cxn>
                <a:cxn ang="0">
                  <a:pos x="77" y="0"/>
                </a:cxn>
                <a:cxn ang="0">
                  <a:pos x="46" y="11"/>
                </a:cxn>
                <a:cxn ang="0">
                  <a:pos x="0" y="19"/>
                </a:cxn>
              </a:cxnLst>
              <a:rect l="0" t="0" r="r" b="b"/>
              <a:pathLst>
                <a:path w="106" h="75">
                  <a:moveTo>
                    <a:pt x="0" y="19"/>
                  </a:moveTo>
                  <a:lnTo>
                    <a:pt x="0" y="50"/>
                  </a:lnTo>
                  <a:lnTo>
                    <a:pt x="12" y="53"/>
                  </a:lnTo>
                  <a:lnTo>
                    <a:pt x="15" y="57"/>
                  </a:lnTo>
                  <a:lnTo>
                    <a:pt x="17" y="65"/>
                  </a:lnTo>
                  <a:lnTo>
                    <a:pt x="18" y="71"/>
                  </a:lnTo>
                  <a:lnTo>
                    <a:pt x="20" y="75"/>
                  </a:lnTo>
                  <a:lnTo>
                    <a:pt x="35" y="73"/>
                  </a:lnTo>
                  <a:lnTo>
                    <a:pt x="48" y="69"/>
                  </a:lnTo>
                  <a:lnTo>
                    <a:pt x="72" y="69"/>
                  </a:lnTo>
                  <a:lnTo>
                    <a:pt x="91" y="65"/>
                  </a:lnTo>
                  <a:lnTo>
                    <a:pt x="103" y="51"/>
                  </a:lnTo>
                  <a:lnTo>
                    <a:pt x="105" y="38"/>
                  </a:lnTo>
                  <a:lnTo>
                    <a:pt x="105" y="20"/>
                  </a:lnTo>
                  <a:lnTo>
                    <a:pt x="106" y="2"/>
                  </a:lnTo>
                  <a:lnTo>
                    <a:pt x="77" y="0"/>
                  </a:lnTo>
                  <a:lnTo>
                    <a:pt x="46" y="11"/>
                  </a:lnTo>
                  <a:lnTo>
                    <a:pt x="0" y="1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25" name="Freeform 113"/>
            <p:cNvSpPr>
              <a:spLocks/>
            </p:cNvSpPr>
            <p:nvPr/>
          </p:nvSpPr>
          <p:spPr bwMode="auto">
            <a:xfrm>
              <a:off x="2619" y="2361"/>
              <a:ext cx="269" cy="343"/>
            </a:xfrm>
            <a:custGeom>
              <a:avLst/>
              <a:gdLst/>
              <a:ahLst/>
              <a:cxnLst>
                <a:cxn ang="0">
                  <a:pos x="59" y="13"/>
                </a:cxn>
                <a:cxn ang="0">
                  <a:pos x="42" y="56"/>
                </a:cxn>
                <a:cxn ang="0">
                  <a:pos x="34" y="65"/>
                </a:cxn>
                <a:cxn ang="0">
                  <a:pos x="37" y="102"/>
                </a:cxn>
                <a:cxn ang="0">
                  <a:pos x="37" y="114"/>
                </a:cxn>
                <a:cxn ang="0">
                  <a:pos x="23" y="124"/>
                </a:cxn>
                <a:cxn ang="0">
                  <a:pos x="14" y="136"/>
                </a:cxn>
                <a:cxn ang="0">
                  <a:pos x="5" y="154"/>
                </a:cxn>
                <a:cxn ang="0">
                  <a:pos x="2" y="168"/>
                </a:cxn>
                <a:cxn ang="0">
                  <a:pos x="0" y="183"/>
                </a:cxn>
                <a:cxn ang="0">
                  <a:pos x="10" y="201"/>
                </a:cxn>
                <a:cxn ang="0">
                  <a:pos x="14" y="207"/>
                </a:cxn>
                <a:cxn ang="0">
                  <a:pos x="28" y="214"/>
                </a:cxn>
                <a:cxn ang="0">
                  <a:pos x="36" y="233"/>
                </a:cxn>
                <a:cxn ang="0">
                  <a:pos x="39" y="236"/>
                </a:cxn>
                <a:cxn ang="0">
                  <a:pos x="44" y="241"/>
                </a:cxn>
                <a:cxn ang="0">
                  <a:pos x="61" y="263"/>
                </a:cxn>
                <a:cxn ang="0">
                  <a:pos x="74" y="293"/>
                </a:cxn>
                <a:cxn ang="0">
                  <a:pos x="87" y="301"/>
                </a:cxn>
                <a:cxn ang="0">
                  <a:pos x="90" y="316"/>
                </a:cxn>
                <a:cxn ang="0">
                  <a:pos x="107" y="316"/>
                </a:cxn>
                <a:cxn ang="0">
                  <a:pos x="133" y="324"/>
                </a:cxn>
                <a:cxn ang="0">
                  <a:pos x="138" y="331"/>
                </a:cxn>
                <a:cxn ang="0">
                  <a:pos x="144" y="338"/>
                </a:cxn>
                <a:cxn ang="0">
                  <a:pos x="158" y="343"/>
                </a:cxn>
                <a:cxn ang="0">
                  <a:pos x="170" y="341"/>
                </a:cxn>
                <a:cxn ang="0">
                  <a:pos x="198" y="337"/>
                </a:cxn>
                <a:cxn ang="0">
                  <a:pos x="215" y="324"/>
                </a:cxn>
                <a:cxn ang="0">
                  <a:pos x="218" y="315"/>
                </a:cxn>
                <a:cxn ang="0">
                  <a:pos x="209" y="288"/>
                </a:cxn>
                <a:cxn ang="0">
                  <a:pos x="195" y="270"/>
                </a:cxn>
                <a:cxn ang="0">
                  <a:pos x="189" y="256"/>
                </a:cxn>
                <a:cxn ang="0">
                  <a:pos x="193" y="245"/>
                </a:cxn>
                <a:cxn ang="0">
                  <a:pos x="206" y="245"/>
                </a:cxn>
                <a:cxn ang="0">
                  <a:pos x="206" y="222"/>
                </a:cxn>
                <a:cxn ang="0">
                  <a:pos x="213" y="205"/>
                </a:cxn>
                <a:cxn ang="0">
                  <a:pos x="222" y="199"/>
                </a:cxn>
                <a:cxn ang="0">
                  <a:pos x="232" y="174"/>
                </a:cxn>
                <a:cxn ang="0">
                  <a:pos x="246" y="171"/>
                </a:cxn>
                <a:cxn ang="0">
                  <a:pos x="241" y="146"/>
                </a:cxn>
                <a:cxn ang="0">
                  <a:pos x="241" y="133"/>
                </a:cxn>
                <a:cxn ang="0">
                  <a:pos x="250" y="118"/>
                </a:cxn>
                <a:cxn ang="0">
                  <a:pos x="260" y="102"/>
                </a:cxn>
                <a:cxn ang="0">
                  <a:pos x="269" y="91"/>
                </a:cxn>
                <a:cxn ang="0">
                  <a:pos x="269" y="77"/>
                </a:cxn>
                <a:cxn ang="0">
                  <a:pos x="258" y="63"/>
                </a:cxn>
                <a:cxn ang="0">
                  <a:pos x="250" y="51"/>
                </a:cxn>
                <a:cxn ang="0">
                  <a:pos x="250" y="37"/>
                </a:cxn>
                <a:cxn ang="0">
                  <a:pos x="243" y="22"/>
                </a:cxn>
                <a:cxn ang="0">
                  <a:pos x="229" y="0"/>
                </a:cxn>
                <a:cxn ang="0">
                  <a:pos x="212" y="4"/>
                </a:cxn>
                <a:cxn ang="0">
                  <a:pos x="202" y="10"/>
                </a:cxn>
                <a:cxn ang="0">
                  <a:pos x="181" y="12"/>
                </a:cxn>
                <a:cxn ang="0">
                  <a:pos x="168" y="13"/>
                </a:cxn>
                <a:cxn ang="0">
                  <a:pos x="59" y="13"/>
                </a:cxn>
              </a:cxnLst>
              <a:rect l="0" t="0" r="r" b="b"/>
              <a:pathLst>
                <a:path w="269" h="343">
                  <a:moveTo>
                    <a:pt x="59" y="13"/>
                  </a:moveTo>
                  <a:lnTo>
                    <a:pt x="42" y="56"/>
                  </a:lnTo>
                  <a:lnTo>
                    <a:pt x="34" y="65"/>
                  </a:lnTo>
                  <a:lnTo>
                    <a:pt x="37" y="102"/>
                  </a:lnTo>
                  <a:lnTo>
                    <a:pt x="37" y="114"/>
                  </a:lnTo>
                  <a:lnTo>
                    <a:pt x="23" y="124"/>
                  </a:lnTo>
                  <a:lnTo>
                    <a:pt x="14" y="136"/>
                  </a:lnTo>
                  <a:lnTo>
                    <a:pt x="5" y="154"/>
                  </a:lnTo>
                  <a:lnTo>
                    <a:pt x="2" y="168"/>
                  </a:lnTo>
                  <a:lnTo>
                    <a:pt x="0" y="183"/>
                  </a:lnTo>
                  <a:lnTo>
                    <a:pt x="10" y="201"/>
                  </a:lnTo>
                  <a:lnTo>
                    <a:pt x="14" y="207"/>
                  </a:lnTo>
                  <a:lnTo>
                    <a:pt x="28" y="214"/>
                  </a:lnTo>
                  <a:lnTo>
                    <a:pt x="36" y="233"/>
                  </a:lnTo>
                  <a:lnTo>
                    <a:pt x="39" y="236"/>
                  </a:lnTo>
                  <a:lnTo>
                    <a:pt x="44" y="241"/>
                  </a:lnTo>
                  <a:lnTo>
                    <a:pt x="61" y="263"/>
                  </a:lnTo>
                  <a:lnTo>
                    <a:pt x="74" y="293"/>
                  </a:lnTo>
                  <a:lnTo>
                    <a:pt x="87" y="301"/>
                  </a:lnTo>
                  <a:lnTo>
                    <a:pt x="90" y="316"/>
                  </a:lnTo>
                  <a:lnTo>
                    <a:pt x="107" y="316"/>
                  </a:lnTo>
                  <a:lnTo>
                    <a:pt x="133" y="324"/>
                  </a:lnTo>
                  <a:lnTo>
                    <a:pt x="138" y="331"/>
                  </a:lnTo>
                  <a:lnTo>
                    <a:pt x="144" y="338"/>
                  </a:lnTo>
                  <a:lnTo>
                    <a:pt x="158" y="343"/>
                  </a:lnTo>
                  <a:lnTo>
                    <a:pt x="170" y="341"/>
                  </a:lnTo>
                  <a:lnTo>
                    <a:pt x="198" y="337"/>
                  </a:lnTo>
                  <a:lnTo>
                    <a:pt x="215" y="324"/>
                  </a:lnTo>
                  <a:lnTo>
                    <a:pt x="218" y="315"/>
                  </a:lnTo>
                  <a:lnTo>
                    <a:pt x="209" y="288"/>
                  </a:lnTo>
                  <a:lnTo>
                    <a:pt x="195" y="270"/>
                  </a:lnTo>
                  <a:lnTo>
                    <a:pt x="189" y="256"/>
                  </a:lnTo>
                  <a:lnTo>
                    <a:pt x="193" y="245"/>
                  </a:lnTo>
                  <a:lnTo>
                    <a:pt x="206" y="245"/>
                  </a:lnTo>
                  <a:lnTo>
                    <a:pt x="206" y="222"/>
                  </a:lnTo>
                  <a:lnTo>
                    <a:pt x="213" y="205"/>
                  </a:lnTo>
                  <a:lnTo>
                    <a:pt x="222" y="199"/>
                  </a:lnTo>
                  <a:lnTo>
                    <a:pt x="232" y="174"/>
                  </a:lnTo>
                  <a:lnTo>
                    <a:pt x="246" y="171"/>
                  </a:lnTo>
                  <a:lnTo>
                    <a:pt x="241" y="146"/>
                  </a:lnTo>
                  <a:lnTo>
                    <a:pt x="241" y="133"/>
                  </a:lnTo>
                  <a:lnTo>
                    <a:pt x="250" y="118"/>
                  </a:lnTo>
                  <a:lnTo>
                    <a:pt x="260" y="102"/>
                  </a:lnTo>
                  <a:lnTo>
                    <a:pt x="269" y="91"/>
                  </a:lnTo>
                  <a:lnTo>
                    <a:pt x="269" y="77"/>
                  </a:lnTo>
                  <a:lnTo>
                    <a:pt x="258" y="63"/>
                  </a:lnTo>
                  <a:lnTo>
                    <a:pt x="250" y="51"/>
                  </a:lnTo>
                  <a:lnTo>
                    <a:pt x="250" y="37"/>
                  </a:lnTo>
                  <a:lnTo>
                    <a:pt x="243" y="22"/>
                  </a:lnTo>
                  <a:lnTo>
                    <a:pt x="229" y="0"/>
                  </a:lnTo>
                  <a:lnTo>
                    <a:pt x="212" y="4"/>
                  </a:lnTo>
                  <a:lnTo>
                    <a:pt x="202" y="10"/>
                  </a:lnTo>
                  <a:lnTo>
                    <a:pt x="181" y="12"/>
                  </a:lnTo>
                  <a:lnTo>
                    <a:pt x="168" y="13"/>
                  </a:lnTo>
                  <a:lnTo>
                    <a:pt x="59" y="1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26" name="Freeform 114"/>
            <p:cNvSpPr>
              <a:spLocks/>
            </p:cNvSpPr>
            <p:nvPr/>
          </p:nvSpPr>
          <p:spPr bwMode="auto">
            <a:xfrm>
              <a:off x="2971" y="2420"/>
              <a:ext cx="176" cy="114"/>
            </a:xfrm>
            <a:custGeom>
              <a:avLst/>
              <a:gdLst/>
              <a:ahLst/>
              <a:cxnLst>
                <a:cxn ang="0">
                  <a:pos x="0" y="43"/>
                </a:cxn>
                <a:cxn ang="0">
                  <a:pos x="3" y="63"/>
                </a:cxn>
                <a:cxn ang="0">
                  <a:pos x="5" y="69"/>
                </a:cxn>
                <a:cxn ang="0">
                  <a:pos x="12" y="86"/>
                </a:cxn>
                <a:cxn ang="0">
                  <a:pos x="9" y="97"/>
                </a:cxn>
                <a:cxn ang="0">
                  <a:pos x="23" y="114"/>
                </a:cxn>
                <a:cxn ang="0">
                  <a:pos x="42" y="112"/>
                </a:cxn>
                <a:cxn ang="0">
                  <a:pos x="65" y="103"/>
                </a:cxn>
                <a:cxn ang="0">
                  <a:pos x="79" y="96"/>
                </a:cxn>
                <a:cxn ang="0">
                  <a:pos x="106" y="90"/>
                </a:cxn>
                <a:cxn ang="0">
                  <a:pos x="134" y="71"/>
                </a:cxn>
                <a:cxn ang="0">
                  <a:pos x="167" y="56"/>
                </a:cxn>
                <a:cxn ang="0">
                  <a:pos x="176" y="47"/>
                </a:cxn>
                <a:cxn ang="0">
                  <a:pos x="173" y="16"/>
                </a:cxn>
                <a:cxn ang="0">
                  <a:pos x="164" y="1"/>
                </a:cxn>
                <a:cxn ang="0">
                  <a:pos x="142" y="0"/>
                </a:cxn>
                <a:cxn ang="0">
                  <a:pos x="116" y="3"/>
                </a:cxn>
                <a:cxn ang="0">
                  <a:pos x="102" y="10"/>
                </a:cxn>
                <a:cxn ang="0">
                  <a:pos x="85" y="28"/>
                </a:cxn>
                <a:cxn ang="0">
                  <a:pos x="62" y="35"/>
                </a:cxn>
                <a:cxn ang="0">
                  <a:pos x="31" y="38"/>
                </a:cxn>
                <a:cxn ang="0">
                  <a:pos x="0" y="43"/>
                </a:cxn>
              </a:cxnLst>
              <a:rect l="0" t="0" r="r" b="b"/>
              <a:pathLst>
                <a:path w="176" h="114">
                  <a:moveTo>
                    <a:pt x="0" y="43"/>
                  </a:moveTo>
                  <a:lnTo>
                    <a:pt x="3" y="63"/>
                  </a:lnTo>
                  <a:lnTo>
                    <a:pt x="5" y="69"/>
                  </a:lnTo>
                  <a:lnTo>
                    <a:pt x="12" y="86"/>
                  </a:lnTo>
                  <a:lnTo>
                    <a:pt x="9" y="97"/>
                  </a:lnTo>
                  <a:lnTo>
                    <a:pt x="23" y="114"/>
                  </a:lnTo>
                  <a:lnTo>
                    <a:pt x="42" y="112"/>
                  </a:lnTo>
                  <a:lnTo>
                    <a:pt x="65" y="103"/>
                  </a:lnTo>
                  <a:lnTo>
                    <a:pt x="79" y="96"/>
                  </a:lnTo>
                  <a:lnTo>
                    <a:pt x="106" y="90"/>
                  </a:lnTo>
                  <a:lnTo>
                    <a:pt x="134" y="71"/>
                  </a:lnTo>
                  <a:lnTo>
                    <a:pt x="167" y="56"/>
                  </a:lnTo>
                  <a:lnTo>
                    <a:pt x="176" y="47"/>
                  </a:lnTo>
                  <a:lnTo>
                    <a:pt x="173" y="16"/>
                  </a:lnTo>
                  <a:lnTo>
                    <a:pt x="164" y="1"/>
                  </a:lnTo>
                  <a:lnTo>
                    <a:pt x="142" y="0"/>
                  </a:lnTo>
                  <a:lnTo>
                    <a:pt x="116" y="3"/>
                  </a:lnTo>
                  <a:lnTo>
                    <a:pt x="102" y="10"/>
                  </a:lnTo>
                  <a:lnTo>
                    <a:pt x="85" y="28"/>
                  </a:lnTo>
                  <a:lnTo>
                    <a:pt x="62" y="35"/>
                  </a:lnTo>
                  <a:lnTo>
                    <a:pt x="31" y="38"/>
                  </a:lnTo>
                  <a:lnTo>
                    <a:pt x="0" y="4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27" name="Freeform 115"/>
            <p:cNvSpPr>
              <a:spLocks/>
            </p:cNvSpPr>
            <p:nvPr/>
          </p:nvSpPr>
          <p:spPr bwMode="auto">
            <a:xfrm>
              <a:off x="2499" y="2565"/>
              <a:ext cx="213" cy="154"/>
            </a:xfrm>
            <a:custGeom>
              <a:avLst/>
              <a:gdLst/>
              <a:ahLst/>
              <a:cxnLst>
                <a:cxn ang="0">
                  <a:pos x="130" y="0"/>
                </a:cxn>
                <a:cxn ang="0">
                  <a:pos x="108" y="18"/>
                </a:cxn>
                <a:cxn ang="0">
                  <a:pos x="77" y="38"/>
                </a:cxn>
                <a:cxn ang="0">
                  <a:pos x="71" y="49"/>
                </a:cxn>
                <a:cxn ang="0">
                  <a:pos x="25" y="66"/>
                </a:cxn>
                <a:cxn ang="0">
                  <a:pos x="6" y="71"/>
                </a:cxn>
                <a:cxn ang="0">
                  <a:pos x="0" y="90"/>
                </a:cxn>
                <a:cxn ang="0">
                  <a:pos x="5" y="115"/>
                </a:cxn>
                <a:cxn ang="0">
                  <a:pos x="14" y="143"/>
                </a:cxn>
                <a:cxn ang="0">
                  <a:pos x="29" y="154"/>
                </a:cxn>
                <a:cxn ang="0">
                  <a:pos x="57" y="151"/>
                </a:cxn>
                <a:cxn ang="0">
                  <a:pos x="69" y="140"/>
                </a:cxn>
                <a:cxn ang="0">
                  <a:pos x="76" y="118"/>
                </a:cxn>
                <a:cxn ang="0">
                  <a:pos x="85" y="105"/>
                </a:cxn>
                <a:cxn ang="0">
                  <a:pos x="127" y="111"/>
                </a:cxn>
                <a:cxn ang="0">
                  <a:pos x="170" y="114"/>
                </a:cxn>
                <a:cxn ang="0">
                  <a:pos x="191" y="112"/>
                </a:cxn>
                <a:cxn ang="0">
                  <a:pos x="213" y="108"/>
                </a:cxn>
                <a:cxn ang="0">
                  <a:pos x="196" y="89"/>
                </a:cxn>
                <a:cxn ang="0">
                  <a:pos x="182" y="69"/>
                </a:cxn>
                <a:cxn ang="0">
                  <a:pos x="171" y="44"/>
                </a:cxn>
                <a:cxn ang="0">
                  <a:pos x="157" y="18"/>
                </a:cxn>
                <a:cxn ang="0">
                  <a:pos x="130" y="0"/>
                </a:cxn>
              </a:cxnLst>
              <a:rect l="0" t="0" r="r" b="b"/>
              <a:pathLst>
                <a:path w="213" h="154">
                  <a:moveTo>
                    <a:pt x="130" y="0"/>
                  </a:moveTo>
                  <a:lnTo>
                    <a:pt x="108" y="18"/>
                  </a:lnTo>
                  <a:lnTo>
                    <a:pt x="77" y="38"/>
                  </a:lnTo>
                  <a:lnTo>
                    <a:pt x="71" y="49"/>
                  </a:lnTo>
                  <a:lnTo>
                    <a:pt x="25" y="66"/>
                  </a:lnTo>
                  <a:lnTo>
                    <a:pt x="6" y="71"/>
                  </a:lnTo>
                  <a:lnTo>
                    <a:pt x="0" y="90"/>
                  </a:lnTo>
                  <a:lnTo>
                    <a:pt x="5" y="115"/>
                  </a:lnTo>
                  <a:lnTo>
                    <a:pt x="14" y="143"/>
                  </a:lnTo>
                  <a:lnTo>
                    <a:pt x="29" y="154"/>
                  </a:lnTo>
                  <a:lnTo>
                    <a:pt x="57" y="151"/>
                  </a:lnTo>
                  <a:lnTo>
                    <a:pt x="69" y="140"/>
                  </a:lnTo>
                  <a:lnTo>
                    <a:pt x="76" y="118"/>
                  </a:lnTo>
                  <a:lnTo>
                    <a:pt x="85" y="105"/>
                  </a:lnTo>
                  <a:lnTo>
                    <a:pt x="127" y="111"/>
                  </a:lnTo>
                  <a:lnTo>
                    <a:pt x="170" y="114"/>
                  </a:lnTo>
                  <a:lnTo>
                    <a:pt x="191" y="112"/>
                  </a:lnTo>
                  <a:lnTo>
                    <a:pt x="213" y="108"/>
                  </a:lnTo>
                  <a:lnTo>
                    <a:pt x="196" y="89"/>
                  </a:lnTo>
                  <a:lnTo>
                    <a:pt x="182" y="69"/>
                  </a:lnTo>
                  <a:lnTo>
                    <a:pt x="171" y="44"/>
                  </a:lnTo>
                  <a:lnTo>
                    <a:pt x="157" y="18"/>
                  </a:lnTo>
                  <a:lnTo>
                    <a:pt x="130"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28" name="Freeform 116"/>
            <p:cNvSpPr>
              <a:spLocks/>
            </p:cNvSpPr>
            <p:nvPr/>
          </p:nvSpPr>
          <p:spPr bwMode="auto">
            <a:xfrm>
              <a:off x="2479" y="2353"/>
              <a:ext cx="173" cy="280"/>
            </a:xfrm>
            <a:custGeom>
              <a:avLst/>
              <a:gdLst/>
              <a:ahLst/>
              <a:cxnLst>
                <a:cxn ang="0">
                  <a:pos x="171" y="76"/>
                </a:cxn>
                <a:cxn ang="0">
                  <a:pos x="49" y="3"/>
                </a:cxn>
                <a:cxn ang="0">
                  <a:pos x="29" y="0"/>
                </a:cxn>
                <a:cxn ang="0">
                  <a:pos x="20" y="9"/>
                </a:cxn>
                <a:cxn ang="0">
                  <a:pos x="23" y="39"/>
                </a:cxn>
                <a:cxn ang="0">
                  <a:pos x="26" y="92"/>
                </a:cxn>
                <a:cxn ang="0">
                  <a:pos x="6" y="154"/>
                </a:cxn>
                <a:cxn ang="0">
                  <a:pos x="0" y="164"/>
                </a:cxn>
                <a:cxn ang="0">
                  <a:pos x="11" y="179"/>
                </a:cxn>
                <a:cxn ang="0">
                  <a:pos x="25" y="190"/>
                </a:cxn>
                <a:cxn ang="0">
                  <a:pos x="31" y="201"/>
                </a:cxn>
                <a:cxn ang="0">
                  <a:pos x="35" y="212"/>
                </a:cxn>
                <a:cxn ang="0">
                  <a:pos x="39" y="225"/>
                </a:cxn>
                <a:cxn ang="0">
                  <a:pos x="31" y="230"/>
                </a:cxn>
                <a:cxn ang="0">
                  <a:pos x="23" y="235"/>
                </a:cxn>
                <a:cxn ang="0">
                  <a:pos x="23" y="247"/>
                </a:cxn>
                <a:cxn ang="0">
                  <a:pos x="29" y="252"/>
                </a:cxn>
                <a:cxn ang="0">
                  <a:pos x="34" y="259"/>
                </a:cxn>
                <a:cxn ang="0">
                  <a:pos x="35" y="265"/>
                </a:cxn>
                <a:cxn ang="0">
                  <a:pos x="35" y="280"/>
                </a:cxn>
                <a:cxn ang="0">
                  <a:pos x="88" y="261"/>
                </a:cxn>
                <a:cxn ang="0">
                  <a:pos x="136" y="222"/>
                </a:cxn>
                <a:cxn ang="0">
                  <a:pos x="151" y="210"/>
                </a:cxn>
                <a:cxn ang="0">
                  <a:pos x="140" y="193"/>
                </a:cxn>
                <a:cxn ang="0">
                  <a:pos x="140" y="172"/>
                </a:cxn>
                <a:cxn ang="0">
                  <a:pos x="150" y="150"/>
                </a:cxn>
                <a:cxn ang="0">
                  <a:pos x="163" y="130"/>
                </a:cxn>
                <a:cxn ang="0">
                  <a:pos x="173" y="114"/>
                </a:cxn>
                <a:cxn ang="0">
                  <a:pos x="171" y="76"/>
                </a:cxn>
              </a:cxnLst>
              <a:rect l="0" t="0" r="r" b="b"/>
              <a:pathLst>
                <a:path w="173" h="280">
                  <a:moveTo>
                    <a:pt x="171" y="76"/>
                  </a:moveTo>
                  <a:lnTo>
                    <a:pt x="49" y="3"/>
                  </a:lnTo>
                  <a:lnTo>
                    <a:pt x="29" y="0"/>
                  </a:lnTo>
                  <a:lnTo>
                    <a:pt x="20" y="9"/>
                  </a:lnTo>
                  <a:lnTo>
                    <a:pt x="23" y="39"/>
                  </a:lnTo>
                  <a:lnTo>
                    <a:pt x="26" y="92"/>
                  </a:lnTo>
                  <a:lnTo>
                    <a:pt x="6" y="154"/>
                  </a:lnTo>
                  <a:lnTo>
                    <a:pt x="0" y="164"/>
                  </a:lnTo>
                  <a:lnTo>
                    <a:pt x="11" y="179"/>
                  </a:lnTo>
                  <a:lnTo>
                    <a:pt x="25" y="190"/>
                  </a:lnTo>
                  <a:lnTo>
                    <a:pt x="31" y="201"/>
                  </a:lnTo>
                  <a:lnTo>
                    <a:pt x="35" y="212"/>
                  </a:lnTo>
                  <a:lnTo>
                    <a:pt x="39" y="225"/>
                  </a:lnTo>
                  <a:lnTo>
                    <a:pt x="31" y="230"/>
                  </a:lnTo>
                  <a:lnTo>
                    <a:pt x="23" y="235"/>
                  </a:lnTo>
                  <a:lnTo>
                    <a:pt x="23" y="247"/>
                  </a:lnTo>
                  <a:lnTo>
                    <a:pt x="29" y="252"/>
                  </a:lnTo>
                  <a:lnTo>
                    <a:pt x="34" y="259"/>
                  </a:lnTo>
                  <a:lnTo>
                    <a:pt x="35" y="265"/>
                  </a:lnTo>
                  <a:lnTo>
                    <a:pt x="35" y="280"/>
                  </a:lnTo>
                  <a:lnTo>
                    <a:pt x="88" y="261"/>
                  </a:lnTo>
                  <a:lnTo>
                    <a:pt x="136" y="222"/>
                  </a:lnTo>
                  <a:lnTo>
                    <a:pt x="151" y="210"/>
                  </a:lnTo>
                  <a:lnTo>
                    <a:pt x="140" y="193"/>
                  </a:lnTo>
                  <a:lnTo>
                    <a:pt x="140" y="172"/>
                  </a:lnTo>
                  <a:lnTo>
                    <a:pt x="150" y="150"/>
                  </a:lnTo>
                  <a:lnTo>
                    <a:pt x="163" y="130"/>
                  </a:lnTo>
                  <a:lnTo>
                    <a:pt x="173" y="114"/>
                  </a:lnTo>
                  <a:lnTo>
                    <a:pt x="171" y="7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29" name="Freeform 117"/>
            <p:cNvSpPr>
              <a:spLocks/>
            </p:cNvSpPr>
            <p:nvPr/>
          </p:nvSpPr>
          <p:spPr bwMode="auto">
            <a:xfrm>
              <a:off x="2939" y="2562"/>
              <a:ext cx="163" cy="223"/>
            </a:xfrm>
            <a:custGeom>
              <a:avLst/>
              <a:gdLst/>
              <a:ahLst/>
              <a:cxnLst>
                <a:cxn ang="0">
                  <a:pos x="163" y="0"/>
                </a:cxn>
                <a:cxn ang="0">
                  <a:pos x="97" y="9"/>
                </a:cxn>
                <a:cxn ang="0">
                  <a:pos x="75" y="15"/>
                </a:cxn>
                <a:cxn ang="0">
                  <a:pos x="44" y="10"/>
                </a:cxn>
                <a:cxn ang="0">
                  <a:pos x="32" y="22"/>
                </a:cxn>
                <a:cxn ang="0">
                  <a:pos x="37" y="37"/>
                </a:cxn>
                <a:cxn ang="0">
                  <a:pos x="49" y="41"/>
                </a:cxn>
                <a:cxn ang="0">
                  <a:pos x="58" y="50"/>
                </a:cxn>
                <a:cxn ang="0">
                  <a:pos x="75" y="56"/>
                </a:cxn>
                <a:cxn ang="0">
                  <a:pos x="92" y="63"/>
                </a:cxn>
                <a:cxn ang="0">
                  <a:pos x="103" y="66"/>
                </a:cxn>
                <a:cxn ang="0">
                  <a:pos x="98" y="78"/>
                </a:cxn>
                <a:cxn ang="0">
                  <a:pos x="92" y="90"/>
                </a:cxn>
                <a:cxn ang="0">
                  <a:pos x="86" y="99"/>
                </a:cxn>
                <a:cxn ang="0">
                  <a:pos x="74" y="109"/>
                </a:cxn>
                <a:cxn ang="0">
                  <a:pos x="52" y="117"/>
                </a:cxn>
                <a:cxn ang="0">
                  <a:pos x="27" y="118"/>
                </a:cxn>
                <a:cxn ang="0">
                  <a:pos x="14" y="120"/>
                </a:cxn>
                <a:cxn ang="0">
                  <a:pos x="6" y="137"/>
                </a:cxn>
                <a:cxn ang="0">
                  <a:pos x="0" y="165"/>
                </a:cxn>
                <a:cxn ang="0">
                  <a:pos x="0" y="189"/>
                </a:cxn>
                <a:cxn ang="0">
                  <a:pos x="4" y="210"/>
                </a:cxn>
                <a:cxn ang="0">
                  <a:pos x="12" y="222"/>
                </a:cxn>
                <a:cxn ang="0">
                  <a:pos x="18" y="223"/>
                </a:cxn>
                <a:cxn ang="0">
                  <a:pos x="41" y="196"/>
                </a:cxn>
                <a:cxn ang="0">
                  <a:pos x="58" y="176"/>
                </a:cxn>
                <a:cxn ang="0">
                  <a:pos x="71" y="173"/>
                </a:cxn>
                <a:cxn ang="0">
                  <a:pos x="86" y="149"/>
                </a:cxn>
                <a:cxn ang="0">
                  <a:pos x="98" y="130"/>
                </a:cxn>
                <a:cxn ang="0">
                  <a:pos x="114" y="114"/>
                </a:cxn>
                <a:cxn ang="0">
                  <a:pos x="123" y="105"/>
                </a:cxn>
                <a:cxn ang="0">
                  <a:pos x="137" y="83"/>
                </a:cxn>
                <a:cxn ang="0">
                  <a:pos x="145" y="65"/>
                </a:cxn>
                <a:cxn ang="0">
                  <a:pos x="154" y="59"/>
                </a:cxn>
                <a:cxn ang="0">
                  <a:pos x="162" y="41"/>
                </a:cxn>
                <a:cxn ang="0">
                  <a:pos x="163" y="0"/>
                </a:cxn>
              </a:cxnLst>
              <a:rect l="0" t="0" r="r" b="b"/>
              <a:pathLst>
                <a:path w="163" h="223">
                  <a:moveTo>
                    <a:pt x="163" y="0"/>
                  </a:moveTo>
                  <a:lnTo>
                    <a:pt x="97" y="9"/>
                  </a:lnTo>
                  <a:lnTo>
                    <a:pt x="75" y="15"/>
                  </a:lnTo>
                  <a:lnTo>
                    <a:pt x="44" y="10"/>
                  </a:lnTo>
                  <a:lnTo>
                    <a:pt x="32" y="22"/>
                  </a:lnTo>
                  <a:lnTo>
                    <a:pt x="37" y="37"/>
                  </a:lnTo>
                  <a:lnTo>
                    <a:pt x="49" y="41"/>
                  </a:lnTo>
                  <a:lnTo>
                    <a:pt x="58" y="50"/>
                  </a:lnTo>
                  <a:lnTo>
                    <a:pt x="75" y="56"/>
                  </a:lnTo>
                  <a:lnTo>
                    <a:pt x="92" y="63"/>
                  </a:lnTo>
                  <a:lnTo>
                    <a:pt x="103" y="66"/>
                  </a:lnTo>
                  <a:lnTo>
                    <a:pt x="98" y="78"/>
                  </a:lnTo>
                  <a:lnTo>
                    <a:pt x="92" y="90"/>
                  </a:lnTo>
                  <a:lnTo>
                    <a:pt x="86" y="99"/>
                  </a:lnTo>
                  <a:lnTo>
                    <a:pt x="74" y="109"/>
                  </a:lnTo>
                  <a:lnTo>
                    <a:pt x="52" y="117"/>
                  </a:lnTo>
                  <a:lnTo>
                    <a:pt x="27" y="118"/>
                  </a:lnTo>
                  <a:lnTo>
                    <a:pt x="14" y="120"/>
                  </a:lnTo>
                  <a:lnTo>
                    <a:pt x="6" y="137"/>
                  </a:lnTo>
                  <a:lnTo>
                    <a:pt x="0" y="165"/>
                  </a:lnTo>
                  <a:lnTo>
                    <a:pt x="0" y="189"/>
                  </a:lnTo>
                  <a:lnTo>
                    <a:pt x="4" y="210"/>
                  </a:lnTo>
                  <a:lnTo>
                    <a:pt x="12" y="222"/>
                  </a:lnTo>
                  <a:lnTo>
                    <a:pt x="18" y="223"/>
                  </a:lnTo>
                  <a:lnTo>
                    <a:pt x="41" y="196"/>
                  </a:lnTo>
                  <a:lnTo>
                    <a:pt x="58" y="176"/>
                  </a:lnTo>
                  <a:lnTo>
                    <a:pt x="71" y="173"/>
                  </a:lnTo>
                  <a:lnTo>
                    <a:pt x="86" y="149"/>
                  </a:lnTo>
                  <a:lnTo>
                    <a:pt x="98" y="130"/>
                  </a:lnTo>
                  <a:lnTo>
                    <a:pt x="114" y="114"/>
                  </a:lnTo>
                  <a:lnTo>
                    <a:pt x="123" y="105"/>
                  </a:lnTo>
                  <a:lnTo>
                    <a:pt x="137" y="83"/>
                  </a:lnTo>
                  <a:lnTo>
                    <a:pt x="145" y="65"/>
                  </a:lnTo>
                  <a:lnTo>
                    <a:pt x="154" y="59"/>
                  </a:lnTo>
                  <a:lnTo>
                    <a:pt x="162" y="41"/>
                  </a:lnTo>
                  <a:lnTo>
                    <a:pt x="163"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30" name="Freeform 118"/>
            <p:cNvSpPr>
              <a:spLocks/>
            </p:cNvSpPr>
            <p:nvPr/>
          </p:nvSpPr>
          <p:spPr bwMode="auto">
            <a:xfrm>
              <a:off x="2855" y="2449"/>
              <a:ext cx="121" cy="138"/>
            </a:xfrm>
            <a:custGeom>
              <a:avLst/>
              <a:gdLst/>
              <a:ahLst/>
              <a:cxnLst>
                <a:cxn ang="0">
                  <a:pos x="40" y="0"/>
                </a:cxn>
                <a:cxn ang="0">
                  <a:pos x="47" y="9"/>
                </a:cxn>
                <a:cxn ang="0">
                  <a:pos x="56" y="30"/>
                </a:cxn>
                <a:cxn ang="0">
                  <a:pos x="62" y="43"/>
                </a:cxn>
                <a:cxn ang="0">
                  <a:pos x="88" y="66"/>
                </a:cxn>
                <a:cxn ang="0">
                  <a:pos x="101" y="74"/>
                </a:cxn>
                <a:cxn ang="0">
                  <a:pos x="105" y="83"/>
                </a:cxn>
                <a:cxn ang="0">
                  <a:pos x="121" y="107"/>
                </a:cxn>
                <a:cxn ang="0">
                  <a:pos x="111" y="107"/>
                </a:cxn>
                <a:cxn ang="0">
                  <a:pos x="107" y="116"/>
                </a:cxn>
                <a:cxn ang="0">
                  <a:pos x="107" y="123"/>
                </a:cxn>
                <a:cxn ang="0">
                  <a:pos x="110" y="132"/>
                </a:cxn>
                <a:cxn ang="0">
                  <a:pos x="110" y="136"/>
                </a:cxn>
                <a:cxn ang="0">
                  <a:pos x="94" y="138"/>
                </a:cxn>
                <a:cxn ang="0">
                  <a:pos x="71" y="123"/>
                </a:cxn>
                <a:cxn ang="0">
                  <a:pos x="56" y="113"/>
                </a:cxn>
                <a:cxn ang="0">
                  <a:pos x="34" y="100"/>
                </a:cxn>
                <a:cxn ang="0">
                  <a:pos x="10" y="89"/>
                </a:cxn>
                <a:cxn ang="0">
                  <a:pos x="2" y="77"/>
                </a:cxn>
                <a:cxn ang="0">
                  <a:pos x="0" y="58"/>
                </a:cxn>
                <a:cxn ang="0">
                  <a:pos x="5" y="39"/>
                </a:cxn>
                <a:cxn ang="0">
                  <a:pos x="19" y="18"/>
                </a:cxn>
                <a:cxn ang="0">
                  <a:pos x="40" y="0"/>
                </a:cxn>
              </a:cxnLst>
              <a:rect l="0" t="0" r="r" b="b"/>
              <a:pathLst>
                <a:path w="121" h="138">
                  <a:moveTo>
                    <a:pt x="40" y="0"/>
                  </a:moveTo>
                  <a:lnTo>
                    <a:pt x="47" y="9"/>
                  </a:lnTo>
                  <a:lnTo>
                    <a:pt x="56" y="30"/>
                  </a:lnTo>
                  <a:lnTo>
                    <a:pt x="62" y="43"/>
                  </a:lnTo>
                  <a:lnTo>
                    <a:pt x="88" y="66"/>
                  </a:lnTo>
                  <a:lnTo>
                    <a:pt x="101" y="74"/>
                  </a:lnTo>
                  <a:lnTo>
                    <a:pt x="105" y="83"/>
                  </a:lnTo>
                  <a:lnTo>
                    <a:pt x="121" y="107"/>
                  </a:lnTo>
                  <a:lnTo>
                    <a:pt x="111" y="107"/>
                  </a:lnTo>
                  <a:lnTo>
                    <a:pt x="107" y="116"/>
                  </a:lnTo>
                  <a:lnTo>
                    <a:pt x="107" y="123"/>
                  </a:lnTo>
                  <a:lnTo>
                    <a:pt x="110" y="132"/>
                  </a:lnTo>
                  <a:lnTo>
                    <a:pt x="110" y="136"/>
                  </a:lnTo>
                  <a:lnTo>
                    <a:pt x="94" y="138"/>
                  </a:lnTo>
                  <a:lnTo>
                    <a:pt x="71" y="123"/>
                  </a:lnTo>
                  <a:lnTo>
                    <a:pt x="56" y="113"/>
                  </a:lnTo>
                  <a:lnTo>
                    <a:pt x="34" y="100"/>
                  </a:lnTo>
                  <a:lnTo>
                    <a:pt x="10" y="89"/>
                  </a:lnTo>
                  <a:lnTo>
                    <a:pt x="2" y="77"/>
                  </a:lnTo>
                  <a:lnTo>
                    <a:pt x="0" y="58"/>
                  </a:lnTo>
                  <a:lnTo>
                    <a:pt x="5" y="39"/>
                  </a:lnTo>
                  <a:lnTo>
                    <a:pt x="19" y="18"/>
                  </a:lnTo>
                  <a:lnTo>
                    <a:pt x="40"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31" name="Freeform 119"/>
            <p:cNvSpPr>
              <a:spLocks/>
            </p:cNvSpPr>
            <p:nvPr/>
          </p:nvSpPr>
          <p:spPr bwMode="auto">
            <a:xfrm>
              <a:off x="2960" y="2550"/>
              <a:ext cx="26" cy="31"/>
            </a:xfrm>
            <a:custGeom>
              <a:avLst/>
              <a:gdLst/>
              <a:ahLst/>
              <a:cxnLst>
                <a:cxn ang="0">
                  <a:pos x="13" y="0"/>
                </a:cxn>
                <a:cxn ang="0">
                  <a:pos x="26" y="19"/>
                </a:cxn>
                <a:cxn ang="0">
                  <a:pos x="16" y="31"/>
                </a:cxn>
                <a:cxn ang="0">
                  <a:pos x="5" y="31"/>
                </a:cxn>
                <a:cxn ang="0">
                  <a:pos x="0" y="13"/>
                </a:cxn>
                <a:cxn ang="0">
                  <a:pos x="13" y="0"/>
                </a:cxn>
              </a:cxnLst>
              <a:rect l="0" t="0" r="r" b="b"/>
              <a:pathLst>
                <a:path w="26" h="31">
                  <a:moveTo>
                    <a:pt x="13" y="0"/>
                  </a:moveTo>
                  <a:lnTo>
                    <a:pt x="26" y="19"/>
                  </a:lnTo>
                  <a:lnTo>
                    <a:pt x="16" y="31"/>
                  </a:lnTo>
                  <a:lnTo>
                    <a:pt x="5" y="31"/>
                  </a:lnTo>
                  <a:lnTo>
                    <a:pt x="0" y="13"/>
                  </a:lnTo>
                  <a:lnTo>
                    <a:pt x="13"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32" name="Freeform 120"/>
            <p:cNvSpPr>
              <a:spLocks/>
            </p:cNvSpPr>
            <p:nvPr/>
          </p:nvSpPr>
          <p:spPr bwMode="auto">
            <a:xfrm>
              <a:off x="2811" y="2529"/>
              <a:ext cx="231" cy="258"/>
            </a:xfrm>
            <a:custGeom>
              <a:avLst/>
              <a:gdLst/>
              <a:ahLst/>
              <a:cxnLst>
                <a:cxn ang="0">
                  <a:pos x="49" y="0"/>
                </a:cxn>
                <a:cxn ang="0">
                  <a:pos x="52" y="8"/>
                </a:cxn>
                <a:cxn ang="0">
                  <a:pos x="77" y="22"/>
                </a:cxn>
                <a:cxn ang="0">
                  <a:pos x="95" y="30"/>
                </a:cxn>
                <a:cxn ang="0">
                  <a:pos x="134" y="54"/>
                </a:cxn>
                <a:cxn ang="0">
                  <a:pos x="138" y="58"/>
                </a:cxn>
                <a:cxn ang="0">
                  <a:pos x="157" y="55"/>
                </a:cxn>
                <a:cxn ang="0">
                  <a:pos x="165" y="68"/>
                </a:cxn>
                <a:cxn ang="0">
                  <a:pos x="180" y="76"/>
                </a:cxn>
                <a:cxn ang="0">
                  <a:pos x="231" y="98"/>
                </a:cxn>
                <a:cxn ang="0">
                  <a:pos x="220" y="125"/>
                </a:cxn>
                <a:cxn ang="0">
                  <a:pos x="196" y="142"/>
                </a:cxn>
                <a:cxn ang="0">
                  <a:pos x="142" y="156"/>
                </a:cxn>
                <a:cxn ang="0">
                  <a:pos x="132" y="178"/>
                </a:cxn>
                <a:cxn ang="0">
                  <a:pos x="126" y="206"/>
                </a:cxn>
                <a:cxn ang="0">
                  <a:pos x="129" y="240"/>
                </a:cxn>
                <a:cxn ang="0">
                  <a:pos x="148" y="258"/>
                </a:cxn>
                <a:cxn ang="0">
                  <a:pos x="129" y="235"/>
                </a:cxn>
                <a:cxn ang="0">
                  <a:pos x="125" y="201"/>
                </a:cxn>
                <a:cxn ang="0">
                  <a:pos x="9" y="172"/>
                </a:cxn>
                <a:cxn ang="0">
                  <a:pos x="26" y="147"/>
                </a:cxn>
                <a:cxn ang="0">
                  <a:pos x="17" y="120"/>
                </a:cxn>
                <a:cxn ang="0">
                  <a:pos x="0" y="95"/>
                </a:cxn>
                <a:cxn ang="0">
                  <a:pos x="0" y="76"/>
                </a:cxn>
                <a:cxn ang="0">
                  <a:pos x="14" y="74"/>
                </a:cxn>
                <a:cxn ang="0">
                  <a:pos x="14" y="49"/>
                </a:cxn>
                <a:cxn ang="0">
                  <a:pos x="32" y="21"/>
                </a:cxn>
                <a:cxn ang="0">
                  <a:pos x="49" y="0"/>
                </a:cxn>
              </a:cxnLst>
              <a:rect l="0" t="0" r="r" b="b"/>
              <a:pathLst>
                <a:path w="231" h="258">
                  <a:moveTo>
                    <a:pt x="49" y="0"/>
                  </a:moveTo>
                  <a:lnTo>
                    <a:pt x="52" y="8"/>
                  </a:lnTo>
                  <a:lnTo>
                    <a:pt x="77" y="22"/>
                  </a:lnTo>
                  <a:lnTo>
                    <a:pt x="95" y="30"/>
                  </a:lnTo>
                  <a:lnTo>
                    <a:pt x="134" y="54"/>
                  </a:lnTo>
                  <a:lnTo>
                    <a:pt x="138" y="58"/>
                  </a:lnTo>
                  <a:lnTo>
                    <a:pt x="157" y="55"/>
                  </a:lnTo>
                  <a:lnTo>
                    <a:pt x="165" y="68"/>
                  </a:lnTo>
                  <a:lnTo>
                    <a:pt x="180" y="76"/>
                  </a:lnTo>
                  <a:lnTo>
                    <a:pt x="231" y="98"/>
                  </a:lnTo>
                  <a:lnTo>
                    <a:pt x="220" y="125"/>
                  </a:lnTo>
                  <a:lnTo>
                    <a:pt x="196" y="142"/>
                  </a:lnTo>
                  <a:lnTo>
                    <a:pt x="142" y="156"/>
                  </a:lnTo>
                  <a:lnTo>
                    <a:pt x="132" y="178"/>
                  </a:lnTo>
                  <a:lnTo>
                    <a:pt x="126" y="206"/>
                  </a:lnTo>
                  <a:lnTo>
                    <a:pt x="129" y="240"/>
                  </a:lnTo>
                  <a:lnTo>
                    <a:pt x="148" y="258"/>
                  </a:lnTo>
                  <a:lnTo>
                    <a:pt x="129" y="235"/>
                  </a:lnTo>
                  <a:lnTo>
                    <a:pt x="125" y="201"/>
                  </a:lnTo>
                  <a:lnTo>
                    <a:pt x="9" y="172"/>
                  </a:lnTo>
                  <a:lnTo>
                    <a:pt x="26" y="147"/>
                  </a:lnTo>
                  <a:lnTo>
                    <a:pt x="17" y="120"/>
                  </a:lnTo>
                  <a:lnTo>
                    <a:pt x="0" y="95"/>
                  </a:lnTo>
                  <a:lnTo>
                    <a:pt x="0" y="76"/>
                  </a:lnTo>
                  <a:lnTo>
                    <a:pt x="14" y="74"/>
                  </a:lnTo>
                  <a:lnTo>
                    <a:pt x="14" y="49"/>
                  </a:lnTo>
                  <a:lnTo>
                    <a:pt x="32" y="21"/>
                  </a:lnTo>
                  <a:lnTo>
                    <a:pt x="49"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33" name="Freeform 121"/>
            <p:cNvSpPr>
              <a:spLocks/>
            </p:cNvSpPr>
            <p:nvPr/>
          </p:nvSpPr>
          <p:spPr bwMode="auto">
            <a:xfrm>
              <a:off x="2747" y="2698"/>
              <a:ext cx="99" cy="106"/>
            </a:xfrm>
            <a:custGeom>
              <a:avLst/>
              <a:gdLst/>
              <a:ahLst/>
              <a:cxnLst>
                <a:cxn ang="0">
                  <a:pos x="22" y="12"/>
                </a:cxn>
                <a:cxn ang="0">
                  <a:pos x="17" y="24"/>
                </a:cxn>
                <a:cxn ang="0">
                  <a:pos x="10" y="35"/>
                </a:cxn>
                <a:cxn ang="0">
                  <a:pos x="8" y="49"/>
                </a:cxn>
                <a:cxn ang="0">
                  <a:pos x="7" y="62"/>
                </a:cxn>
                <a:cxn ang="0">
                  <a:pos x="0" y="71"/>
                </a:cxn>
                <a:cxn ang="0">
                  <a:pos x="0" y="83"/>
                </a:cxn>
                <a:cxn ang="0">
                  <a:pos x="3" y="92"/>
                </a:cxn>
                <a:cxn ang="0">
                  <a:pos x="5" y="97"/>
                </a:cxn>
                <a:cxn ang="0">
                  <a:pos x="11" y="105"/>
                </a:cxn>
                <a:cxn ang="0">
                  <a:pos x="13" y="105"/>
                </a:cxn>
                <a:cxn ang="0">
                  <a:pos x="19" y="106"/>
                </a:cxn>
                <a:cxn ang="0">
                  <a:pos x="28" y="102"/>
                </a:cxn>
                <a:cxn ang="0">
                  <a:pos x="36" y="97"/>
                </a:cxn>
                <a:cxn ang="0">
                  <a:pos x="45" y="96"/>
                </a:cxn>
                <a:cxn ang="0">
                  <a:pos x="64" y="93"/>
                </a:cxn>
                <a:cxn ang="0">
                  <a:pos x="70" y="96"/>
                </a:cxn>
                <a:cxn ang="0">
                  <a:pos x="73" y="75"/>
                </a:cxn>
                <a:cxn ang="0">
                  <a:pos x="79" y="59"/>
                </a:cxn>
                <a:cxn ang="0">
                  <a:pos x="87" y="46"/>
                </a:cxn>
                <a:cxn ang="0">
                  <a:pos x="96" y="31"/>
                </a:cxn>
                <a:cxn ang="0">
                  <a:pos x="99" y="22"/>
                </a:cxn>
                <a:cxn ang="0">
                  <a:pos x="99" y="9"/>
                </a:cxn>
                <a:cxn ang="0">
                  <a:pos x="61" y="0"/>
                </a:cxn>
                <a:cxn ang="0">
                  <a:pos x="22" y="12"/>
                </a:cxn>
              </a:cxnLst>
              <a:rect l="0" t="0" r="r" b="b"/>
              <a:pathLst>
                <a:path w="99" h="106">
                  <a:moveTo>
                    <a:pt x="22" y="12"/>
                  </a:moveTo>
                  <a:lnTo>
                    <a:pt x="17" y="24"/>
                  </a:lnTo>
                  <a:lnTo>
                    <a:pt x="10" y="35"/>
                  </a:lnTo>
                  <a:lnTo>
                    <a:pt x="8" y="49"/>
                  </a:lnTo>
                  <a:lnTo>
                    <a:pt x="7" y="62"/>
                  </a:lnTo>
                  <a:lnTo>
                    <a:pt x="0" y="71"/>
                  </a:lnTo>
                  <a:lnTo>
                    <a:pt x="0" y="83"/>
                  </a:lnTo>
                  <a:lnTo>
                    <a:pt x="3" y="92"/>
                  </a:lnTo>
                  <a:lnTo>
                    <a:pt x="5" y="97"/>
                  </a:lnTo>
                  <a:lnTo>
                    <a:pt x="11" y="105"/>
                  </a:lnTo>
                  <a:lnTo>
                    <a:pt x="13" y="105"/>
                  </a:lnTo>
                  <a:lnTo>
                    <a:pt x="19" y="106"/>
                  </a:lnTo>
                  <a:lnTo>
                    <a:pt x="28" y="102"/>
                  </a:lnTo>
                  <a:lnTo>
                    <a:pt x="36" y="97"/>
                  </a:lnTo>
                  <a:lnTo>
                    <a:pt x="45" y="96"/>
                  </a:lnTo>
                  <a:lnTo>
                    <a:pt x="64" y="93"/>
                  </a:lnTo>
                  <a:lnTo>
                    <a:pt x="70" y="96"/>
                  </a:lnTo>
                  <a:lnTo>
                    <a:pt x="73" y="75"/>
                  </a:lnTo>
                  <a:lnTo>
                    <a:pt x="79" y="59"/>
                  </a:lnTo>
                  <a:lnTo>
                    <a:pt x="87" y="46"/>
                  </a:lnTo>
                  <a:lnTo>
                    <a:pt x="96" y="31"/>
                  </a:lnTo>
                  <a:lnTo>
                    <a:pt x="99" y="22"/>
                  </a:lnTo>
                  <a:lnTo>
                    <a:pt x="99" y="9"/>
                  </a:lnTo>
                  <a:lnTo>
                    <a:pt x="61" y="0"/>
                  </a:lnTo>
                  <a:lnTo>
                    <a:pt x="22" y="1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34" name="Freeform 122"/>
            <p:cNvSpPr>
              <a:spLocks/>
            </p:cNvSpPr>
            <p:nvPr/>
          </p:nvSpPr>
          <p:spPr bwMode="auto">
            <a:xfrm>
              <a:off x="2817" y="2704"/>
              <a:ext cx="141" cy="164"/>
            </a:xfrm>
            <a:custGeom>
              <a:avLst/>
              <a:gdLst/>
              <a:ahLst/>
              <a:cxnLst>
                <a:cxn ang="0">
                  <a:pos x="88" y="164"/>
                </a:cxn>
                <a:cxn ang="0">
                  <a:pos x="94" y="152"/>
                </a:cxn>
                <a:cxn ang="0">
                  <a:pos x="102" y="143"/>
                </a:cxn>
                <a:cxn ang="0">
                  <a:pos x="108" y="134"/>
                </a:cxn>
                <a:cxn ang="0">
                  <a:pos x="114" y="127"/>
                </a:cxn>
                <a:cxn ang="0">
                  <a:pos x="125" y="121"/>
                </a:cxn>
                <a:cxn ang="0">
                  <a:pos x="125" y="112"/>
                </a:cxn>
                <a:cxn ang="0">
                  <a:pos x="131" y="100"/>
                </a:cxn>
                <a:cxn ang="0">
                  <a:pos x="132" y="91"/>
                </a:cxn>
                <a:cxn ang="0">
                  <a:pos x="140" y="83"/>
                </a:cxn>
                <a:cxn ang="0">
                  <a:pos x="119" y="68"/>
                </a:cxn>
                <a:cxn ang="0">
                  <a:pos x="119" y="43"/>
                </a:cxn>
                <a:cxn ang="0">
                  <a:pos x="117" y="26"/>
                </a:cxn>
                <a:cxn ang="0">
                  <a:pos x="28" y="0"/>
                </a:cxn>
                <a:cxn ang="0">
                  <a:pos x="26" y="19"/>
                </a:cxn>
                <a:cxn ang="0">
                  <a:pos x="21" y="34"/>
                </a:cxn>
                <a:cxn ang="0">
                  <a:pos x="9" y="47"/>
                </a:cxn>
                <a:cxn ang="0">
                  <a:pos x="8" y="59"/>
                </a:cxn>
                <a:cxn ang="0">
                  <a:pos x="3" y="74"/>
                </a:cxn>
                <a:cxn ang="0">
                  <a:pos x="0" y="87"/>
                </a:cxn>
                <a:cxn ang="0">
                  <a:pos x="0" y="90"/>
                </a:cxn>
                <a:cxn ang="0">
                  <a:pos x="3" y="99"/>
                </a:cxn>
                <a:cxn ang="0">
                  <a:pos x="12" y="106"/>
                </a:cxn>
                <a:cxn ang="0">
                  <a:pos x="31" y="114"/>
                </a:cxn>
                <a:cxn ang="0">
                  <a:pos x="57" y="139"/>
                </a:cxn>
                <a:cxn ang="0">
                  <a:pos x="66" y="145"/>
                </a:cxn>
                <a:cxn ang="0">
                  <a:pos x="88" y="164"/>
                </a:cxn>
              </a:cxnLst>
              <a:rect l="0" t="0" r="r" b="b"/>
              <a:pathLst>
                <a:path w="140" h="164">
                  <a:moveTo>
                    <a:pt x="88" y="164"/>
                  </a:moveTo>
                  <a:lnTo>
                    <a:pt x="94" y="152"/>
                  </a:lnTo>
                  <a:lnTo>
                    <a:pt x="102" y="143"/>
                  </a:lnTo>
                  <a:lnTo>
                    <a:pt x="108" y="134"/>
                  </a:lnTo>
                  <a:lnTo>
                    <a:pt x="114" y="127"/>
                  </a:lnTo>
                  <a:lnTo>
                    <a:pt x="125" y="121"/>
                  </a:lnTo>
                  <a:lnTo>
                    <a:pt x="125" y="112"/>
                  </a:lnTo>
                  <a:lnTo>
                    <a:pt x="131" y="100"/>
                  </a:lnTo>
                  <a:lnTo>
                    <a:pt x="132" y="91"/>
                  </a:lnTo>
                  <a:lnTo>
                    <a:pt x="140" y="83"/>
                  </a:lnTo>
                  <a:lnTo>
                    <a:pt x="119" y="68"/>
                  </a:lnTo>
                  <a:lnTo>
                    <a:pt x="119" y="43"/>
                  </a:lnTo>
                  <a:lnTo>
                    <a:pt x="117" y="26"/>
                  </a:lnTo>
                  <a:lnTo>
                    <a:pt x="28" y="0"/>
                  </a:lnTo>
                  <a:lnTo>
                    <a:pt x="26" y="19"/>
                  </a:lnTo>
                  <a:lnTo>
                    <a:pt x="21" y="34"/>
                  </a:lnTo>
                  <a:lnTo>
                    <a:pt x="9" y="47"/>
                  </a:lnTo>
                  <a:lnTo>
                    <a:pt x="8" y="59"/>
                  </a:lnTo>
                  <a:lnTo>
                    <a:pt x="3" y="74"/>
                  </a:lnTo>
                  <a:lnTo>
                    <a:pt x="0" y="87"/>
                  </a:lnTo>
                  <a:lnTo>
                    <a:pt x="0" y="90"/>
                  </a:lnTo>
                  <a:lnTo>
                    <a:pt x="3" y="99"/>
                  </a:lnTo>
                  <a:lnTo>
                    <a:pt x="12" y="106"/>
                  </a:lnTo>
                  <a:lnTo>
                    <a:pt x="31" y="114"/>
                  </a:lnTo>
                  <a:lnTo>
                    <a:pt x="57" y="139"/>
                  </a:lnTo>
                  <a:lnTo>
                    <a:pt x="66" y="145"/>
                  </a:lnTo>
                  <a:lnTo>
                    <a:pt x="88" y="164"/>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35" name="Freeform 123"/>
            <p:cNvSpPr>
              <a:spLocks/>
            </p:cNvSpPr>
            <p:nvPr/>
          </p:nvSpPr>
          <p:spPr bwMode="auto">
            <a:xfrm>
              <a:off x="2738" y="2795"/>
              <a:ext cx="179" cy="206"/>
            </a:xfrm>
            <a:custGeom>
              <a:avLst/>
              <a:gdLst/>
              <a:ahLst/>
              <a:cxnLst>
                <a:cxn ang="0">
                  <a:pos x="77" y="0"/>
                </a:cxn>
                <a:cxn ang="0">
                  <a:pos x="79" y="9"/>
                </a:cxn>
                <a:cxn ang="0">
                  <a:pos x="79" y="23"/>
                </a:cxn>
                <a:cxn ang="0">
                  <a:pos x="74" y="30"/>
                </a:cxn>
                <a:cxn ang="0">
                  <a:pos x="68" y="36"/>
                </a:cxn>
                <a:cxn ang="0">
                  <a:pos x="56" y="39"/>
                </a:cxn>
                <a:cxn ang="0">
                  <a:pos x="46" y="39"/>
                </a:cxn>
                <a:cxn ang="0">
                  <a:pos x="40" y="37"/>
                </a:cxn>
                <a:cxn ang="0">
                  <a:pos x="29" y="32"/>
                </a:cxn>
                <a:cxn ang="0">
                  <a:pos x="31" y="14"/>
                </a:cxn>
                <a:cxn ang="0">
                  <a:pos x="17" y="14"/>
                </a:cxn>
                <a:cxn ang="0">
                  <a:pos x="19" y="24"/>
                </a:cxn>
                <a:cxn ang="0">
                  <a:pos x="22" y="33"/>
                </a:cxn>
                <a:cxn ang="0">
                  <a:pos x="26" y="40"/>
                </a:cxn>
                <a:cxn ang="0">
                  <a:pos x="29" y="51"/>
                </a:cxn>
                <a:cxn ang="0">
                  <a:pos x="29" y="63"/>
                </a:cxn>
                <a:cxn ang="0">
                  <a:pos x="23" y="64"/>
                </a:cxn>
                <a:cxn ang="0">
                  <a:pos x="16" y="68"/>
                </a:cxn>
                <a:cxn ang="0">
                  <a:pos x="8" y="70"/>
                </a:cxn>
                <a:cxn ang="0">
                  <a:pos x="2" y="76"/>
                </a:cxn>
                <a:cxn ang="0">
                  <a:pos x="0" y="86"/>
                </a:cxn>
                <a:cxn ang="0">
                  <a:pos x="3" y="95"/>
                </a:cxn>
                <a:cxn ang="0">
                  <a:pos x="6" y="105"/>
                </a:cxn>
                <a:cxn ang="0">
                  <a:pos x="11" y="120"/>
                </a:cxn>
                <a:cxn ang="0">
                  <a:pos x="17" y="131"/>
                </a:cxn>
                <a:cxn ang="0">
                  <a:pos x="22" y="139"/>
                </a:cxn>
                <a:cxn ang="0">
                  <a:pos x="34" y="142"/>
                </a:cxn>
                <a:cxn ang="0">
                  <a:pos x="42" y="145"/>
                </a:cxn>
                <a:cxn ang="0">
                  <a:pos x="54" y="153"/>
                </a:cxn>
                <a:cxn ang="0">
                  <a:pos x="62" y="157"/>
                </a:cxn>
                <a:cxn ang="0">
                  <a:pos x="68" y="160"/>
                </a:cxn>
                <a:cxn ang="0">
                  <a:pos x="76" y="162"/>
                </a:cxn>
                <a:cxn ang="0">
                  <a:pos x="80" y="165"/>
                </a:cxn>
                <a:cxn ang="0">
                  <a:pos x="82" y="184"/>
                </a:cxn>
                <a:cxn ang="0">
                  <a:pos x="85" y="194"/>
                </a:cxn>
                <a:cxn ang="0">
                  <a:pos x="87" y="205"/>
                </a:cxn>
                <a:cxn ang="0">
                  <a:pos x="116" y="197"/>
                </a:cxn>
                <a:cxn ang="0">
                  <a:pos x="137" y="193"/>
                </a:cxn>
                <a:cxn ang="0">
                  <a:pos x="157" y="187"/>
                </a:cxn>
                <a:cxn ang="0">
                  <a:pos x="179" y="187"/>
                </a:cxn>
                <a:cxn ang="0">
                  <a:pos x="176" y="179"/>
                </a:cxn>
                <a:cxn ang="0">
                  <a:pos x="165" y="171"/>
                </a:cxn>
                <a:cxn ang="0">
                  <a:pos x="162" y="162"/>
                </a:cxn>
                <a:cxn ang="0">
                  <a:pos x="161" y="147"/>
                </a:cxn>
                <a:cxn ang="0">
                  <a:pos x="159" y="129"/>
                </a:cxn>
                <a:cxn ang="0">
                  <a:pos x="161" y="113"/>
                </a:cxn>
                <a:cxn ang="0">
                  <a:pos x="162" y="94"/>
                </a:cxn>
                <a:cxn ang="0">
                  <a:pos x="162" y="77"/>
                </a:cxn>
                <a:cxn ang="0">
                  <a:pos x="154" y="58"/>
                </a:cxn>
                <a:cxn ang="0">
                  <a:pos x="131" y="45"/>
                </a:cxn>
                <a:cxn ang="0">
                  <a:pos x="105" y="24"/>
                </a:cxn>
                <a:cxn ang="0">
                  <a:pos x="77" y="0"/>
                </a:cxn>
              </a:cxnLst>
              <a:rect l="0" t="0" r="r" b="b"/>
              <a:pathLst>
                <a:path w="179" h="205">
                  <a:moveTo>
                    <a:pt x="77" y="0"/>
                  </a:moveTo>
                  <a:lnTo>
                    <a:pt x="79" y="9"/>
                  </a:lnTo>
                  <a:lnTo>
                    <a:pt x="79" y="23"/>
                  </a:lnTo>
                  <a:lnTo>
                    <a:pt x="74" y="30"/>
                  </a:lnTo>
                  <a:lnTo>
                    <a:pt x="68" y="36"/>
                  </a:lnTo>
                  <a:lnTo>
                    <a:pt x="56" y="39"/>
                  </a:lnTo>
                  <a:lnTo>
                    <a:pt x="46" y="39"/>
                  </a:lnTo>
                  <a:lnTo>
                    <a:pt x="40" y="37"/>
                  </a:lnTo>
                  <a:lnTo>
                    <a:pt x="29" y="32"/>
                  </a:lnTo>
                  <a:lnTo>
                    <a:pt x="31" y="14"/>
                  </a:lnTo>
                  <a:lnTo>
                    <a:pt x="17" y="14"/>
                  </a:lnTo>
                  <a:lnTo>
                    <a:pt x="19" y="24"/>
                  </a:lnTo>
                  <a:lnTo>
                    <a:pt x="22" y="33"/>
                  </a:lnTo>
                  <a:lnTo>
                    <a:pt x="26" y="40"/>
                  </a:lnTo>
                  <a:lnTo>
                    <a:pt x="29" y="51"/>
                  </a:lnTo>
                  <a:lnTo>
                    <a:pt x="29" y="63"/>
                  </a:lnTo>
                  <a:lnTo>
                    <a:pt x="23" y="64"/>
                  </a:lnTo>
                  <a:lnTo>
                    <a:pt x="16" y="68"/>
                  </a:lnTo>
                  <a:lnTo>
                    <a:pt x="8" y="70"/>
                  </a:lnTo>
                  <a:lnTo>
                    <a:pt x="2" y="76"/>
                  </a:lnTo>
                  <a:lnTo>
                    <a:pt x="0" y="86"/>
                  </a:lnTo>
                  <a:lnTo>
                    <a:pt x="3" y="95"/>
                  </a:lnTo>
                  <a:lnTo>
                    <a:pt x="6" y="105"/>
                  </a:lnTo>
                  <a:lnTo>
                    <a:pt x="11" y="120"/>
                  </a:lnTo>
                  <a:lnTo>
                    <a:pt x="17" y="131"/>
                  </a:lnTo>
                  <a:lnTo>
                    <a:pt x="22" y="139"/>
                  </a:lnTo>
                  <a:lnTo>
                    <a:pt x="34" y="142"/>
                  </a:lnTo>
                  <a:lnTo>
                    <a:pt x="42" y="145"/>
                  </a:lnTo>
                  <a:lnTo>
                    <a:pt x="54" y="153"/>
                  </a:lnTo>
                  <a:lnTo>
                    <a:pt x="62" y="157"/>
                  </a:lnTo>
                  <a:lnTo>
                    <a:pt x="68" y="160"/>
                  </a:lnTo>
                  <a:lnTo>
                    <a:pt x="76" y="162"/>
                  </a:lnTo>
                  <a:lnTo>
                    <a:pt x="80" y="165"/>
                  </a:lnTo>
                  <a:lnTo>
                    <a:pt x="82" y="184"/>
                  </a:lnTo>
                  <a:lnTo>
                    <a:pt x="85" y="194"/>
                  </a:lnTo>
                  <a:lnTo>
                    <a:pt x="87" y="205"/>
                  </a:lnTo>
                  <a:lnTo>
                    <a:pt x="116" y="197"/>
                  </a:lnTo>
                  <a:lnTo>
                    <a:pt x="137" y="193"/>
                  </a:lnTo>
                  <a:lnTo>
                    <a:pt x="157" y="187"/>
                  </a:lnTo>
                  <a:lnTo>
                    <a:pt x="179" y="187"/>
                  </a:lnTo>
                  <a:lnTo>
                    <a:pt x="176" y="179"/>
                  </a:lnTo>
                  <a:lnTo>
                    <a:pt x="165" y="171"/>
                  </a:lnTo>
                  <a:lnTo>
                    <a:pt x="162" y="162"/>
                  </a:lnTo>
                  <a:lnTo>
                    <a:pt x="161" y="147"/>
                  </a:lnTo>
                  <a:lnTo>
                    <a:pt x="159" y="129"/>
                  </a:lnTo>
                  <a:lnTo>
                    <a:pt x="161" y="113"/>
                  </a:lnTo>
                  <a:lnTo>
                    <a:pt x="162" y="94"/>
                  </a:lnTo>
                  <a:lnTo>
                    <a:pt x="162" y="77"/>
                  </a:lnTo>
                  <a:lnTo>
                    <a:pt x="154" y="58"/>
                  </a:lnTo>
                  <a:lnTo>
                    <a:pt x="131" y="45"/>
                  </a:lnTo>
                  <a:lnTo>
                    <a:pt x="105" y="24"/>
                  </a:lnTo>
                  <a:lnTo>
                    <a:pt x="77"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36" name="Freeform 124"/>
            <p:cNvSpPr>
              <a:spLocks/>
            </p:cNvSpPr>
            <p:nvPr/>
          </p:nvSpPr>
          <p:spPr bwMode="auto">
            <a:xfrm>
              <a:off x="2730" y="2837"/>
              <a:ext cx="32" cy="36"/>
            </a:xfrm>
            <a:custGeom>
              <a:avLst/>
              <a:gdLst/>
              <a:ahLst/>
              <a:cxnLst>
                <a:cxn ang="0">
                  <a:pos x="2" y="0"/>
                </a:cxn>
                <a:cxn ang="0">
                  <a:pos x="2" y="10"/>
                </a:cxn>
                <a:cxn ang="0">
                  <a:pos x="0" y="13"/>
                </a:cxn>
                <a:cxn ang="0">
                  <a:pos x="0" y="16"/>
                </a:cxn>
                <a:cxn ang="0">
                  <a:pos x="0" y="19"/>
                </a:cxn>
                <a:cxn ang="0">
                  <a:pos x="0" y="22"/>
                </a:cxn>
                <a:cxn ang="0">
                  <a:pos x="0" y="25"/>
                </a:cxn>
                <a:cxn ang="0">
                  <a:pos x="0" y="28"/>
                </a:cxn>
                <a:cxn ang="0">
                  <a:pos x="2" y="31"/>
                </a:cxn>
                <a:cxn ang="0">
                  <a:pos x="2" y="34"/>
                </a:cxn>
                <a:cxn ang="0">
                  <a:pos x="5" y="35"/>
                </a:cxn>
                <a:cxn ang="0">
                  <a:pos x="10" y="35"/>
                </a:cxn>
                <a:cxn ang="0">
                  <a:pos x="13" y="35"/>
                </a:cxn>
                <a:cxn ang="0">
                  <a:pos x="16" y="35"/>
                </a:cxn>
                <a:cxn ang="0">
                  <a:pos x="16" y="32"/>
                </a:cxn>
                <a:cxn ang="0">
                  <a:pos x="19" y="31"/>
                </a:cxn>
                <a:cxn ang="0">
                  <a:pos x="24" y="29"/>
                </a:cxn>
                <a:cxn ang="0">
                  <a:pos x="27" y="28"/>
                </a:cxn>
                <a:cxn ang="0">
                  <a:pos x="30" y="26"/>
                </a:cxn>
                <a:cxn ang="0">
                  <a:pos x="31" y="24"/>
                </a:cxn>
                <a:cxn ang="0">
                  <a:pos x="34" y="22"/>
                </a:cxn>
                <a:cxn ang="0">
                  <a:pos x="34" y="19"/>
                </a:cxn>
                <a:cxn ang="0">
                  <a:pos x="34" y="16"/>
                </a:cxn>
                <a:cxn ang="0">
                  <a:pos x="34" y="13"/>
                </a:cxn>
                <a:cxn ang="0">
                  <a:pos x="34" y="10"/>
                </a:cxn>
                <a:cxn ang="0">
                  <a:pos x="30" y="7"/>
                </a:cxn>
                <a:cxn ang="0">
                  <a:pos x="28" y="4"/>
                </a:cxn>
                <a:cxn ang="0">
                  <a:pos x="25" y="4"/>
                </a:cxn>
                <a:cxn ang="0">
                  <a:pos x="22" y="4"/>
                </a:cxn>
                <a:cxn ang="0">
                  <a:pos x="19" y="6"/>
                </a:cxn>
                <a:cxn ang="0">
                  <a:pos x="16" y="6"/>
                </a:cxn>
                <a:cxn ang="0">
                  <a:pos x="13" y="7"/>
                </a:cxn>
                <a:cxn ang="0">
                  <a:pos x="10" y="7"/>
                </a:cxn>
                <a:cxn ang="0">
                  <a:pos x="7" y="7"/>
                </a:cxn>
                <a:cxn ang="0">
                  <a:pos x="7" y="4"/>
                </a:cxn>
                <a:cxn ang="0">
                  <a:pos x="4" y="4"/>
                </a:cxn>
                <a:cxn ang="0">
                  <a:pos x="2" y="0"/>
                </a:cxn>
              </a:cxnLst>
              <a:rect l="0" t="0" r="r" b="b"/>
              <a:pathLst>
                <a:path w="34" h="35">
                  <a:moveTo>
                    <a:pt x="2" y="0"/>
                  </a:moveTo>
                  <a:lnTo>
                    <a:pt x="2" y="10"/>
                  </a:lnTo>
                  <a:lnTo>
                    <a:pt x="0" y="13"/>
                  </a:lnTo>
                  <a:lnTo>
                    <a:pt x="0" y="16"/>
                  </a:lnTo>
                  <a:lnTo>
                    <a:pt x="0" y="19"/>
                  </a:lnTo>
                  <a:lnTo>
                    <a:pt x="0" y="22"/>
                  </a:lnTo>
                  <a:lnTo>
                    <a:pt x="0" y="25"/>
                  </a:lnTo>
                  <a:lnTo>
                    <a:pt x="0" y="28"/>
                  </a:lnTo>
                  <a:lnTo>
                    <a:pt x="2" y="31"/>
                  </a:lnTo>
                  <a:lnTo>
                    <a:pt x="2" y="34"/>
                  </a:lnTo>
                  <a:lnTo>
                    <a:pt x="5" y="35"/>
                  </a:lnTo>
                  <a:lnTo>
                    <a:pt x="10" y="35"/>
                  </a:lnTo>
                  <a:lnTo>
                    <a:pt x="13" y="35"/>
                  </a:lnTo>
                  <a:lnTo>
                    <a:pt x="16" y="35"/>
                  </a:lnTo>
                  <a:lnTo>
                    <a:pt x="16" y="32"/>
                  </a:lnTo>
                  <a:lnTo>
                    <a:pt x="19" y="31"/>
                  </a:lnTo>
                  <a:lnTo>
                    <a:pt x="24" y="29"/>
                  </a:lnTo>
                  <a:lnTo>
                    <a:pt x="27" y="28"/>
                  </a:lnTo>
                  <a:lnTo>
                    <a:pt x="30" y="26"/>
                  </a:lnTo>
                  <a:lnTo>
                    <a:pt x="31" y="24"/>
                  </a:lnTo>
                  <a:lnTo>
                    <a:pt x="34" y="22"/>
                  </a:lnTo>
                  <a:lnTo>
                    <a:pt x="34" y="19"/>
                  </a:lnTo>
                  <a:lnTo>
                    <a:pt x="34" y="16"/>
                  </a:lnTo>
                  <a:lnTo>
                    <a:pt x="34" y="13"/>
                  </a:lnTo>
                  <a:lnTo>
                    <a:pt x="34" y="10"/>
                  </a:lnTo>
                  <a:lnTo>
                    <a:pt x="30" y="7"/>
                  </a:lnTo>
                  <a:lnTo>
                    <a:pt x="28" y="4"/>
                  </a:lnTo>
                  <a:lnTo>
                    <a:pt x="25" y="4"/>
                  </a:lnTo>
                  <a:lnTo>
                    <a:pt x="22" y="4"/>
                  </a:lnTo>
                  <a:lnTo>
                    <a:pt x="19" y="6"/>
                  </a:lnTo>
                  <a:lnTo>
                    <a:pt x="16" y="6"/>
                  </a:lnTo>
                  <a:lnTo>
                    <a:pt x="13" y="7"/>
                  </a:lnTo>
                  <a:lnTo>
                    <a:pt x="10" y="7"/>
                  </a:lnTo>
                  <a:lnTo>
                    <a:pt x="7" y="7"/>
                  </a:lnTo>
                  <a:lnTo>
                    <a:pt x="7" y="4"/>
                  </a:lnTo>
                  <a:lnTo>
                    <a:pt x="4" y="4"/>
                  </a:lnTo>
                  <a:lnTo>
                    <a:pt x="2"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37" name="Freeform 125"/>
            <p:cNvSpPr>
              <a:spLocks/>
            </p:cNvSpPr>
            <p:nvPr/>
          </p:nvSpPr>
          <p:spPr bwMode="auto">
            <a:xfrm>
              <a:off x="2732" y="2815"/>
              <a:ext cx="26" cy="29"/>
            </a:xfrm>
            <a:custGeom>
              <a:avLst/>
              <a:gdLst/>
              <a:ahLst/>
              <a:cxnLst>
                <a:cxn ang="0">
                  <a:pos x="15" y="3"/>
                </a:cxn>
                <a:cxn ang="0">
                  <a:pos x="12" y="1"/>
                </a:cxn>
                <a:cxn ang="0">
                  <a:pos x="9" y="1"/>
                </a:cxn>
                <a:cxn ang="0">
                  <a:pos x="6" y="3"/>
                </a:cxn>
                <a:cxn ang="0">
                  <a:pos x="5" y="6"/>
                </a:cxn>
                <a:cxn ang="0">
                  <a:pos x="2" y="7"/>
                </a:cxn>
                <a:cxn ang="0">
                  <a:pos x="0" y="10"/>
                </a:cxn>
                <a:cxn ang="0">
                  <a:pos x="0" y="13"/>
                </a:cxn>
                <a:cxn ang="0">
                  <a:pos x="0" y="16"/>
                </a:cxn>
                <a:cxn ang="0">
                  <a:pos x="0" y="19"/>
                </a:cxn>
                <a:cxn ang="0">
                  <a:pos x="0" y="22"/>
                </a:cxn>
                <a:cxn ang="0">
                  <a:pos x="3" y="25"/>
                </a:cxn>
                <a:cxn ang="0">
                  <a:pos x="6" y="26"/>
                </a:cxn>
                <a:cxn ang="0">
                  <a:pos x="9" y="28"/>
                </a:cxn>
                <a:cxn ang="0">
                  <a:pos x="12" y="29"/>
                </a:cxn>
                <a:cxn ang="0">
                  <a:pos x="15" y="31"/>
                </a:cxn>
                <a:cxn ang="0">
                  <a:pos x="18" y="31"/>
                </a:cxn>
                <a:cxn ang="0">
                  <a:pos x="22" y="31"/>
                </a:cxn>
                <a:cxn ang="0">
                  <a:pos x="23" y="28"/>
                </a:cxn>
                <a:cxn ang="0">
                  <a:pos x="26" y="26"/>
                </a:cxn>
                <a:cxn ang="0">
                  <a:pos x="26" y="23"/>
                </a:cxn>
                <a:cxn ang="0">
                  <a:pos x="26" y="20"/>
                </a:cxn>
                <a:cxn ang="0">
                  <a:pos x="26" y="17"/>
                </a:cxn>
                <a:cxn ang="0">
                  <a:pos x="25" y="14"/>
                </a:cxn>
                <a:cxn ang="0">
                  <a:pos x="23" y="12"/>
                </a:cxn>
                <a:cxn ang="0">
                  <a:pos x="23" y="9"/>
                </a:cxn>
                <a:cxn ang="0">
                  <a:pos x="23" y="6"/>
                </a:cxn>
                <a:cxn ang="0">
                  <a:pos x="20" y="4"/>
                </a:cxn>
                <a:cxn ang="0">
                  <a:pos x="20" y="1"/>
                </a:cxn>
                <a:cxn ang="0">
                  <a:pos x="17" y="0"/>
                </a:cxn>
                <a:cxn ang="0">
                  <a:pos x="15" y="3"/>
                </a:cxn>
              </a:cxnLst>
              <a:rect l="0" t="0" r="r" b="b"/>
              <a:pathLst>
                <a:path w="26" h="31">
                  <a:moveTo>
                    <a:pt x="15" y="3"/>
                  </a:moveTo>
                  <a:lnTo>
                    <a:pt x="12" y="1"/>
                  </a:lnTo>
                  <a:lnTo>
                    <a:pt x="9" y="1"/>
                  </a:lnTo>
                  <a:lnTo>
                    <a:pt x="6" y="3"/>
                  </a:lnTo>
                  <a:lnTo>
                    <a:pt x="5" y="6"/>
                  </a:lnTo>
                  <a:lnTo>
                    <a:pt x="2" y="7"/>
                  </a:lnTo>
                  <a:lnTo>
                    <a:pt x="0" y="10"/>
                  </a:lnTo>
                  <a:lnTo>
                    <a:pt x="0" y="13"/>
                  </a:lnTo>
                  <a:lnTo>
                    <a:pt x="0" y="16"/>
                  </a:lnTo>
                  <a:lnTo>
                    <a:pt x="0" y="19"/>
                  </a:lnTo>
                  <a:lnTo>
                    <a:pt x="0" y="22"/>
                  </a:lnTo>
                  <a:lnTo>
                    <a:pt x="3" y="25"/>
                  </a:lnTo>
                  <a:lnTo>
                    <a:pt x="6" y="26"/>
                  </a:lnTo>
                  <a:lnTo>
                    <a:pt x="9" y="28"/>
                  </a:lnTo>
                  <a:lnTo>
                    <a:pt x="12" y="29"/>
                  </a:lnTo>
                  <a:lnTo>
                    <a:pt x="15" y="31"/>
                  </a:lnTo>
                  <a:lnTo>
                    <a:pt x="18" y="31"/>
                  </a:lnTo>
                  <a:lnTo>
                    <a:pt x="22" y="31"/>
                  </a:lnTo>
                  <a:lnTo>
                    <a:pt x="23" y="28"/>
                  </a:lnTo>
                  <a:lnTo>
                    <a:pt x="26" y="26"/>
                  </a:lnTo>
                  <a:lnTo>
                    <a:pt x="26" y="23"/>
                  </a:lnTo>
                  <a:lnTo>
                    <a:pt x="26" y="20"/>
                  </a:lnTo>
                  <a:lnTo>
                    <a:pt x="26" y="17"/>
                  </a:lnTo>
                  <a:lnTo>
                    <a:pt x="25" y="14"/>
                  </a:lnTo>
                  <a:lnTo>
                    <a:pt x="23" y="12"/>
                  </a:lnTo>
                  <a:lnTo>
                    <a:pt x="23" y="9"/>
                  </a:lnTo>
                  <a:lnTo>
                    <a:pt x="23" y="6"/>
                  </a:lnTo>
                  <a:lnTo>
                    <a:pt x="20" y="4"/>
                  </a:lnTo>
                  <a:lnTo>
                    <a:pt x="20" y="1"/>
                  </a:lnTo>
                  <a:lnTo>
                    <a:pt x="17" y="0"/>
                  </a:lnTo>
                  <a:lnTo>
                    <a:pt x="15" y="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38" name="Freeform 126"/>
            <p:cNvSpPr>
              <a:spLocks/>
            </p:cNvSpPr>
            <p:nvPr/>
          </p:nvSpPr>
          <p:spPr bwMode="auto">
            <a:xfrm>
              <a:off x="2778" y="2957"/>
              <a:ext cx="53" cy="121"/>
            </a:xfrm>
            <a:custGeom>
              <a:avLst/>
              <a:gdLst/>
              <a:ahLst/>
              <a:cxnLst>
                <a:cxn ang="0">
                  <a:pos x="20" y="0"/>
                </a:cxn>
                <a:cxn ang="0">
                  <a:pos x="19" y="11"/>
                </a:cxn>
                <a:cxn ang="0">
                  <a:pos x="17" y="16"/>
                </a:cxn>
                <a:cxn ang="0">
                  <a:pos x="14" y="25"/>
                </a:cxn>
                <a:cxn ang="0">
                  <a:pos x="19" y="38"/>
                </a:cxn>
                <a:cxn ang="0">
                  <a:pos x="19" y="48"/>
                </a:cxn>
                <a:cxn ang="0">
                  <a:pos x="16" y="54"/>
                </a:cxn>
                <a:cxn ang="0">
                  <a:pos x="8" y="59"/>
                </a:cxn>
                <a:cxn ang="0">
                  <a:pos x="3" y="65"/>
                </a:cxn>
                <a:cxn ang="0">
                  <a:pos x="0" y="74"/>
                </a:cxn>
                <a:cxn ang="0">
                  <a:pos x="0" y="78"/>
                </a:cxn>
                <a:cxn ang="0">
                  <a:pos x="0" y="84"/>
                </a:cxn>
                <a:cxn ang="0">
                  <a:pos x="9" y="84"/>
                </a:cxn>
                <a:cxn ang="0">
                  <a:pos x="14" y="84"/>
                </a:cxn>
                <a:cxn ang="0">
                  <a:pos x="19" y="84"/>
                </a:cxn>
                <a:cxn ang="0">
                  <a:pos x="23" y="87"/>
                </a:cxn>
                <a:cxn ang="0">
                  <a:pos x="28" y="91"/>
                </a:cxn>
                <a:cxn ang="0">
                  <a:pos x="33" y="96"/>
                </a:cxn>
                <a:cxn ang="0">
                  <a:pos x="33" y="102"/>
                </a:cxn>
                <a:cxn ang="0">
                  <a:pos x="34" y="106"/>
                </a:cxn>
                <a:cxn ang="0">
                  <a:pos x="39" y="111"/>
                </a:cxn>
                <a:cxn ang="0">
                  <a:pos x="42" y="116"/>
                </a:cxn>
                <a:cxn ang="0">
                  <a:pos x="48" y="121"/>
                </a:cxn>
                <a:cxn ang="0">
                  <a:pos x="51" y="115"/>
                </a:cxn>
                <a:cxn ang="0">
                  <a:pos x="53" y="100"/>
                </a:cxn>
                <a:cxn ang="0">
                  <a:pos x="53" y="85"/>
                </a:cxn>
                <a:cxn ang="0">
                  <a:pos x="51" y="69"/>
                </a:cxn>
                <a:cxn ang="0">
                  <a:pos x="47" y="60"/>
                </a:cxn>
                <a:cxn ang="0">
                  <a:pos x="45" y="50"/>
                </a:cxn>
                <a:cxn ang="0">
                  <a:pos x="42" y="31"/>
                </a:cxn>
                <a:cxn ang="0">
                  <a:pos x="42" y="17"/>
                </a:cxn>
                <a:cxn ang="0">
                  <a:pos x="40" y="6"/>
                </a:cxn>
                <a:cxn ang="0">
                  <a:pos x="34" y="0"/>
                </a:cxn>
                <a:cxn ang="0">
                  <a:pos x="20" y="0"/>
                </a:cxn>
              </a:cxnLst>
              <a:rect l="0" t="0" r="r" b="b"/>
              <a:pathLst>
                <a:path w="53" h="121">
                  <a:moveTo>
                    <a:pt x="20" y="0"/>
                  </a:moveTo>
                  <a:lnTo>
                    <a:pt x="19" y="11"/>
                  </a:lnTo>
                  <a:lnTo>
                    <a:pt x="17" y="16"/>
                  </a:lnTo>
                  <a:lnTo>
                    <a:pt x="14" y="25"/>
                  </a:lnTo>
                  <a:lnTo>
                    <a:pt x="19" y="38"/>
                  </a:lnTo>
                  <a:lnTo>
                    <a:pt x="19" y="48"/>
                  </a:lnTo>
                  <a:lnTo>
                    <a:pt x="16" y="54"/>
                  </a:lnTo>
                  <a:lnTo>
                    <a:pt x="8" y="59"/>
                  </a:lnTo>
                  <a:lnTo>
                    <a:pt x="3" y="65"/>
                  </a:lnTo>
                  <a:lnTo>
                    <a:pt x="0" y="74"/>
                  </a:lnTo>
                  <a:lnTo>
                    <a:pt x="0" y="78"/>
                  </a:lnTo>
                  <a:lnTo>
                    <a:pt x="0" y="84"/>
                  </a:lnTo>
                  <a:lnTo>
                    <a:pt x="9" y="84"/>
                  </a:lnTo>
                  <a:lnTo>
                    <a:pt x="14" y="84"/>
                  </a:lnTo>
                  <a:lnTo>
                    <a:pt x="19" y="84"/>
                  </a:lnTo>
                  <a:lnTo>
                    <a:pt x="23" y="87"/>
                  </a:lnTo>
                  <a:lnTo>
                    <a:pt x="28" y="91"/>
                  </a:lnTo>
                  <a:lnTo>
                    <a:pt x="33" y="96"/>
                  </a:lnTo>
                  <a:lnTo>
                    <a:pt x="33" y="102"/>
                  </a:lnTo>
                  <a:lnTo>
                    <a:pt x="34" y="106"/>
                  </a:lnTo>
                  <a:lnTo>
                    <a:pt x="39" y="111"/>
                  </a:lnTo>
                  <a:lnTo>
                    <a:pt x="42" y="116"/>
                  </a:lnTo>
                  <a:lnTo>
                    <a:pt x="48" y="121"/>
                  </a:lnTo>
                  <a:lnTo>
                    <a:pt x="51" y="115"/>
                  </a:lnTo>
                  <a:lnTo>
                    <a:pt x="53" y="100"/>
                  </a:lnTo>
                  <a:lnTo>
                    <a:pt x="53" y="85"/>
                  </a:lnTo>
                  <a:lnTo>
                    <a:pt x="51" y="69"/>
                  </a:lnTo>
                  <a:lnTo>
                    <a:pt x="47" y="60"/>
                  </a:lnTo>
                  <a:lnTo>
                    <a:pt x="45" y="50"/>
                  </a:lnTo>
                  <a:lnTo>
                    <a:pt x="42" y="31"/>
                  </a:lnTo>
                  <a:lnTo>
                    <a:pt x="42" y="17"/>
                  </a:lnTo>
                  <a:lnTo>
                    <a:pt x="40" y="6"/>
                  </a:lnTo>
                  <a:lnTo>
                    <a:pt x="34" y="0"/>
                  </a:lnTo>
                  <a:lnTo>
                    <a:pt x="20"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39" name="Freeform 127"/>
            <p:cNvSpPr>
              <a:spLocks/>
            </p:cNvSpPr>
            <p:nvPr/>
          </p:nvSpPr>
          <p:spPr bwMode="auto">
            <a:xfrm>
              <a:off x="2607" y="2939"/>
              <a:ext cx="194" cy="182"/>
            </a:xfrm>
            <a:custGeom>
              <a:avLst/>
              <a:gdLst/>
              <a:ahLst/>
              <a:cxnLst>
                <a:cxn ang="0">
                  <a:pos x="154" y="0"/>
                </a:cxn>
                <a:cxn ang="0">
                  <a:pos x="139" y="0"/>
                </a:cxn>
                <a:cxn ang="0">
                  <a:pos x="113" y="7"/>
                </a:cxn>
                <a:cxn ang="0">
                  <a:pos x="111" y="29"/>
                </a:cxn>
                <a:cxn ang="0">
                  <a:pos x="113" y="58"/>
                </a:cxn>
                <a:cxn ang="0">
                  <a:pos x="106" y="66"/>
                </a:cxn>
                <a:cxn ang="0">
                  <a:pos x="62" y="69"/>
                </a:cxn>
                <a:cxn ang="0">
                  <a:pos x="48" y="69"/>
                </a:cxn>
                <a:cxn ang="0">
                  <a:pos x="23" y="66"/>
                </a:cxn>
                <a:cxn ang="0">
                  <a:pos x="2" y="78"/>
                </a:cxn>
                <a:cxn ang="0">
                  <a:pos x="0" y="105"/>
                </a:cxn>
                <a:cxn ang="0">
                  <a:pos x="9" y="120"/>
                </a:cxn>
                <a:cxn ang="0">
                  <a:pos x="14" y="136"/>
                </a:cxn>
                <a:cxn ang="0">
                  <a:pos x="19" y="154"/>
                </a:cxn>
                <a:cxn ang="0">
                  <a:pos x="29" y="168"/>
                </a:cxn>
                <a:cxn ang="0">
                  <a:pos x="46" y="180"/>
                </a:cxn>
                <a:cxn ang="0">
                  <a:pos x="69" y="182"/>
                </a:cxn>
                <a:cxn ang="0">
                  <a:pos x="99" y="173"/>
                </a:cxn>
                <a:cxn ang="0">
                  <a:pos x="111" y="163"/>
                </a:cxn>
                <a:cxn ang="0">
                  <a:pos x="125" y="146"/>
                </a:cxn>
                <a:cxn ang="0">
                  <a:pos x="139" y="142"/>
                </a:cxn>
                <a:cxn ang="0">
                  <a:pos x="143" y="136"/>
                </a:cxn>
                <a:cxn ang="0">
                  <a:pos x="145" y="118"/>
                </a:cxn>
                <a:cxn ang="0">
                  <a:pos x="159" y="100"/>
                </a:cxn>
                <a:cxn ang="0">
                  <a:pos x="171" y="100"/>
                </a:cxn>
                <a:cxn ang="0">
                  <a:pos x="171" y="89"/>
                </a:cxn>
                <a:cxn ang="0">
                  <a:pos x="180" y="78"/>
                </a:cxn>
                <a:cxn ang="0">
                  <a:pos x="185" y="62"/>
                </a:cxn>
                <a:cxn ang="0">
                  <a:pos x="185" y="38"/>
                </a:cxn>
                <a:cxn ang="0">
                  <a:pos x="194" y="16"/>
                </a:cxn>
                <a:cxn ang="0">
                  <a:pos x="154" y="0"/>
                </a:cxn>
              </a:cxnLst>
              <a:rect l="0" t="0" r="r" b="b"/>
              <a:pathLst>
                <a:path w="194" h="182">
                  <a:moveTo>
                    <a:pt x="154" y="0"/>
                  </a:moveTo>
                  <a:lnTo>
                    <a:pt x="139" y="0"/>
                  </a:lnTo>
                  <a:lnTo>
                    <a:pt x="113" y="7"/>
                  </a:lnTo>
                  <a:lnTo>
                    <a:pt x="111" y="29"/>
                  </a:lnTo>
                  <a:lnTo>
                    <a:pt x="113" y="58"/>
                  </a:lnTo>
                  <a:lnTo>
                    <a:pt x="106" y="66"/>
                  </a:lnTo>
                  <a:lnTo>
                    <a:pt x="62" y="69"/>
                  </a:lnTo>
                  <a:lnTo>
                    <a:pt x="48" y="69"/>
                  </a:lnTo>
                  <a:lnTo>
                    <a:pt x="23" y="66"/>
                  </a:lnTo>
                  <a:lnTo>
                    <a:pt x="2" y="78"/>
                  </a:lnTo>
                  <a:lnTo>
                    <a:pt x="0" y="105"/>
                  </a:lnTo>
                  <a:lnTo>
                    <a:pt x="9" y="120"/>
                  </a:lnTo>
                  <a:lnTo>
                    <a:pt x="14" y="136"/>
                  </a:lnTo>
                  <a:lnTo>
                    <a:pt x="19" y="154"/>
                  </a:lnTo>
                  <a:lnTo>
                    <a:pt x="29" y="168"/>
                  </a:lnTo>
                  <a:lnTo>
                    <a:pt x="46" y="180"/>
                  </a:lnTo>
                  <a:lnTo>
                    <a:pt x="69" y="182"/>
                  </a:lnTo>
                  <a:lnTo>
                    <a:pt x="99" y="173"/>
                  </a:lnTo>
                  <a:lnTo>
                    <a:pt x="111" y="163"/>
                  </a:lnTo>
                  <a:lnTo>
                    <a:pt x="125" y="146"/>
                  </a:lnTo>
                  <a:lnTo>
                    <a:pt x="139" y="142"/>
                  </a:lnTo>
                  <a:lnTo>
                    <a:pt x="143" y="136"/>
                  </a:lnTo>
                  <a:lnTo>
                    <a:pt x="145" y="118"/>
                  </a:lnTo>
                  <a:lnTo>
                    <a:pt x="159" y="100"/>
                  </a:lnTo>
                  <a:lnTo>
                    <a:pt x="171" y="100"/>
                  </a:lnTo>
                  <a:lnTo>
                    <a:pt x="171" y="89"/>
                  </a:lnTo>
                  <a:lnTo>
                    <a:pt x="180" y="78"/>
                  </a:lnTo>
                  <a:lnTo>
                    <a:pt x="185" y="62"/>
                  </a:lnTo>
                  <a:lnTo>
                    <a:pt x="185" y="38"/>
                  </a:lnTo>
                  <a:lnTo>
                    <a:pt x="194" y="16"/>
                  </a:lnTo>
                  <a:lnTo>
                    <a:pt x="154"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40" name="Freeform 128"/>
            <p:cNvSpPr>
              <a:spLocks/>
            </p:cNvSpPr>
            <p:nvPr/>
          </p:nvSpPr>
          <p:spPr bwMode="auto">
            <a:xfrm>
              <a:off x="2442" y="2668"/>
              <a:ext cx="336" cy="346"/>
            </a:xfrm>
            <a:custGeom>
              <a:avLst/>
              <a:gdLst/>
              <a:ahLst/>
              <a:cxnLst>
                <a:cxn ang="0">
                  <a:pos x="143" y="0"/>
                </a:cxn>
                <a:cxn ang="0">
                  <a:pos x="130" y="27"/>
                </a:cxn>
                <a:cxn ang="0">
                  <a:pos x="119" y="45"/>
                </a:cxn>
                <a:cxn ang="0">
                  <a:pos x="109" y="54"/>
                </a:cxn>
                <a:cxn ang="0">
                  <a:pos x="109" y="80"/>
                </a:cxn>
                <a:cxn ang="0">
                  <a:pos x="116" y="93"/>
                </a:cxn>
                <a:cxn ang="0">
                  <a:pos x="114" y="111"/>
                </a:cxn>
                <a:cxn ang="0">
                  <a:pos x="91" y="125"/>
                </a:cxn>
                <a:cxn ang="0">
                  <a:pos x="77" y="132"/>
                </a:cxn>
                <a:cxn ang="0">
                  <a:pos x="74" y="151"/>
                </a:cxn>
                <a:cxn ang="0">
                  <a:pos x="68" y="167"/>
                </a:cxn>
                <a:cxn ang="0">
                  <a:pos x="45" y="182"/>
                </a:cxn>
                <a:cxn ang="0">
                  <a:pos x="23" y="194"/>
                </a:cxn>
                <a:cxn ang="0">
                  <a:pos x="0" y="203"/>
                </a:cxn>
                <a:cxn ang="0">
                  <a:pos x="0" y="212"/>
                </a:cxn>
                <a:cxn ang="0">
                  <a:pos x="22" y="213"/>
                </a:cxn>
                <a:cxn ang="0">
                  <a:pos x="45" y="213"/>
                </a:cxn>
                <a:cxn ang="0">
                  <a:pos x="65" y="213"/>
                </a:cxn>
                <a:cxn ang="0">
                  <a:pos x="82" y="225"/>
                </a:cxn>
                <a:cxn ang="0">
                  <a:pos x="93" y="244"/>
                </a:cxn>
                <a:cxn ang="0">
                  <a:pos x="128" y="244"/>
                </a:cxn>
                <a:cxn ang="0">
                  <a:pos x="148" y="247"/>
                </a:cxn>
                <a:cxn ang="0">
                  <a:pos x="162" y="258"/>
                </a:cxn>
                <a:cxn ang="0">
                  <a:pos x="174" y="274"/>
                </a:cxn>
                <a:cxn ang="0">
                  <a:pos x="179" y="296"/>
                </a:cxn>
                <a:cxn ang="0">
                  <a:pos x="179" y="309"/>
                </a:cxn>
                <a:cxn ang="0">
                  <a:pos x="185" y="337"/>
                </a:cxn>
                <a:cxn ang="0">
                  <a:pos x="271" y="346"/>
                </a:cxn>
                <a:cxn ang="0">
                  <a:pos x="278" y="315"/>
                </a:cxn>
                <a:cxn ang="0">
                  <a:pos x="278" y="287"/>
                </a:cxn>
                <a:cxn ang="0">
                  <a:pos x="299" y="274"/>
                </a:cxn>
                <a:cxn ang="0">
                  <a:pos x="322" y="262"/>
                </a:cxn>
                <a:cxn ang="0">
                  <a:pos x="295" y="212"/>
                </a:cxn>
                <a:cxn ang="0">
                  <a:pos x="287" y="203"/>
                </a:cxn>
                <a:cxn ang="0">
                  <a:pos x="285" y="164"/>
                </a:cxn>
                <a:cxn ang="0">
                  <a:pos x="304" y="147"/>
                </a:cxn>
                <a:cxn ang="0">
                  <a:pos x="315" y="142"/>
                </a:cxn>
                <a:cxn ang="0">
                  <a:pos x="308" y="111"/>
                </a:cxn>
                <a:cxn ang="0">
                  <a:pos x="308" y="85"/>
                </a:cxn>
                <a:cxn ang="0">
                  <a:pos x="322" y="62"/>
                </a:cxn>
                <a:cxn ang="0">
                  <a:pos x="336" y="36"/>
                </a:cxn>
                <a:cxn ang="0">
                  <a:pos x="308" y="17"/>
                </a:cxn>
                <a:cxn ang="0">
                  <a:pos x="271" y="8"/>
                </a:cxn>
                <a:cxn ang="0">
                  <a:pos x="234" y="8"/>
                </a:cxn>
                <a:cxn ang="0">
                  <a:pos x="143" y="0"/>
                </a:cxn>
              </a:cxnLst>
              <a:rect l="0" t="0" r="r" b="b"/>
              <a:pathLst>
                <a:path w="336" h="346">
                  <a:moveTo>
                    <a:pt x="143" y="0"/>
                  </a:moveTo>
                  <a:lnTo>
                    <a:pt x="130" y="27"/>
                  </a:lnTo>
                  <a:lnTo>
                    <a:pt x="119" y="45"/>
                  </a:lnTo>
                  <a:lnTo>
                    <a:pt x="109" y="54"/>
                  </a:lnTo>
                  <a:lnTo>
                    <a:pt x="109" y="80"/>
                  </a:lnTo>
                  <a:lnTo>
                    <a:pt x="116" y="93"/>
                  </a:lnTo>
                  <a:lnTo>
                    <a:pt x="114" y="111"/>
                  </a:lnTo>
                  <a:lnTo>
                    <a:pt x="91" y="125"/>
                  </a:lnTo>
                  <a:lnTo>
                    <a:pt x="77" y="132"/>
                  </a:lnTo>
                  <a:lnTo>
                    <a:pt x="74" y="151"/>
                  </a:lnTo>
                  <a:lnTo>
                    <a:pt x="68" y="167"/>
                  </a:lnTo>
                  <a:lnTo>
                    <a:pt x="45" y="182"/>
                  </a:lnTo>
                  <a:lnTo>
                    <a:pt x="23" y="194"/>
                  </a:lnTo>
                  <a:lnTo>
                    <a:pt x="0" y="203"/>
                  </a:lnTo>
                  <a:lnTo>
                    <a:pt x="0" y="212"/>
                  </a:lnTo>
                  <a:lnTo>
                    <a:pt x="22" y="213"/>
                  </a:lnTo>
                  <a:lnTo>
                    <a:pt x="45" y="213"/>
                  </a:lnTo>
                  <a:lnTo>
                    <a:pt x="65" y="213"/>
                  </a:lnTo>
                  <a:lnTo>
                    <a:pt x="82" y="225"/>
                  </a:lnTo>
                  <a:lnTo>
                    <a:pt x="93" y="244"/>
                  </a:lnTo>
                  <a:lnTo>
                    <a:pt x="128" y="244"/>
                  </a:lnTo>
                  <a:lnTo>
                    <a:pt x="148" y="247"/>
                  </a:lnTo>
                  <a:lnTo>
                    <a:pt x="162" y="258"/>
                  </a:lnTo>
                  <a:lnTo>
                    <a:pt x="174" y="274"/>
                  </a:lnTo>
                  <a:lnTo>
                    <a:pt x="179" y="296"/>
                  </a:lnTo>
                  <a:lnTo>
                    <a:pt x="179" y="309"/>
                  </a:lnTo>
                  <a:lnTo>
                    <a:pt x="185" y="337"/>
                  </a:lnTo>
                  <a:lnTo>
                    <a:pt x="271" y="346"/>
                  </a:lnTo>
                  <a:lnTo>
                    <a:pt x="278" y="315"/>
                  </a:lnTo>
                  <a:lnTo>
                    <a:pt x="278" y="287"/>
                  </a:lnTo>
                  <a:lnTo>
                    <a:pt x="299" y="274"/>
                  </a:lnTo>
                  <a:lnTo>
                    <a:pt x="322" y="262"/>
                  </a:lnTo>
                  <a:lnTo>
                    <a:pt x="295" y="212"/>
                  </a:lnTo>
                  <a:lnTo>
                    <a:pt x="287" y="203"/>
                  </a:lnTo>
                  <a:lnTo>
                    <a:pt x="285" y="164"/>
                  </a:lnTo>
                  <a:lnTo>
                    <a:pt x="304" y="147"/>
                  </a:lnTo>
                  <a:lnTo>
                    <a:pt x="315" y="142"/>
                  </a:lnTo>
                  <a:lnTo>
                    <a:pt x="308" y="111"/>
                  </a:lnTo>
                  <a:lnTo>
                    <a:pt x="308" y="85"/>
                  </a:lnTo>
                  <a:lnTo>
                    <a:pt x="322" y="62"/>
                  </a:lnTo>
                  <a:lnTo>
                    <a:pt x="336" y="36"/>
                  </a:lnTo>
                  <a:lnTo>
                    <a:pt x="308" y="17"/>
                  </a:lnTo>
                  <a:lnTo>
                    <a:pt x="271" y="8"/>
                  </a:lnTo>
                  <a:lnTo>
                    <a:pt x="234" y="8"/>
                  </a:lnTo>
                  <a:lnTo>
                    <a:pt x="143"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41" name="Freeform 129"/>
            <p:cNvSpPr>
              <a:spLocks/>
            </p:cNvSpPr>
            <p:nvPr/>
          </p:nvSpPr>
          <p:spPr bwMode="auto">
            <a:xfrm>
              <a:off x="2949" y="3008"/>
              <a:ext cx="130" cy="239"/>
            </a:xfrm>
            <a:custGeom>
              <a:avLst/>
              <a:gdLst/>
              <a:ahLst/>
              <a:cxnLst>
                <a:cxn ang="0">
                  <a:pos x="116" y="0"/>
                </a:cxn>
                <a:cxn ang="0">
                  <a:pos x="98" y="11"/>
                </a:cxn>
                <a:cxn ang="0">
                  <a:pos x="85" y="20"/>
                </a:cxn>
                <a:cxn ang="0">
                  <a:pos x="76" y="31"/>
                </a:cxn>
                <a:cxn ang="0">
                  <a:pos x="67" y="51"/>
                </a:cxn>
                <a:cxn ang="0">
                  <a:pos x="61" y="64"/>
                </a:cxn>
                <a:cxn ang="0">
                  <a:pos x="42" y="76"/>
                </a:cxn>
                <a:cxn ang="0">
                  <a:pos x="28" y="77"/>
                </a:cxn>
                <a:cxn ang="0">
                  <a:pos x="21" y="95"/>
                </a:cxn>
                <a:cxn ang="0">
                  <a:pos x="19" y="117"/>
                </a:cxn>
                <a:cxn ang="0">
                  <a:pos x="19" y="142"/>
                </a:cxn>
                <a:cxn ang="0">
                  <a:pos x="21" y="153"/>
                </a:cxn>
                <a:cxn ang="0">
                  <a:pos x="14" y="166"/>
                </a:cxn>
                <a:cxn ang="0">
                  <a:pos x="0" y="178"/>
                </a:cxn>
                <a:cxn ang="0">
                  <a:pos x="0" y="191"/>
                </a:cxn>
                <a:cxn ang="0">
                  <a:pos x="2" y="206"/>
                </a:cxn>
                <a:cxn ang="0">
                  <a:pos x="14" y="222"/>
                </a:cxn>
                <a:cxn ang="0">
                  <a:pos x="16" y="235"/>
                </a:cxn>
                <a:cxn ang="0">
                  <a:pos x="30" y="241"/>
                </a:cxn>
                <a:cxn ang="0">
                  <a:pos x="51" y="241"/>
                </a:cxn>
                <a:cxn ang="0">
                  <a:pos x="58" y="219"/>
                </a:cxn>
                <a:cxn ang="0">
                  <a:pos x="70" y="209"/>
                </a:cxn>
                <a:cxn ang="0">
                  <a:pos x="84" y="178"/>
                </a:cxn>
                <a:cxn ang="0">
                  <a:pos x="88" y="151"/>
                </a:cxn>
                <a:cxn ang="0">
                  <a:pos x="102" y="133"/>
                </a:cxn>
                <a:cxn ang="0">
                  <a:pos x="107" y="116"/>
                </a:cxn>
                <a:cxn ang="0">
                  <a:pos x="113" y="99"/>
                </a:cxn>
                <a:cxn ang="0">
                  <a:pos x="122" y="82"/>
                </a:cxn>
                <a:cxn ang="0">
                  <a:pos x="118" y="68"/>
                </a:cxn>
                <a:cxn ang="0">
                  <a:pos x="118" y="64"/>
                </a:cxn>
                <a:cxn ang="0">
                  <a:pos x="125" y="62"/>
                </a:cxn>
                <a:cxn ang="0">
                  <a:pos x="130" y="58"/>
                </a:cxn>
                <a:cxn ang="0">
                  <a:pos x="122" y="36"/>
                </a:cxn>
                <a:cxn ang="0">
                  <a:pos x="116" y="0"/>
                </a:cxn>
              </a:cxnLst>
              <a:rect l="0" t="0" r="r" b="b"/>
              <a:pathLst>
                <a:path w="130" h="241">
                  <a:moveTo>
                    <a:pt x="116" y="0"/>
                  </a:moveTo>
                  <a:lnTo>
                    <a:pt x="98" y="11"/>
                  </a:lnTo>
                  <a:lnTo>
                    <a:pt x="85" y="20"/>
                  </a:lnTo>
                  <a:lnTo>
                    <a:pt x="76" y="31"/>
                  </a:lnTo>
                  <a:lnTo>
                    <a:pt x="67" y="51"/>
                  </a:lnTo>
                  <a:lnTo>
                    <a:pt x="61" y="64"/>
                  </a:lnTo>
                  <a:lnTo>
                    <a:pt x="42" y="76"/>
                  </a:lnTo>
                  <a:lnTo>
                    <a:pt x="28" y="77"/>
                  </a:lnTo>
                  <a:lnTo>
                    <a:pt x="21" y="95"/>
                  </a:lnTo>
                  <a:lnTo>
                    <a:pt x="19" y="117"/>
                  </a:lnTo>
                  <a:lnTo>
                    <a:pt x="19" y="142"/>
                  </a:lnTo>
                  <a:lnTo>
                    <a:pt x="21" y="153"/>
                  </a:lnTo>
                  <a:lnTo>
                    <a:pt x="14" y="166"/>
                  </a:lnTo>
                  <a:lnTo>
                    <a:pt x="0" y="178"/>
                  </a:lnTo>
                  <a:lnTo>
                    <a:pt x="0" y="191"/>
                  </a:lnTo>
                  <a:lnTo>
                    <a:pt x="2" y="206"/>
                  </a:lnTo>
                  <a:lnTo>
                    <a:pt x="14" y="222"/>
                  </a:lnTo>
                  <a:lnTo>
                    <a:pt x="16" y="235"/>
                  </a:lnTo>
                  <a:lnTo>
                    <a:pt x="30" y="241"/>
                  </a:lnTo>
                  <a:lnTo>
                    <a:pt x="51" y="241"/>
                  </a:lnTo>
                  <a:lnTo>
                    <a:pt x="58" y="219"/>
                  </a:lnTo>
                  <a:lnTo>
                    <a:pt x="70" y="209"/>
                  </a:lnTo>
                  <a:lnTo>
                    <a:pt x="84" y="178"/>
                  </a:lnTo>
                  <a:lnTo>
                    <a:pt x="88" y="151"/>
                  </a:lnTo>
                  <a:lnTo>
                    <a:pt x="102" y="133"/>
                  </a:lnTo>
                  <a:lnTo>
                    <a:pt x="107" y="116"/>
                  </a:lnTo>
                  <a:lnTo>
                    <a:pt x="113" y="99"/>
                  </a:lnTo>
                  <a:lnTo>
                    <a:pt x="122" y="82"/>
                  </a:lnTo>
                  <a:lnTo>
                    <a:pt x="118" y="68"/>
                  </a:lnTo>
                  <a:lnTo>
                    <a:pt x="118" y="64"/>
                  </a:lnTo>
                  <a:lnTo>
                    <a:pt x="125" y="62"/>
                  </a:lnTo>
                  <a:lnTo>
                    <a:pt x="130" y="58"/>
                  </a:lnTo>
                  <a:lnTo>
                    <a:pt x="122" y="36"/>
                  </a:lnTo>
                  <a:lnTo>
                    <a:pt x="116"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42" name="Freeform 130"/>
            <p:cNvSpPr>
              <a:spLocks/>
            </p:cNvSpPr>
            <p:nvPr/>
          </p:nvSpPr>
          <p:spPr bwMode="auto">
            <a:xfrm>
              <a:off x="2436" y="2881"/>
              <a:ext cx="190" cy="226"/>
            </a:xfrm>
            <a:custGeom>
              <a:avLst/>
              <a:gdLst/>
              <a:ahLst/>
              <a:cxnLst>
                <a:cxn ang="0">
                  <a:pos x="1" y="3"/>
                </a:cxn>
                <a:cxn ang="0">
                  <a:pos x="24" y="30"/>
                </a:cxn>
                <a:cxn ang="0">
                  <a:pos x="29" y="49"/>
                </a:cxn>
                <a:cxn ang="0">
                  <a:pos x="29" y="71"/>
                </a:cxn>
                <a:cxn ang="0">
                  <a:pos x="29" y="87"/>
                </a:cxn>
                <a:cxn ang="0">
                  <a:pos x="29" y="110"/>
                </a:cxn>
                <a:cxn ang="0">
                  <a:pos x="28" y="116"/>
                </a:cxn>
                <a:cxn ang="0">
                  <a:pos x="18" y="127"/>
                </a:cxn>
                <a:cxn ang="0">
                  <a:pos x="11" y="142"/>
                </a:cxn>
                <a:cxn ang="0">
                  <a:pos x="4" y="155"/>
                </a:cxn>
                <a:cxn ang="0">
                  <a:pos x="0" y="173"/>
                </a:cxn>
                <a:cxn ang="0">
                  <a:pos x="1" y="187"/>
                </a:cxn>
                <a:cxn ang="0">
                  <a:pos x="4" y="195"/>
                </a:cxn>
                <a:cxn ang="0">
                  <a:pos x="4" y="213"/>
                </a:cxn>
                <a:cxn ang="0">
                  <a:pos x="6" y="226"/>
                </a:cxn>
                <a:cxn ang="0">
                  <a:pos x="153" y="225"/>
                </a:cxn>
                <a:cxn ang="0">
                  <a:pos x="182" y="221"/>
                </a:cxn>
                <a:cxn ang="0">
                  <a:pos x="182" y="182"/>
                </a:cxn>
                <a:cxn ang="0">
                  <a:pos x="171" y="155"/>
                </a:cxn>
                <a:cxn ang="0">
                  <a:pos x="176" y="142"/>
                </a:cxn>
                <a:cxn ang="0">
                  <a:pos x="190" y="114"/>
                </a:cxn>
                <a:cxn ang="0">
                  <a:pos x="182" y="61"/>
                </a:cxn>
                <a:cxn ang="0">
                  <a:pos x="154" y="31"/>
                </a:cxn>
                <a:cxn ang="0">
                  <a:pos x="99" y="31"/>
                </a:cxn>
                <a:cxn ang="0">
                  <a:pos x="74" y="0"/>
                </a:cxn>
                <a:cxn ang="0">
                  <a:pos x="1" y="3"/>
                </a:cxn>
              </a:cxnLst>
              <a:rect l="0" t="0" r="r" b="b"/>
              <a:pathLst>
                <a:path w="190" h="226">
                  <a:moveTo>
                    <a:pt x="1" y="3"/>
                  </a:moveTo>
                  <a:lnTo>
                    <a:pt x="24" y="30"/>
                  </a:lnTo>
                  <a:lnTo>
                    <a:pt x="29" y="49"/>
                  </a:lnTo>
                  <a:lnTo>
                    <a:pt x="29" y="71"/>
                  </a:lnTo>
                  <a:lnTo>
                    <a:pt x="29" y="87"/>
                  </a:lnTo>
                  <a:lnTo>
                    <a:pt x="29" y="110"/>
                  </a:lnTo>
                  <a:lnTo>
                    <a:pt x="28" y="116"/>
                  </a:lnTo>
                  <a:lnTo>
                    <a:pt x="18" y="127"/>
                  </a:lnTo>
                  <a:lnTo>
                    <a:pt x="11" y="142"/>
                  </a:lnTo>
                  <a:lnTo>
                    <a:pt x="4" y="155"/>
                  </a:lnTo>
                  <a:lnTo>
                    <a:pt x="0" y="173"/>
                  </a:lnTo>
                  <a:lnTo>
                    <a:pt x="1" y="187"/>
                  </a:lnTo>
                  <a:lnTo>
                    <a:pt x="4" y="195"/>
                  </a:lnTo>
                  <a:lnTo>
                    <a:pt x="4" y="213"/>
                  </a:lnTo>
                  <a:lnTo>
                    <a:pt x="6" y="226"/>
                  </a:lnTo>
                  <a:lnTo>
                    <a:pt x="153" y="225"/>
                  </a:lnTo>
                  <a:lnTo>
                    <a:pt x="182" y="221"/>
                  </a:lnTo>
                  <a:lnTo>
                    <a:pt x="182" y="182"/>
                  </a:lnTo>
                  <a:lnTo>
                    <a:pt x="171" y="155"/>
                  </a:lnTo>
                  <a:lnTo>
                    <a:pt x="176" y="142"/>
                  </a:lnTo>
                  <a:lnTo>
                    <a:pt x="190" y="114"/>
                  </a:lnTo>
                  <a:lnTo>
                    <a:pt x="182" y="61"/>
                  </a:lnTo>
                  <a:lnTo>
                    <a:pt x="154" y="31"/>
                  </a:lnTo>
                  <a:lnTo>
                    <a:pt x="99" y="31"/>
                  </a:lnTo>
                  <a:lnTo>
                    <a:pt x="74" y="0"/>
                  </a:lnTo>
                  <a:lnTo>
                    <a:pt x="1" y="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43" name="Freeform 131"/>
            <p:cNvSpPr>
              <a:spLocks/>
            </p:cNvSpPr>
            <p:nvPr/>
          </p:nvSpPr>
          <p:spPr bwMode="auto">
            <a:xfrm>
              <a:off x="2445" y="3097"/>
              <a:ext cx="190" cy="204"/>
            </a:xfrm>
            <a:custGeom>
              <a:avLst/>
              <a:gdLst/>
              <a:ahLst/>
              <a:cxnLst>
                <a:cxn ang="0">
                  <a:pos x="2" y="13"/>
                </a:cxn>
                <a:cxn ang="0">
                  <a:pos x="0" y="24"/>
                </a:cxn>
                <a:cxn ang="0">
                  <a:pos x="9" y="36"/>
                </a:cxn>
                <a:cxn ang="0">
                  <a:pos x="19" y="53"/>
                </a:cxn>
                <a:cxn ang="0">
                  <a:pos x="25" y="73"/>
                </a:cxn>
                <a:cxn ang="0">
                  <a:pos x="32" y="90"/>
                </a:cxn>
                <a:cxn ang="0">
                  <a:pos x="25" y="99"/>
                </a:cxn>
                <a:cxn ang="0">
                  <a:pos x="20" y="104"/>
                </a:cxn>
                <a:cxn ang="0">
                  <a:pos x="28" y="130"/>
                </a:cxn>
                <a:cxn ang="0">
                  <a:pos x="37" y="161"/>
                </a:cxn>
                <a:cxn ang="0">
                  <a:pos x="43" y="188"/>
                </a:cxn>
                <a:cxn ang="0">
                  <a:pos x="69" y="200"/>
                </a:cxn>
                <a:cxn ang="0">
                  <a:pos x="97" y="204"/>
                </a:cxn>
                <a:cxn ang="0">
                  <a:pos x="125" y="195"/>
                </a:cxn>
                <a:cxn ang="0">
                  <a:pos x="125" y="164"/>
                </a:cxn>
                <a:cxn ang="0">
                  <a:pos x="127" y="135"/>
                </a:cxn>
                <a:cxn ang="0">
                  <a:pos x="131" y="95"/>
                </a:cxn>
                <a:cxn ang="0">
                  <a:pos x="131" y="68"/>
                </a:cxn>
                <a:cxn ang="0">
                  <a:pos x="131" y="40"/>
                </a:cxn>
                <a:cxn ang="0">
                  <a:pos x="139" y="27"/>
                </a:cxn>
                <a:cxn ang="0">
                  <a:pos x="191" y="22"/>
                </a:cxn>
                <a:cxn ang="0">
                  <a:pos x="185" y="0"/>
                </a:cxn>
                <a:cxn ang="0">
                  <a:pos x="154" y="9"/>
                </a:cxn>
                <a:cxn ang="0">
                  <a:pos x="127" y="13"/>
                </a:cxn>
                <a:cxn ang="0">
                  <a:pos x="2" y="13"/>
                </a:cxn>
              </a:cxnLst>
              <a:rect l="0" t="0" r="r" b="b"/>
              <a:pathLst>
                <a:path w="191" h="204">
                  <a:moveTo>
                    <a:pt x="2" y="13"/>
                  </a:moveTo>
                  <a:lnTo>
                    <a:pt x="0" y="24"/>
                  </a:lnTo>
                  <a:lnTo>
                    <a:pt x="9" y="36"/>
                  </a:lnTo>
                  <a:lnTo>
                    <a:pt x="19" y="53"/>
                  </a:lnTo>
                  <a:lnTo>
                    <a:pt x="25" y="73"/>
                  </a:lnTo>
                  <a:lnTo>
                    <a:pt x="32" y="90"/>
                  </a:lnTo>
                  <a:lnTo>
                    <a:pt x="25" y="99"/>
                  </a:lnTo>
                  <a:lnTo>
                    <a:pt x="20" y="104"/>
                  </a:lnTo>
                  <a:lnTo>
                    <a:pt x="28" y="130"/>
                  </a:lnTo>
                  <a:lnTo>
                    <a:pt x="37" y="161"/>
                  </a:lnTo>
                  <a:lnTo>
                    <a:pt x="43" y="188"/>
                  </a:lnTo>
                  <a:lnTo>
                    <a:pt x="69" y="200"/>
                  </a:lnTo>
                  <a:lnTo>
                    <a:pt x="97" y="204"/>
                  </a:lnTo>
                  <a:lnTo>
                    <a:pt x="125" y="195"/>
                  </a:lnTo>
                  <a:lnTo>
                    <a:pt x="125" y="164"/>
                  </a:lnTo>
                  <a:lnTo>
                    <a:pt x="127" y="135"/>
                  </a:lnTo>
                  <a:lnTo>
                    <a:pt x="131" y="95"/>
                  </a:lnTo>
                  <a:lnTo>
                    <a:pt x="131" y="68"/>
                  </a:lnTo>
                  <a:lnTo>
                    <a:pt x="131" y="40"/>
                  </a:lnTo>
                  <a:lnTo>
                    <a:pt x="139" y="27"/>
                  </a:lnTo>
                  <a:lnTo>
                    <a:pt x="191" y="22"/>
                  </a:lnTo>
                  <a:lnTo>
                    <a:pt x="185" y="0"/>
                  </a:lnTo>
                  <a:lnTo>
                    <a:pt x="154" y="9"/>
                  </a:lnTo>
                  <a:lnTo>
                    <a:pt x="127" y="13"/>
                  </a:lnTo>
                  <a:lnTo>
                    <a:pt x="2" y="1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44" name="Freeform 132"/>
            <p:cNvSpPr>
              <a:spLocks/>
            </p:cNvSpPr>
            <p:nvPr/>
          </p:nvSpPr>
          <p:spPr bwMode="auto">
            <a:xfrm>
              <a:off x="2572" y="3075"/>
              <a:ext cx="231" cy="195"/>
            </a:xfrm>
            <a:custGeom>
              <a:avLst/>
              <a:gdLst/>
              <a:ahLst/>
              <a:cxnLst>
                <a:cxn ang="0">
                  <a:pos x="3" y="188"/>
                </a:cxn>
                <a:cxn ang="0">
                  <a:pos x="21" y="195"/>
                </a:cxn>
                <a:cxn ang="0">
                  <a:pos x="35" y="188"/>
                </a:cxn>
                <a:cxn ang="0">
                  <a:pos x="44" y="177"/>
                </a:cxn>
                <a:cxn ang="0">
                  <a:pos x="69" y="177"/>
                </a:cxn>
                <a:cxn ang="0">
                  <a:pos x="91" y="170"/>
                </a:cxn>
                <a:cxn ang="0">
                  <a:pos x="95" y="151"/>
                </a:cxn>
                <a:cxn ang="0">
                  <a:pos x="104" y="148"/>
                </a:cxn>
                <a:cxn ang="0">
                  <a:pos x="111" y="133"/>
                </a:cxn>
                <a:cxn ang="0">
                  <a:pos x="129" y="120"/>
                </a:cxn>
                <a:cxn ang="0">
                  <a:pos x="138" y="112"/>
                </a:cxn>
                <a:cxn ang="0">
                  <a:pos x="199" y="112"/>
                </a:cxn>
                <a:cxn ang="0">
                  <a:pos x="203" y="95"/>
                </a:cxn>
                <a:cxn ang="0">
                  <a:pos x="217" y="72"/>
                </a:cxn>
                <a:cxn ang="0">
                  <a:pos x="231" y="40"/>
                </a:cxn>
                <a:cxn ang="0">
                  <a:pos x="220" y="13"/>
                </a:cxn>
                <a:cxn ang="0">
                  <a:pos x="192" y="0"/>
                </a:cxn>
                <a:cxn ang="0">
                  <a:pos x="166" y="6"/>
                </a:cxn>
                <a:cxn ang="0">
                  <a:pos x="152" y="15"/>
                </a:cxn>
                <a:cxn ang="0">
                  <a:pos x="137" y="35"/>
                </a:cxn>
                <a:cxn ang="0">
                  <a:pos x="109" y="41"/>
                </a:cxn>
                <a:cxn ang="0">
                  <a:pos x="69" y="49"/>
                </a:cxn>
                <a:cxn ang="0">
                  <a:pos x="21" y="49"/>
                </a:cxn>
                <a:cxn ang="0">
                  <a:pos x="9" y="53"/>
                </a:cxn>
                <a:cxn ang="0">
                  <a:pos x="3" y="66"/>
                </a:cxn>
                <a:cxn ang="0">
                  <a:pos x="3" y="120"/>
                </a:cxn>
                <a:cxn ang="0">
                  <a:pos x="0" y="134"/>
                </a:cxn>
                <a:cxn ang="0">
                  <a:pos x="3" y="188"/>
                </a:cxn>
              </a:cxnLst>
              <a:rect l="0" t="0" r="r" b="b"/>
              <a:pathLst>
                <a:path w="231" h="195">
                  <a:moveTo>
                    <a:pt x="3" y="188"/>
                  </a:moveTo>
                  <a:lnTo>
                    <a:pt x="21" y="195"/>
                  </a:lnTo>
                  <a:lnTo>
                    <a:pt x="35" y="188"/>
                  </a:lnTo>
                  <a:lnTo>
                    <a:pt x="44" y="177"/>
                  </a:lnTo>
                  <a:lnTo>
                    <a:pt x="69" y="177"/>
                  </a:lnTo>
                  <a:lnTo>
                    <a:pt x="91" y="170"/>
                  </a:lnTo>
                  <a:lnTo>
                    <a:pt x="95" y="151"/>
                  </a:lnTo>
                  <a:lnTo>
                    <a:pt x="104" y="148"/>
                  </a:lnTo>
                  <a:lnTo>
                    <a:pt x="111" y="133"/>
                  </a:lnTo>
                  <a:lnTo>
                    <a:pt x="129" y="120"/>
                  </a:lnTo>
                  <a:lnTo>
                    <a:pt x="138" y="112"/>
                  </a:lnTo>
                  <a:lnTo>
                    <a:pt x="199" y="112"/>
                  </a:lnTo>
                  <a:lnTo>
                    <a:pt x="203" y="95"/>
                  </a:lnTo>
                  <a:lnTo>
                    <a:pt x="217" y="72"/>
                  </a:lnTo>
                  <a:lnTo>
                    <a:pt x="231" y="40"/>
                  </a:lnTo>
                  <a:lnTo>
                    <a:pt x="220" y="13"/>
                  </a:lnTo>
                  <a:lnTo>
                    <a:pt x="192" y="0"/>
                  </a:lnTo>
                  <a:lnTo>
                    <a:pt x="166" y="6"/>
                  </a:lnTo>
                  <a:lnTo>
                    <a:pt x="152" y="15"/>
                  </a:lnTo>
                  <a:lnTo>
                    <a:pt x="137" y="35"/>
                  </a:lnTo>
                  <a:lnTo>
                    <a:pt x="109" y="41"/>
                  </a:lnTo>
                  <a:lnTo>
                    <a:pt x="69" y="49"/>
                  </a:lnTo>
                  <a:lnTo>
                    <a:pt x="21" y="49"/>
                  </a:lnTo>
                  <a:lnTo>
                    <a:pt x="9" y="53"/>
                  </a:lnTo>
                  <a:lnTo>
                    <a:pt x="3" y="66"/>
                  </a:lnTo>
                  <a:lnTo>
                    <a:pt x="3" y="120"/>
                  </a:lnTo>
                  <a:lnTo>
                    <a:pt x="0" y="134"/>
                  </a:lnTo>
                  <a:lnTo>
                    <a:pt x="3" y="188"/>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45" name="Freeform 133"/>
            <p:cNvSpPr>
              <a:spLocks/>
            </p:cNvSpPr>
            <p:nvPr/>
          </p:nvSpPr>
          <p:spPr bwMode="auto">
            <a:xfrm>
              <a:off x="2747" y="2979"/>
              <a:ext cx="170" cy="264"/>
            </a:xfrm>
            <a:custGeom>
              <a:avLst/>
              <a:gdLst/>
              <a:ahLst/>
              <a:cxnLst>
                <a:cxn ang="0">
                  <a:pos x="167" y="4"/>
                </a:cxn>
                <a:cxn ang="0">
                  <a:pos x="152" y="0"/>
                </a:cxn>
                <a:cxn ang="0">
                  <a:pos x="84" y="16"/>
                </a:cxn>
                <a:cxn ang="0">
                  <a:pos x="73" y="22"/>
                </a:cxn>
                <a:cxn ang="0">
                  <a:pos x="82" y="47"/>
                </a:cxn>
                <a:cxn ang="0">
                  <a:pos x="84" y="74"/>
                </a:cxn>
                <a:cxn ang="0">
                  <a:pos x="74" y="91"/>
                </a:cxn>
                <a:cxn ang="0">
                  <a:pos x="65" y="80"/>
                </a:cxn>
                <a:cxn ang="0">
                  <a:pos x="50" y="65"/>
                </a:cxn>
                <a:cxn ang="0">
                  <a:pos x="28" y="62"/>
                </a:cxn>
                <a:cxn ang="0">
                  <a:pos x="22" y="60"/>
                </a:cxn>
                <a:cxn ang="0">
                  <a:pos x="10" y="74"/>
                </a:cxn>
                <a:cxn ang="0">
                  <a:pos x="0" y="89"/>
                </a:cxn>
                <a:cxn ang="0">
                  <a:pos x="13" y="100"/>
                </a:cxn>
                <a:cxn ang="0">
                  <a:pos x="31" y="102"/>
                </a:cxn>
                <a:cxn ang="0">
                  <a:pos x="50" y="124"/>
                </a:cxn>
                <a:cxn ang="0">
                  <a:pos x="54" y="145"/>
                </a:cxn>
                <a:cxn ang="0">
                  <a:pos x="40" y="160"/>
                </a:cxn>
                <a:cxn ang="0">
                  <a:pos x="33" y="185"/>
                </a:cxn>
                <a:cxn ang="0">
                  <a:pos x="24" y="199"/>
                </a:cxn>
                <a:cxn ang="0">
                  <a:pos x="22" y="222"/>
                </a:cxn>
                <a:cxn ang="0">
                  <a:pos x="22" y="247"/>
                </a:cxn>
                <a:cxn ang="0">
                  <a:pos x="24" y="264"/>
                </a:cxn>
                <a:cxn ang="0">
                  <a:pos x="31" y="264"/>
                </a:cxn>
                <a:cxn ang="0">
                  <a:pos x="45" y="264"/>
                </a:cxn>
                <a:cxn ang="0">
                  <a:pos x="59" y="251"/>
                </a:cxn>
                <a:cxn ang="0">
                  <a:pos x="78" y="235"/>
                </a:cxn>
                <a:cxn ang="0">
                  <a:pos x="74" y="208"/>
                </a:cxn>
                <a:cxn ang="0">
                  <a:pos x="78" y="189"/>
                </a:cxn>
                <a:cxn ang="0">
                  <a:pos x="74" y="177"/>
                </a:cxn>
                <a:cxn ang="0">
                  <a:pos x="79" y="167"/>
                </a:cxn>
                <a:cxn ang="0">
                  <a:pos x="119" y="140"/>
                </a:cxn>
                <a:cxn ang="0">
                  <a:pos x="138" y="124"/>
                </a:cxn>
                <a:cxn ang="0">
                  <a:pos x="158" y="109"/>
                </a:cxn>
                <a:cxn ang="0">
                  <a:pos x="170" y="91"/>
                </a:cxn>
                <a:cxn ang="0">
                  <a:pos x="167" y="4"/>
                </a:cxn>
              </a:cxnLst>
              <a:rect l="0" t="0" r="r" b="b"/>
              <a:pathLst>
                <a:path w="170" h="264">
                  <a:moveTo>
                    <a:pt x="167" y="4"/>
                  </a:moveTo>
                  <a:lnTo>
                    <a:pt x="152" y="0"/>
                  </a:lnTo>
                  <a:lnTo>
                    <a:pt x="84" y="16"/>
                  </a:lnTo>
                  <a:lnTo>
                    <a:pt x="73" y="22"/>
                  </a:lnTo>
                  <a:lnTo>
                    <a:pt x="82" y="47"/>
                  </a:lnTo>
                  <a:lnTo>
                    <a:pt x="84" y="74"/>
                  </a:lnTo>
                  <a:lnTo>
                    <a:pt x="74" y="91"/>
                  </a:lnTo>
                  <a:lnTo>
                    <a:pt x="65" y="80"/>
                  </a:lnTo>
                  <a:lnTo>
                    <a:pt x="50" y="65"/>
                  </a:lnTo>
                  <a:lnTo>
                    <a:pt x="28" y="62"/>
                  </a:lnTo>
                  <a:lnTo>
                    <a:pt x="22" y="60"/>
                  </a:lnTo>
                  <a:lnTo>
                    <a:pt x="10" y="74"/>
                  </a:lnTo>
                  <a:lnTo>
                    <a:pt x="0" y="89"/>
                  </a:lnTo>
                  <a:lnTo>
                    <a:pt x="13" y="100"/>
                  </a:lnTo>
                  <a:lnTo>
                    <a:pt x="31" y="102"/>
                  </a:lnTo>
                  <a:lnTo>
                    <a:pt x="50" y="124"/>
                  </a:lnTo>
                  <a:lnTo>
                    <a:pt x="54" y="145"/>
                  </a:lnTo>
                  <a:lnTo>
                    <a:pt x="40" y="160"/>
                  </a:lnTo>
                  <a:lnTo>
                    <a:pt x="33" y="185"/>
                  </a:lnTo>
                  <a:lnTo>
                    <a:pt x="24" y="199"/>
                  </a:lnTo>
                  <a:lnTo>
                    <a:pt x="22" y="222"/>
                  </a:lnTo>
                  <a:lnTo>
                    <a:pt x="22" y="247"/>
                  </a:lnTo>
                  <a:lnTo>
                    <a:pt x="24" y="264"/>
                  </a:lnTo>
                  <a:lnTo>
                    <a:pt x="31" y="264"/>
                  </a:lnTo>
                  <a:lnTo>
                    <a:pt x="45" y="264"/>
                  </a:lnTo>
                  <a:lnTo>
                    <a:pt x="59" y="251"/>
                  </a:lnTo>
                  <a:lnTo>
                    <a:pt x="78" y="235"/>
                  </a:lnTo>
                  <a:lnTo>
                    <a:pt x="74" y="208"/>
                  </a:lnTo>
                  <a:lnTo>
                    <a:pt x="78" y="189"/>
                  </a:lnTo>
                  <a:lnTo>
                    <a:pt x="74" y="177"/>
                  </a:lnTo>
                  <a:lnTo>
                    <a:pt x="79" y="167"/>
                  </a:lnTo>
                  <a:lnTo>
                    <a:pt x="119" y="140"/>
                  </a:lnTo>
                  <a:lnTo>
                    <a:pt x="138" y="124"/>
                  </a:lnTo>
                  <a:lnTo>
                    <a:pt x="158" y="109"/>
                  </a:lnTo>
                  <a:lnTo>
                    <a:pt x="170" y="91"/>
                  </a:lnTo>
                  <a:lnTo>
                    <a:pt x="167" y="4"/>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46" name="Freeform 134"/>
            <p:cNvSpPr>
              <a:spLocks/>
            </p:cNvSpPr>
            <p:nvPr/>
          </p:nvSpPr>
          <p:spPr bwMode="auto">
            <a:xfrm>
              <a:off x="2670" y="3303"/>
              <a:ext cx="32" cy="26"/>
            </a:xfrm>
            <a:custGeom>
              <a:avLst/>
              <a:gdLst/>
              <a:ahLst/>
              <a:cxnLst>
                <a:cxn ang="0">
                  <a:pos x="31" y="1"/>
                </a:cxn>
                <a:cxn ang="0">
                  <a:pos x="17" y="0"/>
                </a:cxn>
                <a:cxn ang="0">
                  <a:pos x="2" y="3"/>
                </a:cxn>
                <a:cxn ang="0">
                  <a:pos x="0" y="13"/>
                </a:cxn>
                <a:cxn ang="0">
                  <a:pos x="2" y="22"/>
                </a:cxn>
                <a:cxn ang="0">
                  <a:pos x="8" y="23"/>
                </a:cxn>
                <a:cxn ang="0">
                  <a:pos x="14" y="26"/>
                </a:cxn>
                <a:cxn ang="0">
                  <a:pos x="25" y="26"/>
                </a:cxn>
                <a:cxn ang="0">
                  <a:pos x="31" y="19"/>
                </a:cxn>
                <a:cxn ang="0">
                  <a:pos x="31" y="1"/>
                </a:cxn>
              </a:cxnLst>
              <a:rect l="0" t="0" r="r" b="b"/>
              <a:pathLst>
                <a:path w="31" h="26">
                  <a:moveTo>
                    <a:pt x="31" y="1"/>
                  </a:moveTo>
                  <a:lnTo>
                    <a:pt x="17" y="0"/>
                  </a:lnTo>
                  <a:lnTo>
                    <a:pt x="2" y="3"/>
                  </a:lnTo>
                  <a:lnTo>
                    <a:pt x="0" y="13"/>
                  </a:lnTo>
                  <a:lnTo>
                    <a:pt x="2" y="22"/>
                  </a:lnTo>
                  <a:lnTo>
                    <a:pt x="8" y="23"/>
                  </a:lnTo>
                  <a:lnTo>
                    <a:pt x="14" y="26"/>
                  </a:lnTo>
                  <a:lnTo>
                    <a:pt x="25" y="26"/>
                  </a:lnTo>
                  <a:lnTo>
                    <a:pt x="31" y="19"/>
                  </a:lnTo>
                  <a:lnTo>
                    <a:pt x="31" y="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47" name="Freeform 135"/>
            <p:cNvSpPr>
              <a:spLocks/>
            </p:cNvSpPr>
            <p:nvPr/>
          </p:nvSpPr>
          <p:spPr bwMode="auto">
            <a:xfrm>
              <a:off x="2740" y="3249"/>
              <a:ext cx="12" cy="20"/>
            </a:xfrm>
            <a:custGeom>
              <a:avLst/>
              <a:gdLst/>
              <a:ahLst/>
              <a:cxnLst>
                <a:cxn ang="0">
                  <a:pos x="12" y="0"/>
                </a:cxn>
                <a:cxn ang="0">
                  <a:pos x="0" y="9"/>
                </a:cxn>
                <a:cxn ang="0">
                  <a:pos x="4" y="18"/>
                </a:cxn>
                <a:cxn ang="0">
                  <a:pos x="14" y="18"/>
                </a:cxn>
                <a:cxn ang="0">
                  <a:pos x="12" y="0"/>
                </a:cxn>
              </a:cxnLst>
              <a:rect l="0" t="0" r="r" b="b"/>
              <a:pathLst>
                <a:path w="14" h="18">
                  <a:moveTo>
                    <a:pt x="12" y="0"/>
                  </a:moveTo>
                  <a:lnTo>
                    <a:pt x="0" y="9"/>
                  </a:lnTo>
                  <a:lnTo>
                    <a:pt x="4" y="18"/>
                  </a:lnTo>
                  <a:lnTo>
                    <a:pt x="14" y="18"/>
                  </a:lnTo>
                  <a:lnTo>
                    <a:pt x="12"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48" name="Freeform 136"/>
            <p:cNvSpPr>
              <a:spLocks/>
            </p:cNvSpPr>
            <p:nvPr/>
          </p:nvSpPr>
          <p:spPr bwMode="auto">
            <a:xfrm>
              <a:off x="2308" y="2516"/>
              <a:ext cx="185" cy="165"/>
            </a:xfrm>
            <a:custGeom>
              <a:avLst/>
              <a:gdLst/>
              <a:ahLst/>
              <a:cxnLst>
                <a:cxn ang="0">
                  <a:pos x="91" y="167"/>
                </a:cxn>
                <a:cxn ang="0">
                  <a:pos x="97" y="148"/>
                </a:cxn>
                <a:cxn ang="0">
                  <a:pos x="106" y="121"/>
                </a:cxn>
                <a:cxn ang="0">
                  <a:pos x="119" y="121"/>
                </a:cxn>
                <a:cxn ang="0">
                  <a:pos x="152" y="84"/>
                </a:cxn>
                <a:cxn ang="0">
                  <a:pos x="151" y="77"/>
                </a:cxn>
                <a:cxn ang="0">
                  <a:pos x="166" y="55"/>
                </a:cxn>
                <a:cxn ang="0">
                  <a:pos x="176" y="46"/>
                </a:cxn>
                <a:cxn ang="0">
                  <a:pos x="176" y="30"/>
                </a:cxn>
                <a:cxn ang="0">
                  <a:pos x="185" y="19"/>
                </a:cxn>
                <a:cxn ang="0">
                  <a:pos x="169" y="1"/>
                </a:cxn>
                <a:cxn ang="0">
                  <a:pos x="152" y="6"/>
                </a:cxn>
                <a:cxn ang="0">
                  <a:pos x="136" y="15"/>
                </a:cxn>
                <a:cxn ang="0">
                  <a:pos x="80" y="16"/>
                </a:cxn>
                <a:cxn ang="0">
                  <a:pos x="52" y="0"/>
                </a:cxn>
                <a:cxn ang="0">
                  <a:pos x="37" y="0"/>
                </a:cxn>
                <a:cxn ang="0">
                  <a:pos x="28" y="1"/>
                </a:cxn>
                <a:cxn ang="0">
                  <a:pos x="18" y="21"/>
                </a:cxn>
                <a:cxn ang="0">
                  <a:pos x="6" y="28"/>
                </a:cxn>
                <a:cxn ang="0">
                  <a:pos x="12" y="46"/>
                </a:cxn>
                <a:cxn ang="0">
                  <a:pos x="15" y="65"/>
                </a:cxn>
                <a:cxn ang="0">
                  <a:pos x="12" y="80"/>
                </a:cxn>
                <a:cxn ang="0">
                  <a:pos x="6" y="86"/>
                </a:cxn>
                <a:cxn ang="0">
                  <a:pos x="3" y="96"/>
                </a:cxn>
                <a:cxn ang="0">
                  <a:pos x="0" y="108"/>
                </a:cxn>
                <a:cxn ang="0">
                  <a:pos x="0" y="121"/>
                </a:cxn>
                <a:cxn ang="0">
                  <a:pos x="4" y="126"/>
                </a:cxn>
                <a:cxn ang="0">
                  <a:pos x="18" y="133"/>
                </a:cxn>
                <a:cxn ang="0">
                  <a:pos x="32" y="139"/>
                </a:cxn>
                <a:cxn ang="0">
                  <a:pos x="44" y="151"/>
                </a:cxn>
                <a:cxn ang="0">
                  <a:pos x="55" y="161"/>
                </a:cxn>
                <a:cxn ang="0">
                  <a:pos x="69" y="166"/>
                </a:cxn>
                <a:cxn ang="0">
                  <a:pos x="91" y="167"/>
                </a:cxn>
              </a:cxnLst>
              <a:rect l="0" t="0" r="r" b="b"/>
              <a:pathLst>
                <a:path w="185" h="167">
                  <a:moveTo>
                    <a:pt x="91" y="167"/>
                  </a:moveTo>
                  <a:lnTo>
                    <a:pt x="97" y="148"/>
                  </a:lnTo>
                  <a:lnTo>
                    <a:pt x="106" y="121"/>
                  </a:lnTo>
                  <a:lnTo>
                    <a:pt x="119" y="121"/>
                  </a:lnTo>
                  <a:lnTo>
                    <a:pt x="152" y="84"/>
                  </a:lnTo>
                  <a:lnTo>
                    <a:pt x="151" y="77"/>
                  </a:lnTo>
                  <a:lnTo>
                    <a:pt x="166" y="55"/>
                  </a:lnTo>
                  <a:lnTo>
                    <a:pt x="176" y="46"/>
                  </a:lnTo>
                  <a:lnTo>
                    <a:pt x="176" y="30"/>
                  </a:lnTo>
                  <a:lnTo>
                    <a:pt x="185" y="19"/>
                  </a:lnTo>
                  <a:lnTo>
                    <a:pt x="169" y="1"/>
                  </a:lnTo>
                  <a:lnTo>
                    <a:pt x="152" y="6"/>
                  </a:lnTo>
                  <a:lnTo>
                    <a:pt x="136" y="15"/>
                  </a:lnTo>
                  <a:lnTo>
                    <a:pt x="80" y="16"/>
                  </a:lnTo>
                  <a:lnTo>
                    <a:pt x="52" y="0"/>
                  </a:lnTo>
                  <a:lnTo>
                    <a:pt x="37" y="0"/>
                  </a:lnTo>
                  <a:lnTo>
                    <a:pt x="28" y="1"/>
                  </a:lnTo>
                  <a:lnTo>
                    <a:pt x="18" y="21"/>
                  </a:lnTo>
                  <a:lnTo>
                    <a:pt x="6" y="28"/>
                  </a:lnTo>
                  <a:lnTo>
                    <a:pt x="12" y="46"/>
                  </a:lnTo>
                  <a:lnTo>
                    <a:pt x="15" y="65"/>
                  </a:lnTo>
                  <a:lnTo>
                    <a:pt x="12" y="80"/>
                  </a:lnTo>
                  <a:lnTo>
                    <a:pt x="6" y="86"/>
                  </a:lnTo>
                  <a:lnTo>
                    <a:pt x="3" y="96"/>
                  </a:lnTo>
                  <a:lnTo>
                    <a:pt x="0" y="108"/>
                  </a:lnTo>
                  <a:lnTo>
                    <a:pt x="0" y="121"/>
                  </a:lnTo>
                  <a:lnTo>
                    <a:pt x="4" y="126"/>
                  </a:lnTo>
                  <a:lnTo>
                    <a:pt x="18" y="133"/>
                  </a:lnTo>
                  <a:lnTo>
                    <a:pt x="32" y="139"/>
                  </a:lnTo>
                  <a:lnTo>
                    <a:pt x="44" y="151"/>
                  </a:lnTo>
                  <a:lnTo>
                    <a:pt x="55" y="161"/>
                  </a:lnTo>
                  <a:lnTo>
                    <a:pt x="69" y="166"/>
                  </a:lnTo>
                  <a:lnTo>
                    <a:pt x="91" y="167"/>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49" name="Freeform 137"/>
            <p:cNvSpPr>
              <a:spLocks/>
            </p:cNvSpPr>
            <p:nvPr/>
          </p:nvSpPr>
          <p:spPr bwMode="auto">
            <a:xfrm>
              <a:off x="2012" y="2534"/>
              <a:ext cx="120" cy="80"/>
            </a:xfrm>
            <a:custGeom>
              <a:avLst/>
              <a:gdLst/>
              <a:ahLst/>
              <a:cxnLst>
                <a:cxn ang="0">
                  <a:pos x="0" y="32"/>
                </a:cxn>
                <a:cxn ang="0">
                  <a:pos x="29" y="56"/>
                </a:cxn>
                <a:cxn ang="0">
                  <a:pos x="41" y="46"/>
                </a:cxn>
                <a:cxn ang="0">
                  <a:pos x="60" y="41"/>
                </a:cxn>
                <a:cxn ang="0">
                  <a:pos x="69" y="53"/>
                </a:cxn>
                <a:cxn ang="0">
                  <a:pos x="89" y="68"/>
                </a:cxn>
                <a:cxn ang="0">
                  <a:pos x="101" y="80"/>
                </a:cxn>
                <a:cxn ang="0">
                  <a:pos x="120" y="72"/>
                </a:cxn>
                <a:cxn ang="0">
                  <a:pos x="111" y="51"/>
                </a:cxn>
                <a:cxn ang="0">
                  <a:pos x="117" y="41"/>
                </a:cxn>
                <a:cxn ang="0">
                  <a:pos x="109" y="10"/>
                </a:cxn>
                <a:cxn ang="0">
                  <a:pos x="61" y="4"/>
                </a:cxn>
                <a:cxn ang="0">
                  <a:pos x="27" y="0"/>
                </a:cxn>
                <a:cxn ang="0">
                  <a:pos x="24" y="10"/>
                </a:cxn>
                <a:cxn ang="0">
                  <a:pos x="0" y="32"/>
                </a:cxn>
              </a:cxnLst>
              <a:rect l="0" t="0" r="r" b="b"/>
              <a:pathLst>
                <a:path w="120" h="80">
                  <a:moveTo>
                    <a:pt x="0" y="32"/>
                  </a:moveTo>
                  <a:lnTo>
                    <a:pt x="29" y="56"/>
                  </a:lnTo>
                  <a:lnTo>
                    <a:pt x="41" y="46"/>
                  </a:lnTo>
                  <a:lnTo>
                    <a:pt x="60" y="41"/>
                  </a:lnTo>
                  <a:lnTo>
                    <a:pt x="69" y="53"/>
                  </a:lnTo>
                  <a:lnTo>
                    <a:pt x="89" y="68"/>
                  </a:lnTo>
                  <a:lnTo>
                    <a:pt x="101" y="80"/>
                  </a:lnTo>
                  <a:lnTo>
                    <a:pt x="120" y="72"/>
                  </a:lnTo>
                  <a:lnTo>
                    <a:pt x="111" y="51"/>
                  </a:lnTo>
                  <a:lnTo>
                    <a:pt x="117" y="41"/>
                  </a:lnTo>
                  <a:lnTo>
                    <a:pt x="109" y="10"/>
                  </a:lnTo>
                  <a:lnTo>
                    <a:pt x="61" y="4"/>
                  </a:lnTo>
                  <a:lnTo>
                    <a:pt x="27" y="0"/>
                  </a:lnTo>
                  <a:lnTo>
                    <a:pt x="24" y="10"/>
                  </a:lnTo>
                  <a:lnTo>
                    <a:pt x="0" y="3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50" name="Freeform 138"/>
            <p:cNvSpPr>
              <a:spLocks/>
            </p:cNvSpPr>
            <p:nvPr/>
          </p:nvSpPr>
          <p:spPr bwMode="auto">
            <a:xfrm>
              <a:off x="2038" y="2575"/>
              <a:ext cx="47" cy="42"/>
            </a:xfrm>
            <a:custGeom>
              <a:avLst/>
              <a:gdLst/>
              <a:ahLst/>
              <a:cxnLst>
                <a:cxn ang="0">
                  <a:pos x="0" y="18"/>
                </a:cxn>
                <a:cxn ang="0">
                  <a:pos x="21" y="39"/>
                </a:cxn>
                <a:cxn ang="0">
                  <a:pos x="34" y="42"/>
                </a:cxn>
                <a:cxn ang="0">
                  <a:pos x="43" y="27"/>
                </a:cxn>
                <a:cxn ang="0">
                  <a:pos x="46" y="15"/>
                </a:cxn>
                <a:cxn ang="0">
                  <a:pos x="34" y="0"/>
                </a:cxn>
                <a:cxn ang="0">
                  <a:pos x="18" y="5"/>
                </a:cxn>
                <a:cxn ang="0">
                  <a:pos x="0" y="18"/>
                </a:cxn>
              </a:cxnLst>
              <a:rect l="0" t="0" r="r" b="b"/>
              <a:pathLst>
                <a:path w="46" h="42">
                  <a:moveTo>
                    <a:pt x="0" y="18"/>
                  </a:moveTo>
                  <a:lnTo>
                    <a:pt x="21" y="39"/>
                  </a:lnTo>
                  <a:lnTo>
                    <a:pt x="34" y="42"/>
                  </a:lnTo>
                  <a:lnTo>
                    <a:pt x="43" y="27"/>
                  </a:lnTo>
                  <a:lnTo>
                    <a:pt x="46" y="15"/>
                  </a:lnTo>
                  <a:lnTo>
                    <a:pt x="34" y="0"/>
                  </a:lnTo>
                  <a:lnTo>
                    <a:pt x="18" y="5"/>
                  </a:lnTo>
                  <a:lnTo>
                    <a:pt x="0" y="18"/>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51" name="Freeform 139"/>
            <p:cNvSpPr>
              <a:spLocks/>
            </p:cNvSpPr>
            <p:nvPr/>
          </p:nvSpPr>
          <p:spPr bwMode="auto">
            <a:xfrm>
              <a:off x="2075" y="2575"/>
              <a:ext cx="65" cy="90"/>
            </a:xfrm>
            <a:custGeom>
              <a:avLst/>
              <a:gdLst/>
              <a:ahLst/>
              <a:cxnLst>
                <a:cxn ang="0">
                  <a:pos x="43" y="27"/>
                </a:cxn>
                <a:cxn ang="0">
                  <a:pos x="62" y="55"/>
                </a:cxn>
                <a:cxn ang="0">
                  <a:pos x="65" y="73"/>
                </a:cxn>
                <a:cxn ang="0">
                  <a:pos x="58" y="90"/>
                </a:cxn>
                <a:cxn ang="0">
                  <a:pos x="43" y="77"/>
                </a:cxn>
                <a:cxn ang="0">
                  <a:pos x="6" y="49"/>
                </a:cxn>
                <a:cxn ang="0">
                  <a:pos x="0" y="39"/>
                </a:cxn>
                <a:cxn ang="0">
                  <a:pos x="8" y="6"/>
                </a:cxn>
                <a:cxn ang="0">
                  <a:pos x="11" y="0"/>
                </a:cxn>
                <a:cxn ang="0">
                  <a:pos x="43" y="27"/>
                </a:cxn>
              </a:cxnLst>
              <a:rect l="0" t="0" r="r" b="b"/>
              <a:pathLst>
                <a:path w="65" h="90">
                  <a:moveTo>
                    <a:pt x="43" y="27"/>
                  </a:moveTo>
                  <a:lnTo>
                    <a:pt x="62" y="55"/>
                  </a:lnTo>
                  <a:lnTo>
                    <a:pt x="65" y="73"/>
                  </a:lnTo>
                  <a:lnTo>
                    <a:pt x="58" y="90"/>
                  </a:lnTo>
                  <a:lnTo>
                    <a:pt x="43" y="77"/>
                  </a:lnTo>
                  <a:lnTo>
                    <a:pt x="6" y="49"/>
                  </a:lnTo>
                  <a:lnTo>
                    <a:pt x="0" y="39"/>
                  </a:lnTo>
                  <a:lnTo>
                    <a:pt x="8" y="6"/>
                  </a:lnTo>
                  <a:lnTo>
                    <a:pt x="11" y="0"/>
                  </a:lnTo>
                  <a:lnTo>
                    <a:pt x="43" y="27"/>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52" name="Freeform 140"/>
            <p:cNvSpPr>
              <a:spLocks/>
            </p:cNvSpPr>
            <p:nvPr/>
          </p:nvSpPr>
          <p:spPr bwMode="auto">
            <a:xfrm>
              <a:off x="2118" y="2569"/>
              <a:ext cx="103" cy="105"/>
            </a:xfrm>
            <a:custGeom>
              <a:avLst/>
              <a:gdLst/>
              <a:ahLst/>
              <a:cxnLst>
                <a:cxn ang="0">
                  <a:pos x="100" y="28"/>
                </a:cxn>
                <a:cxn ang="0">
                  <a:pos x="100" y="46"/>
                </a:cxn>
                <a:cxn ang="0">
                  <a:pos x="103" y="74"/>
                </a:cxn>
                <a:cxn ang="0">
                  <a:pos x="97" y="105"/>
                </a:cxn>
                <a:cxn ang="0">
                  <a:pos x="82" y="99"/>
                </a:cxn>
                <a:cxn ang="0">
                  <a:pos x="66" y="101"/>
                </a:cxn>
                <a:cxn ang="0">
                  <a:pos x="59" y="99"/>
                </a:cxn>
                <a:cxn ang="0">
                  <a:pos x="45" y="99"/>
                </a:cxn>
                <a:cxn ang="0">
                  <a:pos x="37" y="99"/>
                </a:cxn>
                <a:cxn ang="0">
                  <a:pos x="26" y="101"/>
                </a:cxn>
                <a:cxn ang="0">
                  <a:pos x="14" y="99"/>
                </a:cxn>
                <a:cxn ang="0">
                  <a:pos x="23" y="82"/>
                </a:cxn>
                <a:cxn ang="0">
                  <a:pos x="14" y="67"/>
                </a:cxn>
                <a:cxn ang="0">
                  <a:pos x="0" y="50"/>
                </a:cxn>
                <a:cxn ang="0">
                  <a:pos x="0" y="43"/>
                </a:cxn>
                <a:cxn ang="0">
                  <a:pos x="9" y="37"/>
                </a:cxn>
                <a:cxn ang="0">
                  <a:pos x="9" y="28"/>
                </a:cxn>
                <a:cxn ang="0">
                  <a:pos x="5" y="15"/>
                </a:cxn>
                <a:cxn ang="0">
                  <a:pos x="12" y="3"/>
                </a:cxn>
                <a:cxn ang="0">
                  <a:pos x="36" y="3"/>
                </a:cxn>
                <a:cxn ang="0">
                  <a:pos x="66" y="0"/>
                </a:cxn>
                <a:cxn ang="0">
                  <a:pos x="100" y="28"/>
                </a:cxn>
              </a:cxnLst>
              <a:rect l="0" t="0" r="r" b="b"/>
              <a:pathLst>
                <a:path w="103" h="105">
                  <a:moveTo>
                    <a:pt x="100" y="28"/>
                  </a:moveTo>
                  <a:lnTo>
                    <a:pt x="100" y="46"/>
                  </a:lnTo>
                  <a:lnTo>
                    <a:pt x="103" y="74"/>
                  </a:lnTo>
                  <a:lnTo>
                    <a:pt x="97" y="105"/>
                  </a:lnTo>
                  <a:lnTo>
                    <a:pt x="82" y="99"/>
                  </a:lnTo>
                  <a:lnTo>
                    <a:pt x="66" y="101"/>
                  </a:lnTo>
                  <a:lnTo>
                    <a:pt x="59" y="99"/>
                  </a:lnTo>
                  <a:lnTo>
                    <a:pt x="45" y="99"/>
                  </a:lnTo>
                  <a:lnTo>
                    <a:pt x="37" y="99"/>
                  </a:lnTo>
                  <a:lnTo>
                    <a:pt x="26" y="101"/>
                  </a:lnTo>
                  <a:lnTo>
                    <a:pt x="14" y="99"/>
                  </a:lnTo>
                  <a:lnTo>
                    <a:pt x="23" y="82"/>
                  </a:lnTo>
                  <a:lnTo>
                    <a:pt x="14" y="67"/>
                  </a:lnTo>
                  <a:lnTo>
                    <a:pt x="0" y="50"/>
                  </a:lnTo>
                  <a:lnTo>
                    <a:pt x="0" y="43"/>
                  </a:lnTo>
                  <a:lnTo>
                    <a:pt x="9" y="37"/>
                  </a:lnTo>
                  <a:lnTo>
                    <a:pt x="9" y="28"/>
                  </a:lnTo>
                  <a:lnTo>
                    <a:pt x="5" y="15"/>
                  </a:lnTo>
                  <a:lnTo>
                    <a:pt x="12" y="3"/>
                  </a:lnTo>
                  <a:lnTo>
                    <a:pt x="36" y="3"/>
                  </a:lnTo>
                  <a:lnTo>
                    <a:pt x="66" y="0"/>
                  </a:lnTo>
                  <a:lnTo>
                    <a:pt x="100" y="28"/>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53" name="Freeform 141"/>
            <p:cNvSpPr>
              <a:spLocks/>
            </p:cNvSpPr>
            <p:nvPr/>
          </p:nvSpPr>
          <p:spPr bwMode="auto">
            <a:xfrm>
              <a:off x="2217" y="2568"/>
              <a:ext cx="57" cy="105"/>
            </a:xfrm>
            <a:custGeom>
              <a:avLst/>
              <a:gdLst/>
              <a:ahLst/>
              <a:cxnLst>
                <a:cxn ang="0">
                  <a:pos x="7" y="3"/>
                </a:cxn>
                <a:cxn ang="0">
                  <a:pos x="43" y="0"/>
                </a:cxn>
                <a:cxn ang="0">
                  <a:pos x="55" y="4"/>
                </a:cxn>
                <a:cxn ang="0">
                  <a:pos x="49" y="20"/>
                </a:cxn>
                <a:cxn ang="0">
                  <a:pos x="49" y="32"/>
                </a:cxn>
                <a:cxn ang="0">
                  <a:pos x="49" y="40"/>
                </a:cxn>
                <a:cxn ang="0">
                  <a:pos x="49" y="51"/>
                </a:cxn>
                <a:cxn ang="0">
                  <a:pos x="52" y="62"/>
                </a:cxn>
                <a:cxn ang="0">
                  <a:pos x="52" y="71"/>
                </a:cxn>
                <a:cxn ang="0">
                  <a:pos x="54" y="81"/>
                </a:cxn>
                <a:cxn ang="0">
                  <a:pos x="54" y="91"/>
                </a:cxn>
                <a:cxn ang="0">
                  <a:pos x="38" y="94"/>
                </a:cxn>
                <a:cxn ang="0">
                  <a:pos x="26" y="100"/>
                </a:cxn>
                <a:cxn ang="0">
                  <a:pos x="17" y="105"/>
                </a:cxn>
                <a:cxn ang="0">
                  <a:pos x="0" y="105"/>
                </a:cxn>
                <a:cxn ang="0">
                  <a:pos x="0" y="78"/>
                </a:cxn>
                <a:cxn ang="0">
                  <a:pos x="1" y="69"/>
                </a:cxn>
                <a:cxn ang="0">
                  <a:pos x="1" y="50"/>
                </a:cxn>
                <a:cxn ang="0">
                  <a:pos x="1" y="29"/>
                </a:cxn>
                <a:cxn ang="0">
                  <a:pos x="7" y="3"/>
                </a:cxn>
              </a:cxnLst>
              <a:rect l="0" t="0" r="r" b="b"/>
              <a:pathLst>
                <a:path w="55" h="105">
                  <a:moveTo>
                    <a:pt x="7" y="3"/>
                  </a:moveTo>
                  <a:lnTo>
                    <a:pt x="43" y="0"/>
                  </a:lnTo>
                  <a:lnTo>
                    <a:pt x="55" y="4"/>
                  </a:lnTo>
                  <a:lnTo>
                    <a:pt x="49" y="20"/>
                  </a:lnTo>
                  <a:lnTo>
                    <a:pt x="49" y="32"/>
                  </a:lnTo>
                  <a:lnTo>
                    <a:pt x="49" y="40"/>
                  </a:lnTo>
                  <a:lnTo>
                    <a:pt x="49" y="51"/>
                  </a:lnTo>
                  <a:lnTo>
                    <a:pt x="52" y="62"/>
                  </a:lnTo>
                  <a:lnTo>
                    <a:pt x="52" y="71"/>
                  </a:lnTo>
                  <a:lnTo>
                    <a:pt x="54" y="81"/>
                  </a:lnTo>
                  <a:lnTo>
                    <a:pt x="54" y="91"/>
                  </a:lnTo>
                  <a:lnTo>
                    <a:pt x="38" y="94"/>
                  </a:lnTo>
                  <a:lnTo>
                    <a:pt x="26" y="100"/>
                  </a:lnTo>
                  <a:lnTo>
                    <a:pt x="17" y="105"/>
                  </a:lnTo>
                  <a:lnTo>
                    <a:pt x="0" y="105"/>
                  </a:lnTo>
                  <a:lnTo>
                    <a:pt x="0" y="78"/>
                  </a:lnTo>
                  <a:lnTo>
                    <a:pt x="1" y="69"/>
                  </a:lnTo>
                  <a:lnTo>
                    <a:pt x="1" y="50"/>
                  </a:lnTo>
                  <a:lnTo>
                    <a:pt x="1" y="29"/>
                  </a:lnTo>
                  <a:lnTo>
                    <a:pt x="7" y="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54" name="Freeform 142"/>
            <p:cNvSpPr>
              <a:spLocks/>
            </p:cNvSpPr>
            <p:nvPr/>
          </p:nvSpPr>
          <p:spPr bwMode="auto">
            <a:xfrm>
              <a:off x="2266" y="2566"/>
              <a:ext cx="20" cy="89"/>
            </a:xfrm>
            <a:custGeom>
              <a:avLst/>
              <a:gdLst/>
              <a:ahLst/>
              <a:cxnLst>
                <a:cxn ang="0">
                  <a:pos x="17" y="0"/>
                </a:cxn>
                <a:cxn ang="0">
                  <a:pos x="17" y="21"/>
                </a:cxn>
                <a:cxn ang="0">
                  <a:pos x="20" y="34"/>
                </a:cxn>
                <a:cxn ang="0">
                  <a:pos x="20" y="56"/>
                </a:cxn>
                <a:cxn ang="0">
                  <a:pos x="20" y="70"/>
                </a:cxn>
                <a:cxn ang="0">
                  <a:pos x="20" y="77"/>
                </a:cxn>
                <a:cxn ang="0">
                  <a:pos x="16" y="86"/>
                </a:cxn>
                <a:cxn ang="0">
                  <a:pos x="5" y="89"/>
                </a:cxn>
                <a:cxn ang="0">
                  <a:pos x="0" y="68"/>
                </a:cxn>
                <a:cxn ang="0">
                  <a:pos x="0" y="45"/>
                </a:cxn>
                <a:cxn ang="0">
                  <a:pos x="0" y="25"/>
                </a:cxn>
                <a:cxn ang="0">
                  <a:pos x="3" y="5"/>
                </a:cxn>
                <a:cxn ang="0">
                  <a:pos x="17" y="0"/>
                </a:cxn>
              </a:cxnLst>
              <a:rect l="0" t="0" r="r" b="b"/>
              <a:pathLst>
                <a:path w="20" h="89">
                  <a:moveTo>
                    <a:pt x="17" y="0"/>
                  </a:moveTo>
                  <a:lnTo>
                    <a:pt x="17" y="21"/>
                  </a:lnTo>
                  <a:lnTo>
                    <a:pt x="20" y="34"/>
                  </a:lnTo>
                  <a:lnTo>
                    <a:pt x="20" y="56"/>
                  </a:lnTo>
                  <a:lnTo>
                    <a:pt x="20" y="70"/>
                  </a:lnTo>
                  <a:lnTo>
                    <a:pt x="20" y="77"/>
                  </a:lnTo>
                  <a:lnTo>
                    <a:pt x="16" y="86"/>
                  </a:lnTo>
                  <a:lnTo>
                    <a:pt x="5" y="89"/>
                  </a:lnTo>
                  <a:lnTo>
                    <a:pt x="0" y="68"/>
                  </a:lnTo>
                  <a:lnTo>
                    <a:pt x="0" y="45"/>
                  </a:lnTo>
                  <a:lnTo>
                    <a:pt x="0" y="25"/>
                  </a:lnTo>
                  <a:lnTo>
                    <a:pt x="3" y="5"/>
                  </a:lnTo>
                  <a:lnTo>
                    <a:pt x="17"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55" name="Freeform 143"/>
            <p:cNvSpPr>
              <a:spLocks/>
            </p:cNvSpPr>
            <p:nvPr/>
          </p:nvSpPr>
          <p:spPr bwMode="auto">
            <a:xfrm>
              <a:off x="2283" y="2550"/>
              <a:ext cx="34" cy="101"/>
            </a:xfrm>
            <a:custGeom>
              <a:avLst/>
              <a:gdLst/>
              <a:ahLst/>
              <a:cxnLst>
                <a:cxn ang="0">
                  <a:pos x="29" y="0"/>
                </a:cxn>
                <a:cxn ang="0">
                  <a:pos x="34" y="16"/>
                </a:cxn>
                <a:cxn ang="0">
                  <a:pos x="34" y="34"/>
                </a:cxn>
                <a:cxn ang="0">
                  <a:pos x="34" y="44"/>
                </a:cxn>
                <a:cxn ang="0">
                  <a:pos x="29" y="53"/>
                </a:cxn>
                <a:cxn ang="0">
                  <a:pos x="26" y="65"/>
                </a:cxn>
                <a:cxn ang="0">
                  <a:pos x="25" y="80"/>
                </a:cxn>
                <a:cxn ang="0">
                  <a:pos x="16" y="92"/>
                </a:cxn>
                <a:cxn ang="0">
                  <a:pos x="6" y="101"/>
                </a:cxn>
                <a:cxn ang="0">
                  <a:pos x="0" y="96"/>
                </a:cxn>
                <a:cxn ang="0">
                  <a:pos x="6" y="78"/>
                </a:cxn>
                <a:cxn ang="0">
                  <a:pos x="8" y="56"/>
                </a:cxn>
                <a:cxn ang="0">
                  <a:pos x="2" y="47"/>
                </a:cxn>
                <a:cxn ang="0">
                  <a:pos x="2" y="34"/>
                </a:cxn>
                <a:cxn ang="0">
                  <a:pos x="2" y="21"/>
                </a:cxn>
                <a:cxn ang="0">
                  <a:pos x="12" y="12"/>
                </a:cxn>
                <a:cxn ang="0">
                  <a:pos x="29" y="0"/>
                </a:cxn>
              </a:cxnLst>
              <a:rect l="0" t="0" r="r" b="b"/>
              <a:pathLst>
                <a:path w="34" h="101">
                  <a:moveTo>
                    <a:pt x="29" y="0"/>
                  </a:moveTo>
                  <a:lnTo>
                    <a:pt x="34" y="16"/>
                  </a:lnTo>
                  <a:lnTo>
                    <a:pt x="34" y="34"/>
                  </a:lnTo>
                  <a:lnTo>
                    <a:pt x="34" y="44"/>
                  </a:lnTo>
                  <a:lnTo>
                    <a:pt x="29" y="53"/>
                  </a:lnTo>
                  <a:lnTo>
                    <a:pt x="26" y="65"/>
                  </a:lnTo>
                  <a:lnTo>
                    <a:pt x="25" y="80"/>
                  </a:lnTo>
                  <a:lnTo>
                    <a:pt x="16" y="92"/>
                  </a:lnTo>
                  <a:lnTo>
                    <a:pt x="6" y="101"/>
                  </a:lnTo>
                  <a:lnTo>
                    <a:pt x="0" y="96"/>
                  </a:lnTo>
                  <a:lnTo>
                    <a:pt x="6" y="78"/>
                  </a:lnTo>
                  <a:lnTo>
                    <a:pt x="8" y="56"/>
                  </a:lnTo>
                  <a:lnTo>
                    <a:pt x="2" y="47"/>
                  </a:lnTo>
                  <a:lnTo>
                    <a:pt x="2" y="34"/>
                  </a:lnTo>
                  <a:lnTo>
                    <a:pt x="2" y="21"/>
                  </a:lnTo>
                  <a:lnTo>
                    <a:pt x="12" y="12"/>
                  </a:lnTo>
                  <a:lnTo>
                    <a:pt x="29"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56" name="Freeform 144"/>
            <p:cNvSpPr>
              <a:spLocks/>
            </p:cNvSpPr>
            <p:nvPr/>
          </p:nvSpPr>
          <p:spPr bwMode="auto">
            <a:xfrm>
              <a:off x="2423" y="2716"/>
              <a:ext cx="136" cy="157"/>
            </a:xfrm>
            <a:custGeom>
              <a:avLst/>
              <a:gdLst/>
              <a:ahLst/>
              <a:cxnLst>
                <a:cxn ang="0">
                  <a:pos x="16" y="155"/>
                </a:cxn>
                <a:cxn ang="0">
                  <a:pos x="56" y="137"/>
                </a:cxn>
                <a:cxn ang="0">
                  <a:pos x="82" y="119"/>
                </a:cxn>
                <a:cxn ang="0">
                  <a:pos x="91" y="103"/>
                </a:cxn>
                <a:cxn ang="0">
                  <a:pos x="99" y="79"/>
                </a:cxn>
                <a:cxn ang="0">
                  <a:pos x="128" y="65"/>
                </a:cxn>
                <a:cxn ang="0">
                  <a:pos x="135" y="50"/>
                </a:cxn>
                <a:cxn ang="0">
                  <a:pos x="127" y="32"/>
                </a:cxn>
                <a:cxn ang="0">
                  <a:pos x="130" y="14"/>
                </a:cxn>
                <a:cxn ang="0">
                  <a:pos x="125" y="1"/>
                </a:cxn>
                <a:cxn ang="0">
                  <a:pos x="107" y="0"/>
                </a:cxn>
                <a:cxn ang="0">
                  <a:pos x="96" y="6"/>
                </a:cxn>
                <a:cxn ang="0">
                  <a:pos x="67" y="6"/>
                </a:cxn>
                <a:cxn ang="0">
                  <a:pos x="50" y="11"/>
                </a:cxn>
                <a:cxn ang="0">
                  <a:pos x="58" y="26"/>
                </a:cxn>
                <a:cxn ang="0">
                  <a:pos x="65" y="41"/>
                </a:cxn>
                <a:cxn ang="0">
                  <a:pos x="62" y="57"/>
                </a:cxn>
                <a:cxn ang="0">
                  <a:pos x="47" y="78"/>
                </a:cxn>
                <a:cxn ang="0">
                  <a:pos x="42" y="85"/>
                </a:cxn>
                <a:cxn ang="0">
                  <a:pos x="34" y="100"/>
                </a:cxn>
                <a:cxn ang="0">
                  <a:pos x="24" y="111"/>
                </a:cxn>
                <a:cxn ang="0">
                  <a:pos x="11" y="113"/>
                </a:cxn>
                <a:cxn ang="0">
                  <a:pos x="0" y="116"/>
                </a:cxn>
                <a:cxn ang="0">
                  <a:pos x="7" y="131"/>
                </a:cxn>
                <a:cxn ang="0">
                  <a:pos x="16" y="155"/>
                </a:cxn>
              </a:cxnLst>
              <a:rect l="0" t="0" r="r" b="b"/>
              <a:pathLst>
                <a:path w="135" h="155">
                  <a:moveTo>
                    <a:pt x="16" y="155"/>
                  </a:moveTo>
                  <a:lnTo>
                    <a:pt x="56" y="137"/>
                  </a:lnTo>
                  <a:lnTo>
                    <a:pt x="82" y="119"/>
                  </a:lnTo>
                  <a:lnTo>
                    <a:pt x="91" y="103"/>
                  </a:lnTo>
                  <a:lnTo>
                    <a:pt x="99" y="79"/>
                  </a:lnTo>
                  <a:lnTo>
                    <a:pt x="128" y="65"/>
                  </a:lnTo>
                  <a:lnTo>
                    <a:pt x="135" y="50"/>
                  </a:lnTo>
                  <a:lnTo>
                    <a:pt x="127" y="32"/>
                  </a:lnTo>
                  <a:lnTo>
                    <a:pt x="130" y="14"/>
                  </a:lnTo>
                  <a:lnTo>
                    <a:pt x="125" y="1"/>
                  </a:lnTo>
                  <a:lnTo>
                    <a:pt x="107" y="0"/>
                  </a:lnTo>
                  <a:lnTo>
                    <a:pt x="96" y="6"/>
                  </a:lnTo>
                  <a:lnTo>
                    <a:pt x="67" y="6"/>
                  </a:lnTo>
                  <a:lnTo>
                    <a:pt x="50" y="11"/>
                  </a:lnTo>
                  <a:lnTo>
                    <a:pt x="58" y="26"/>
                  </a:lnTo>
                  <a:lnTo>
                    <a:pt x="65" y="41"/>
                  </a:lnTo>
                  <a:lnTo>
                    <a:pt x="62" y="57"/>
                  </a:lnTo>
                  <a:lnTo>
                    <a:pt x="47" y="78"/>
                  </a:lnTo>
                  <a:lnTo>
                    <a:pt x="42" y="85"/>
                  </a:lnTo>
                  <a:lnTo>
                    <a:pt x="34" y="100"/>
                  </a:lnTo>
                  <a:lnTo>
                    <a:pt x="24" y="111"/>
                  </a:lnTo>
                  <a:lnTo>
                    <a:pt x="11" y="113"/>
                  </a:lnTo>
                  <a:lnTo>
                    <a:pt x="0" y="116"/>
                  </a:lnTo>
                  <a:lnTo>
                    <a:pt x="7" y="131"/>
                  </a:lnTo>
                  <a:lnTo>
                    <a:pt x="16" y="155"/>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57" name="Freeform 145"/>
            <p:cNvSpPr>
              <a:spLocks/>
            </p:cNvSpPr>
            <p:nvPr/>
          </p:nvSpPr>
          <p:spPr bwMode="auto">
            <a:xfrm>
              <a:off x="2403" y="2726"/>
              <a:ext cx="85" cy="101"/>
            </a:xfrm>
            <a:custGeom>
              <a:avLst/>
              <a:gdLst/>
              <a:ahLst/>
              <a:cxnLst>
                <a:cxn ang="0">
                  <a:pos x="74" y="0"/>
                </a:cxn>
                <a:cxn ang="0">
                  <a:pos x="48" y="0"/>
                </a:cxn>
                <a:cxn ang="0">
                  <a:pos x="31" y="0"/>
                </a:cxn>
                <a:cxn ang="0">
                  <a:pos x="19" y="0"/>
                </a:cxn>
                <a:cxn ang="0">
                  <a:pos x="14" y="0"/>
                </a:cxn>
                <a:cxn ang="0">
                  <a:pos x="11" y="0"/>
                </a:cxn>
                <a:cxn ang="0">
                  <a:pos x="13" y="13"/>
                </a:cxn>
                <a:cxn ang="0">
                  <a:pos x="10" y="31"/>
                </a:cxn>
                <a:cxn ang="0">
                  <a:pos x="5" y="44"/>
                </a:cxn>
                <a:cxn ang="0">
                  <a:pos x="0" y="61"/>
                </a:cxn>
                <a:cxn ang="0">
                  <a:pos x="3" y="74"/>
                </a:cxn>
                <a:cxn ang="0">
                  <a:pos x="10" y="84"/>
                </a:cxn>
                <a:cxn ang="0">
                  <a:pos x="16" y="102"/>
                </a:cxn>
                <a:cxn ang="0">
                  <a:pos x="44" y="99"/>
                </a:cxn>
                <a:cxn ang="0">
                  <a:pos x="54" y="89"/>
                </a:cxn>
                <a:cxn ang="0">
                  <a:pos x="67" y="62"/>
                </a:cxn>
                <a:cxn ang="0">
                  <a:pos x="85" y="44"/>
                </a:cxn>
                <a:cxn ang="0">
                  <a:pos x="78" y="22"/>
                </a:cxn>
                <a:cxn ang="0">
                  <a:pos x="74" y="0"/>
                </a:cxn>
              </a:cxnLst>
              <a:rect l="0" t="0" r="r" b="b"/>
              <a:pathLst>
                <a:path w="85" h="102">
                  <a:moveTo>
                    <a:pt x="74" y="0"/>
                  </a:moveTo>
                  <a:lnTo>
                    <a:pt x="48" y="0"/>
                  </a:lnTo>
                  <a:lnTo>
                    <a:pt x="31" y="0"/>
                  </a:lnTo>
                  <a:lnTo>
                    <a:pt x="19" y="0"/>
                  </a:lnTo>
                  <a:lnTo>
                    <a:pt x="14" y="0"/>
                  </a:lnTo>
                  <a:lnTo>
                    <a:pt x="11" y="0"/>
                  </a:lnTo>
                  <a:lnTo>
                    <a:pt x="13" y="13"/>
                  </a:lnTo>
                  <a:lnTo>
                    <a:pt x="10" y="31"/>
                  </a:lnTo>
                  <a:lnTo>
                    <a:pt x="5" y="44"/>
                  </a:lnTo>
                  <a:lnTo>
                    <a:pt x="0" y="61"/>
                  </a:lnTo>
                  <a:lnTo>
                    <a:pt x="3" y="74"/>
                  </a:lnTo>
                  <a:lnTo>
                    <a:pt x="10" y="84"/>
                  </a:lnTo>
                  <a:lnTo>
                    <a:pt x="16" y="102"/>
                  </a:lnTo>
                  <a:lnTo>
                    <a:pt x="44" y="99"/>
                  </a:lnTo>
                  <a:lnTo>
                    <a:pt x="54" y="89"/>
                  </a:lnTo>
                  <a:lnTo>
                    <a:pt x="67" y="62"/>
                  </a:lnTo>
                  <a:lnTo>
                    <a:pt x="85" y="44"/>
                  </a:lnTo>
                  <a:lnTo>
                    <a:pt x="78" y="22"/>
                  </a:lnTo>
                  <a:lnTo>
                    <a:pt x="74"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58" name="Freeform 146"/>
            <p:cNvSpPr>
              <a:spLocks/>
            </p:cNvSpPr>
            <p:nvPr/>
          </p:nvSpPr>
          <p:spPr bwMode="auto">
            <a:xfrm>
              <a:off x="2396" y="2537"/>
              <a:ext cx="129" cy="187"/>
            </a:xfrm>
            <a:custGeom>
              <a:avLst/>
              <a:gdLst/>
              <a:ahLst/>
              <a:cxnLst>
                <a:cxn ang="0">
                  <a:pos x="100" y="0"/>
                </a:cxn>
                <a:cxn ang="0">
                  <a:pos x="89" y="7"/>
                </a:cxn>
                <a:cxn ang="0">
                  <a:pos x="89" y="20"/>
                </a:cxn>
                <a:cxn ang="0">
                  <a:pos x="80" y="34"/>
                </a:cxn>
                <a:cxn ang="0">
                  <a:pos x="64" y="51"/>
                </a:cxn>
                <a:cxn ang="0">
                  <a:pos x="68" y="65"/>
                </a:cxn>
                <a:cxn ang="0">
                  <a:pos x="52" y="82"/>
                </a:cxn>
                <a:cxn ang="0">
                  <a:pos x="40" y="96"/>
                </a:cxn>
                <a:cxn ang="0">
                  <a:pos x="27" y="103"/>
                </a:cxn>
                <a:cxn ang="0">
                  <a:pos x="18" y="100"/>
                </a:cxn>
                <a:cxn ang="0">
                  <a:pos x="6" y="139"/>
                </a:cxn>
                <a:cxn ang="0">
                  <a:pos x="0" y="145"/>
                </a:cxn>
                <a:cxn ang="0">
                  <a:pos x="18" y="161"/>
                </a:cxn>
                <a:cxn ang="0">
                  <a:pos x="20" y="185"/>
                </a:cxn>
                <a:cxn ang="0">
                  <a:pos x="21" y="186"/>
                </a:cxn>
                <a:cxn ang="0">
                  <a:pos x="83" y="187"/>
                </a:cxn>
                <a:cxn ang="0">
                  <a:pos x="101" y="185"/>
                </a:cxn>
                <a:cxn ang="0">
                  <a:pos x="126" y="185"/>
                </a:cxn>
                <a:cxn ang="0">
                  <a:pos x="129" y="179"/>
                </a:cxn>
                <a:cxn ang="0">
                  <a:pos x="115" y="167"/>
                </a:cxn>
                <a:cxn ang="0">
                  <a:pos x="111" y="152"/>
                </a:cxn>
                <a:cxn ang="0">
                  <a:pos x="103" y="131"/>
                </a:cxn>
                <a:cxn ang="0">
                  <a:pos x="109" y="93"/>
                </a:cxn>
                <a:cxn ang="0">
                  <a:pos x="120" y="94"/>
                </a:cxn>
                <a:cxn ang="0">
                  <a:pos x="117" y="75"/>
                </a:cxn>
                <a:cxn ang="0">
                  <a:pos x="105" y="59"/>
                </a:cxn>
                <a:cxn ang="0">
                  <a:pos x="106" y="51"/>
                </a:cxn>
                <a:cxn ang="0">
                  <a:pos x="125" y="37"/>
                </a:cxn>
                <a:cxn ang="0">
                  <a:pos x="100" y="0"/>
                </a:cxn>
              </a:cxnLst>
              <a:rect l="0" t="0" r="r" b="b"/>
              <a:pathLst>
                <a:path w="129" h="187">
                  <a:moveTo>
                    <a:pt x="100" y="0"/>
                  </a:moveTo>
                  <a:lnTo>
                    <a:pt x="89" y="7"/>
                  </a:lnTo>
                  <a:lnTo>
                    <a:pt x="89" y="20"/>
                  </a:lnTo>
                  <a:lnTo>
                    <a:pt x="80" y="34"/>
                  </a:lnTo>
                  <a:lnTo>
                    <a:pt x="64" y="51"/>
                  </a:lnTo>
                  <a:lnTo>
                    <a:pt x="68" y="65"/>
                  </a:lnTo>
                  <a:lnTo>
                    <a:pt x="52" y="82"/>
                  </a:lnTo>
                  <a:lnTo>
                    <a:pt x="40" y="96"/>
                  </a:lnTo>
                  <a:lnTo>
                    <a:pt x="27" y="103"/>
                  </a:lnTo>
                  <a:lnTo>
                    <a:pt x="18" y="100"/>
                  </a:lnTo>
                  <a:lnTo>
                    <a:pt x="6" y="139"/>
                  </a:lnTo>
                  <a:lnTo>
                    <a:pt x="0" y="145"/>
                  </a:lnTo>
                  <a:lnTo>
                    <a:pt x="18" y="161"/>
                  </a:lnTo>
                  <a:lnTo>
                    <a:pt x="20" y="185"/>
                  </a:lnTo>
                  <a:lnTo>
                    <a:pt x="21" y="186"/>
                  </a:lnTo>
                  <a:lnTo>
                    <a:pt x="83" y="187"/>
                  </a:lnTo>
                  <a:lnTo>
                    <a:pt x="101" y="185"/>
                  </a:lnTo>
                  <a:lnTo>
                    <a:pt x="126" y="185"/>
                  </a:lnTo>
                  <a:lnTo>
                    <a:pt x="129" y="179"/>
                  </a:lnTo>
                  <a:lnTo>
                    <a:pt x="115" y="167"/>
                  </a:lnTo>
                  <a:lnTo>
                    <a:pt x="111" y="152"/>
                  </a:lnTo>
                  <a:lnTo>
                    <a:pt x="103" y="131"/>
                  </a:lnTo>
                  <a:lnTo>
                    <a:pt x="109" y="93"/>
                  </a:lnTo>
                  <a:lnTo>
                    <a:pt x="120" y="94"/>
                  </a:lnTo>
                  <a:lnTo>
                    <a:pt x="117" y="75"/>
                  </a:lnTo>
                  <a:lnTo>
                    <a:pt x="105" y="59"/>
                  </a:lnTo>
                  <a:lnTo>
                    <a:pt x="106" y="51"/>
                  </a:lnTo>
                  <a:lnTo>
                    <a:pt x="125" y="37"/>
                  </a:lnTo>
                  <a:lnTo>
                    <a:pt x="100"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59" name="Freeform 147"/>
            <p:cNvSpPr>
              <a:spLocks/>
            </p:cNvSpPr>
            <p:nvPr/>
          </p:nvSpPr>
          <p:spPr bwMode="auto">
            <a:xfrm>
              <a:off x="3139" y="2321"/>
              <a:ext cx="106" cy="151"/>
            </a:xfrm>
            <a:custGeom>
              <a:avLst/>
              <a:gdLst/>
              <a:ahLst/>
              <a:cxnLst>
                <a:cxn ang="0">
                  <a:pos x="0" y="96"/>
                </a:cxn>
                <a:cxn ang="0">
                  <a:pos x="5" y="112"/>
                </a:cxn>
                <a:cxn ang="0">
                  <a:pos x="6" y="133"/>
                </a:cxn>
                <a:cxn ang="0">
                  <a:pos x="5" y="146"/>
                </a:cxn>
                <a:cxn ang="0">
                  <a:pos x="19" y="151"/>
                </a:cxn>
                <a:cxn ang="0">
                  <a:pos x="33" y="146"/>
                </a:cxn>
                <a:cxn ang="0">
                  <a:pos x="51" y="133"/>
                </a:cxn>
                <a:cxn ang="0">
                  <a:pos x="65" y="123"/>
                </a:cxn>
                <a:cxn ang="0">
                  <a:pos x="73" y="115"/>
                </a:cxn>
                <a:cxn ang="0">
                  <a:pos x="79" y="109"/>
                </a:cxn>
                <a:cxn ang="0">
                  <a:pos x="82" y="96"/>
                </a:cxn>
                <a:cxn ang="0">
                  <a:pos x="90" y="80"/>
                </a:cxn>
                <a:cxn ang="0">
                  <a:pos x="96" y="59"/>
                </a:cxn>
                <a:cxn ang="0">
                  <a:pos x="104" y="47"/>
                </a:cxn>
                <a:cxn ang="0">
                  <a:pos x="104" y="29"/>
                </a:cxn>
                <a:cxn ang="0">
                  <a:pos x="87" y="18"/>
                </a:cxn>
                <a:cxn ang="0">
                  <a:pos x="65" y="4"/>
                </a:cxn>
                <a:cxn ang="0">
                  <a:pos x="56" y="0"/>
                </a:cxn>
                <a:cxn ang="0">
                  <a:pos x="51" y="13"/>
                </a:cxn>
                <a:cxn ang="0">
                  <a:pos x="33" y="19"/>
                </a:cxn>
                <a:cxn ang="0">
                  <a:pos x="26" y="37"/>
                </a:cxn>
                <a:cxn ang="0">
                  <a:pos x="26" y="44"/>
                </a:cxn>
                <a:cxn ang="0">
                  <a:pos x="30" y="57"/>
                </a:cxn>
                <a:cxn ang="0">
                  <a:pos x="33" y="77"/>
                </a:cxn>
                <a:cxn ang="0">
                  <a:pos x="33" y="87"/>
                </a:cxn>
                <a:cxn ang="0">
                  <a:pos x="19" y="89"/>
                </a:cxn>
                <a:cxn ang="0">
                  <a:pos x="0" y="96"/>
                </a:cxn>
              </a:cxnLst>
              <a:rect l="0" t="0" r="r" b="b"/>
              <a:pathLst>
                <a:path w="104" h="151">
                  <a:moveTo>
                    <a:pt x="0" y="96"/>
                  </a:moveTo>
                  <a:lnTo>
                    <a:pt x="5" y="112"/>
                  </a:lnTo>
                  <a:lnTo>
                    <a:pt x="6" y="133"/>
                  </a:lnTo>
                  <a:lnTo>
                    <a:pt x="5" y="146"/>
                  </a:lnTo>
                  <a:lnTo>
                    <a:pt x="19" y="151"/>
                  </a:lnTo>
                  <a:lnTo>
                    <a:pt x="33" y="146"/>
                  </a:lnTo>
                  <a:lnTo>
                    <a:pt x="51" y="133"/>
                  </a:lnTo>
                  <a:lnTo>
                    <a:pt x="65" y="123"/>
                  </a:lnTo>
                  <a:lnTo>
                    <a:pt x="73" y="115"/>
                  </a:lnTo>
                  <a:lnTo>
                    <a:pt x="79" y="109"/>
                  </a:lnTo>
                  <a:lnTo>
                    <a:pt x="82" y="96"/>
                  </a:lnTo>
                  <a:lnTo>
                    <a:pt x="90" y="80"/>
                  </a:lnTo>
                  <a:lnTo>
                    <a:pt x="96" y="59"/>
                  </a:lnTo>
                  <a:lnTo>
                    <a:pt x="104" y="47"/>
                  </a:lnTo>
                  <a:lnTo>
                    <a:pt x="104" y="29"/>
                  </a:lnTo>
                  <a:lnTo>
                    <a:pt x="87" y="18"/>
                  </a:lnTo>
                  <a:lnTo>
                    <a:pt x="65" y="4"/>
                  </a:lnTo>
                  <a:lnTo>
                    <a:pt x="56" y="0"/>
                  </a:lnTo>
                  <a:lnTo>
                    <a:pt x="51" y="13"/>
                  </a:lnTo>
                  <a:lnTo>
                    <a:pt x="33" y="19"/>
                  </a:lnTo>
                  <a:lnTo>
                    <a:pt x="26" y="37"/>
                  </a:lnTo>
                  <a:lnTo>
                    <a:pt x="26" y="44"/>
                  </a:lnTo>
                  <a:lnTo>
                    <a:pt x="30" y="57"/>
                  </a:lnTo>
                  <a:lnTo>
                    <a:pt x="33" y="77"/>
                  </a:lnTo>
                  <a:lnTo>
                    <a:pt x="33" y="87"/>
                  </a:lnTo>
                  <a:lnTo>
                    <a:pt x="19" y="89"/>
                  </a:lnTo>
                  <a:lnTo>
                    <a:pt x="0" y="9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60" name="Freeform 148"/>
            <p:cNvSpPr>
              <a:spLocks/>
            </p:cNvSpPr>
            <p:nvPr/>
          </p:nvSpPr>
          <p:spPr bwMode="auto">
            <a:xfrm>
              <a:off x="3098" y="2287"/>
              <a:ext cx="98" cy="72"/>
            </a:xfrm>
            <a:custGeom>
              <a:avLst/>
              <a:gdLst/>
              <a:ahLst/>
              <a:cxnLst>
                <a:cxn ang="0">
                  <a:pos x="98" y="31"/>
                </a:cxn>
                <a:cxn ang="0">
                  <a:pos x="97" y="21"/>
                </a:cxn>
                <a:cxn ang="0">
                  <a:pos x="94" y="6"/>
                </a:cxn>
                <a:cxn ang="0">
                  <a:pos x="92" y="0"/>
                </a:cxn>
                <a:cxn ang="0">
                  <a:pos x="83" y="4"/>
                </a:cxn>
                <a:cxn ang="0">
                  <a:pos x="74" y="18"/>
                </a:cxn>
                <a:cxn ang="0">
                  <a:pos x="61" y="28"/>
                </a:cxn>
                <a:cxn ang="0">
                  <a:pos x="18" y="29"/>
                </a:cxn>
                <a:cxn ang="0">
                  <a:pos x="7" y="32"/>
                </a:cxn>
                <a:cxn ang="0">
                  <a:pos x="0" y="34"/>
                </a:cxn>
                <a:cxn ang="0">
                  <a:pos x="1" y="50"/>
                </a:cxn>
                <a:cxn ang="0">
                  <a:pos x="17" y="59"/>
                </a:cxn>
                <a:cxn ang="0">
                  <a:pos x="24" y="69"/>
                </a:cxn>
                <a:cxn ang="0">
                  <a:pos x="40" y="72"/>
                </a:cxn>
                <a:cxn ang="0">
                  <a:pos x="60" y="72"/>
                </a:cxn>
                <a:cxn ang="0">
                  <a:pos x="67" y="72"/>
                </a:cxn>
                <a:cxn ang="0">
                  <a:pos x="67" y="56"/>
                </a:cxn>
                <a:cxn ang="0">
                  <a:pos x="75" y="50"/>
                </a:cxn>
                <a:cxn ang="0">
                  <a:pos x="84" y="47"/>
                </a:cxn>
                <a:cxn ang="0">
                  <a:pos x="98" y="31"/>
                </a:cxn>
              </a:cxnLst>
              <a:rect l="0" t="0" r="r" b="b"/>
              <a:pathLst>
                <a:path w="98" h="72">
                  <a:moveTo>
                    <a:pt x="98" y="31"/>
                  </a:moveTo>
                  <a:lnTo>
                    <a:pt x="97" y="21"/>
                  </a:lnTo>
                  <a:lnTo>
                    <a:pt x="94" y="6"/>
                  </a:lnTo>
                  <a:lnTo>
                    <a:pt x="92" y="0"/>
                  </a:lnTo>
                  <a:lnTo>
                    <a:pt x="83" y="4"/>
                  </a:lnTo>
                  <a:lnTo>
                    <a:pt x="74" y="18"/>
                  </a:lnTo>
                  <a:lnTo>
                    <a:pt x="61" y="28"/>
                  </a:lnTo>
                  <a:lnTo>
                    <a:pt x="18" y="29"/>
                  </a:lnTo>
                  <a:lnTo>
                    <a:pt x="7" y="32"/>
                  </a:lnTo>
                  <a:lnTo>
                    <a:pt x="0" y="34"/>
                  </a:lnTo>
                  <a:lnTo>
                    <a:pt x="1" y="50"/>
                  </a:lnTo>
                  <a:lnTo>
                    <a:pt x="17" y="59"/>
                  </a:lnTo>
                  <a:lnTo>
                    <a:pt x="24" y="69"/>
                  </a:lnTo>
                  <a:lnTo>
                    <a:pt x="40" y="72"/>
                  </a:lnTo>
                  <a:lnTo>
                    <a:pt x="60" y="72"/>
                  </a:lnTo>
                  <a:lnTo>
                    <a:pt x="67" y="72"/>
                  </a:lnTo>
                  <a:lnTo>
                    <a:pt x="67" y="56"/>
                  </a:lnTo>
                  <a:lnTo>
                    <a:pt x="75" y="50"/>
                  </a:lnTo>
                  <a:lnTo>
                    <a:pt x="84" y="47"/>
                  </a:lnTo>
                  <a:lnTo>
                    <a:pt x="98" y="3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61" name="Freeform 149"/>
            <p:cNvSpPr>
              <a:spLocks/>
            </p:cNvSpPr>
            <p:nvPr/>
          </p:nvSpPr>
          <p:spPr bwMode="auto">
            <a:xfrm>
              <a:off x="2825" y="2189"/>
              <a:ext cx="347" cy="274"/>
            </a:xfrm>
            <a:custGeom>
              <a:avLst/>
              <a:gdLst/>
              <a:ahLst/>
              <a:cxnLst>
                <a:cxn ang="0">
                  <a:pos x="143" y="274"/>
                </a:cxn>
                <a:cxn ang="0">
                  <a:pos x="195" y="268"/>
                </a:cxn>
                <a:cxn ang="0">
                  <a:pos x="231" y="259"/>
                </a:cxn>
                <a:cxn ang="0">
                  <a:pos x="245" y="241"/>
                </a:cxn>
                <a:cxn ang="0">
                  <a:pos x="265" y="231"/>
                </a:cxn>
                <a:cxn ang="0">
                  <a:pos x="282" y="231"/>
                </a:cxn>
                <a:cxn ang="0">
                  <a:pos x="308" y="231"/>
                </a:cxn>
                <a:cxn ang="0">
                  <a:pos x="323" y="222"/>
                </a:cxn>
                <a:cxn ang="0">
                  <a:pos x="347" y="213"/>
                </a:cxn>
                <a:cxn ang="0">
                  <a:pos x="337" y="172"/>
                </a:cxn>
                <a:cxn ang="0">
                  <a:pos x="314" y="167"/>
                </a:cxn>
                <a:cxn ang="0">
                  <a:pos x="296" y="170"/>
                </a:cxn>
                <a:cxn ang="0">
                  <a:pos x="277" y="154"/>
                </a:cxn>
                <a:cxn ang="0">
                  <a:pos x="269" y="145"/>
                </a:cxn>
                <a:cxn ang="0">
                  <a:pos x="268" y="135"/>
                </a:cxn>
                <a:cxn ang="0">
                  <a:pos x="277" y="124"/>
                </a:cxn>
                <a:cxn ang="0">
                  <a:pos x="266" y="102"/>
                </a:cxn>
                <a:cxn ang="0">
                  <a:pos x="249" y="77"/>
                </a:cxn>
                <a:cxn ang="0">
                  <a:pos x="236" y="76"/>
                </a:cxn>
                <a:cxn ang="0">
                  <a:pos x="226" y="77"/>
                </a:cxn>
                <a:cxn ang="0">
                  <a:pos x="212" y="83"/>
                </a:cxn>
                <a:cxn ang="0">
                  <a:pos x="202" y="80"/>
                </a:cxn>
                <a:cxn ang="0">
                  <a:pos x="191" y="70"/>
                </a:cxn>
                <a:cxn ang="0">
                  <a:pos x="185" y="58"/>
                </a:cxn>
                <a:cxn ang="0">
                  <a:pos x="175" y="48"/>
                </a:cxn>
                <a:cxn ang="0">
                  <a:pos x="160" y="30"/>
                </a:cxn>
                <a:cxn ang="0">
                  <a:pos x="154" y="27"/>
                </a:cxn>
                <a:cxn ang="0">
                  <a:pos x="134" y="18"/>
                </a:cxn>
                <a:cxn ang="0">
                  <a:pos x="112" y="21"/>
                </a:cxn>
                <a:cxn ang="0">
                  <a:pos x="87" y="12"/>
                </a:cxn>
                <a:cxn ang="0">
                  <a:pos x="74" y="0"/>
                </a:cxn>
                <a:cxn ang="0">
                  <a:pos x="55" y="6"/>
                </a:cxn>
                <a:cxn ang="0">
                  <a:pos x="44" y="15"/>
                </a:cxn>
                <a:cxn ang="0">
                  <a:pos x="46" y="24"/>
                </a:cxn>
                <a:cxn ang="0">
                  <a:pos x="44" y="36"/>
                </a:cxn>
                <a:cxn ang="0">
                  <a:pos x="40" y="43"/>
                </a:cxn>
                <a:cxn ang="0">
                  <a:pos x="27" y="45"/>
                </a:cxn>
                <a:cxn ang="0">
                  <a:pos x="9" y="46"/>
                </a:cxn>
                <a:cxn ang="0">
                  <a:pos x="1" y="52"/>
                </a:cxn>
                <a:cxn ang="0">
                  <a:pos x="0" y="56"/>
                </a:cxn>
                <a:cxn ang="0">
                  <a:pos x="21" y="83"/>
                </a:cxn>
                <a:cxn ang="0">
                  <a:pos x="32" y="105"/>
                </a:cxn>
                <a:cxn ang="0">
                  <a:pos x="43" y="114"/>
                </a:cxn>
                <a:cxn ang="0">
                  <a:pos x="50" y="132"/>
                </a:cxn>
                <a:cxn ang="0">
                  <a:pos x="63" y="136"/>
                </a:cxn>
                <a:cxn ang="0">
                  <a:pos x="63" y="153"/>
                </a:cxn>
                <a:cxn ang="0">
                  <a:pos x="67" y="184"/>
                </a:cxn>
                <a:cxn ang="0">
                  <a:pos x="91" y="212"/>
                </a:cxn>
                <a:cxn ang="0">
                  <a:pos x="106" y="231"/>
                </a:cxn>
                <a:cxn ang="0">
                  <a:pos x="143" y="274"/>
                </a:cxn>
              </a:cxnLst>
              <a:rect l="0" t="0" r="r" b="b"/>
              <a:pathLst>
                <a:path w="347" h="274">
                  <a:moveTo>
                    <a:pt x="143" y="274"/>
                  </a:moveTo>
                  <a:lnTo>
                    <a:pt x="195" y="268"/>
                  </a:lnTo>
                  <a:lnTo>
                    <a:pt x="231" y="259"/>
                  </a:lnTo>
                  <a:lnTo>
                    <a:pt x="245" y="241"/>
                  </a:lnTo>
                  <a:lnTo>
                    <a:pt x="265" y="231"/>
                  </a:lnTo>
                  <a:lnTo>
                    <a:pt x="282" y="231"/>
                  </a:lnTo>
                  <a:lnTo>
                    <a:pt x="308" y="231"/>
                  </a:lnTo>
                  <a:lnTo>
                    <a:pt x="323" y="222"/>
                  </a:lnTo>
                  <a:lnTo>
                    <a:pt x="347" y="213"/>
                  </a:lnTo>
                  <a:lnTo>
                    <a:pt x="337" y="172"/>
                  </a:lnTo>
                  <a:lnTo>
                    <a:pt x="314" y="167"/>
                  </a:lnTo>
                  <a:lnTo>
                    <a:pt x="296" y="170"/>
                  </a:lnTo>
                  <a:lnTo>
                    <a:pt x="277" y="154"/>
                  </a:lnTo>
                  <a:lnTo>
                    <a:pt x="269" y="145"/>
                  </a:lnTo>
                  <a:lnTo>
                    <a:pt x="268" y="135"/>
                  </a:lnTo>
                  <a:lnTo>
                    <a:pt x="277" y="124"/>
                  </a:lnTo>
                  <a:lnTo>
                    <a:pt x="266" y="102"/>
                  </a:lnTo>
                  <a:lnTo>
                    <a:pt x="249" y="77"/>
                  </a:lnTo>
                  <a:lnTo>
                    <a:pt x="236" y="76"/>
                  </a:lnTo>
                  <a:lnTo>
                    <a:pt x="226" y="77"/>
                  </a:lnTo>
                  <a:lnTo>
                    <a:pt x="212" y="83"/>
                  </a:lnTo>
                  <a:lnTo>
                    <a:pt x="202" y="80"/>
                  </a:lnTo>
                  <a:lnTo>
                    <a:pt x="191" y="70"/>
                  </a:lnTo>
                  <a:lnTo>
                    <a:pt x="185" y="58"/>
                  </a:lnTo>
                  <a:lnTo>
                    <a:pt x="175" y="48"/>
                  </a:lnTo>
                  <a:lnTo>
                    <a:pt x="160" y="30"/>
                  </a:lnTo>
                  <a:lnTo>
                    <a:pt x="154" y="27"/>
                  </a:lnTo>
                  <a:lnTo>
                    <a:pt x="134" y="18"/>
                  </a:lnTo>
                  <a:lnTo>
                    <a:pt x="112" y="21"/>
                  </a:lnTo>
                  <a:lnTo>
                    <a:pt x="87" y="12"/>
                  </a:lnTo>
                  <a:lnTo>
                    <a:pt x="74" y="0"/>
                  </a:lnTo>
                  <a:lnTo>
                    <a:pt x="55" y="6"/>
                  </a:lnTo>
                  <a:lnTo>
                    <a:pt x="44" y="15"/>
                  </a:lnTo>
                  <a:lnTo>
                    <a:pt x="46" y="24"/>
                  </a:lnTo>
                  <a:lnTo>
                    <a:pt x="44" y="36"/>
                  </a:lnTo>
                  <a:lnTo>
                    <a:pt x="40" y="43"/>
                  </a:lnTo>
                  <a:lnTo>
                    <a:pt x="27" y="45"/>
                  </a:lnTo>
                  <a:lnTo>
                    <a:pt x="9" y="46"/>
                  </a:lnTo>
                  <a:lnTo>
                    <a:pt x="1" y="52"/>
                  </a:lnTo>
                  <a:lnTo>
                    <a:pt x="0" y="56"/>
                  </a:lnTo>
                  <a:lnTo>
                    <a:pt x="21" y="83"/>
                  </a:lnTo>
                  <a:lnTo>
                    <a:pt x="32" y="105"/>
                  </a:lnTo>
                  <a:lnTo>
                    <a:pt x="43" y="114"/>
                  </a:lnTo>
                  <a:lnTo>
                    <a:pt x="50" y="132"/>
                  </a:lnTo>
                  <a:lnTo>
                    <a:pt x="63" y="136"/>
                  </a:lnTo>
                  <a:lnTo>
                    <a:pt x="63" y="153"/>
                  </a:lnTo>
                  <a:lnTo>
                    <a:pt x="67" y="184"/>
                  </a:lnTo>
                  <a:lnTo>
                    <a:pt x="91" y="212"/>
                  </a:lnTo>
                  <a:lnTo>
                    <a:pt x="106" y="231"/>
                  </a:lnTo>
                  <a:lnTo>
                    <a:pt x="143" y="274"/>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62" name="Freeform 150"/>
            <p:cNvSpPr>
              <a:spLocks/>
            </p:cNvSpPr>
            <p:nvPr/>
          </p:nvSpPr>
          <p:spPr bwMode="auto">
            <a:xfrm>
              <a:off x="3016" y="2228"/>
              <a:ext cx="40" cy="41"/>
            </a:xfrm>
            <a:custGeom>
              <a:avLst/>
              <a:gdLst/>
              <a:ahLst/>
              <a:cxnLst>
                <a:cxn ang="0">
                  <a:pos x="0" y="17"/>
                </a:cxn>
                <a:cxn ang="0">
                  <a:pos x="9" y="4"/>
                </a:cxn>
                <a:cxn ang="0">
                  <a:pos x="28" y="1"/>
                </a:cxn>
                <a:cxn ang="0">
                  <a:pos x="37" y="0"/>
                </a:cxn>
                <a:cxn ang="0">
                  <a:pos x="40" y="7"/>
                </a:cxn>
                <a:cxn ang="0">
                  <a:pos x="40" y="17"/>
                </a:cxn>
                <a:cxn ang="0">
                  <a:pos x="37" y="31"/>
                </a:cxn>
                <a:cxn ang="0">
                  <a:pos x="37" y="35"/>
                </a:cxn>
                <a:cxn ang="0">
                  <a:pos x="23" y="41"/>
                </a:cxn>
                <a:cxn ang="0">
                  <a:pos x="9" y="40"/>
                </a:cxn>
                <a:cxn ang="0">
                  <a:pos x="0" y="31"/>
                </a:cxn>
                <a:cxn ang="0">
                  <a:pos x="0" y="17"/>
                </a:cxn>
              </a:cxnLst>
              <a:rect l="0" t="0" r="r" b="b"/>
              <a:pathLst>
                <a:path w="40" h="41">
                  <a:moveTo>
                    <a:pt x="0" y="17"/>
                  </a:moveTo>
                  <a:lnTo>
                    <a:pt x="9" y="4"/>
                  </a:lnTo>
                  <a:lnTo>
                    <a:pt x="28" y="1"/>
                  </a:lnTo>
                  <a:lnTo>
                    <a:pt x="37" y="0"/>
                  </a:lnTo>
                  <a:lnTo>
                    <a:pt x="40" y="7"/>
                  </a:lnTo>
                  <a:lnTo>
                    <a:pt x="40" y="17"/>
                  </a:lnTo>
                  <a:lnTo>
                    <a:pt x="37" y="31"/>
                  </a:lnTo>
                  <a:lnTo>
                    <a:pt x="37" y="35"/>
                  </a:lnTo>
                  <a:lnTo>
                    <a:pt x="23" y="41"/>
                  </a:lnTo>
                  <a:lnTo>
                    <a:pt x="9" y="40"/>
                  </a:lnTo>
                  <a:lnTo>
                    <a:pt x="0" y="31"/>
                  </a:lnTo>
                  <a:lnTo>
                    <a:pt x="0" y="17"/>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63" name="Freeform 151"/>
            <p:cNvSpPr>
              <a:spLocks/>
            </p:cNvSpPr>
            <p:nvPr/>
          </p:nvSpPr>
          <p:spPr bwMode="auto">
            <a:xfrm>
              <a:off x="3091" y="1984"/>
              <a:ext cx="207" cy="137"/>
            </a:xfrm>
            <a:custGeom>
              <a:avLst/>
              <a:gdLst/>
              <a:ahLst/>
              <a:cxnLst>
                <a:cxn ang="0">
                  <a:pos x="24" y="100"/>
                </a:cxn>
                <a:cxn ang="0">
                  <a:pos x="11" y="90"/>
                </a:cxn>
                <a:cxn ang="0">
                  <a:pos x="14" y="75"/>
                </a:cxn>
                <a:cxn ang="0">
                  <a:pos x="10" y="69"/>
                </a:cxn>
                <a:cxn ang="0">
                  <a:pos x="5" y="63"/>
                </a:cxn>
                <a:cxn ang="0">
                  <a:pos x="2" y="54"/>
                </a:cxn>
                <a:cxn ang="0">
                  <a:pos x="0" y="50"/>
                </a:cxn>
                <a:cxn ang="0">
                  <a:pos x="3" y="43"/>
                </a:cxn>
                <a:cxn ang="0">
                  <a:pos x="10" y="34"/>
                </a:cxn>
                <a:cxn ang="0">
                  <a:pos x="13" y="25"/>
                </a:cxn>
                <a:cxn ang="0">
                  <a:pos x="20" y="23"/>
                </a:cxn>
                <a:cxn ang="0">
                  <a:pos x="34" y="22"/>
                </a:cxn>
                <a:cxn ang="0">
                  <a:pos x="48" y="22"/>
                </a:cxn>
                <a:cxn ang="0">
                  <a:pos x="54" y="17"/>
                </a:cxn>
                <a:cxn ang="0">
                  <a:pos x="59" y="9"/>
                </a:cxn>
                <a:cxn ang="0">
                  <a:pos x="65" y="0"/>
                </a:cxn>
                <a:cxn ang="0">
                  <a:pos x="81" y="1"/>
                </a:cxn>
                <a:cxn ang="0">
                  <a:pos x="98" y="4"/>
                </a:cxn>
                <a:cxn ang="0">
                  <a:pos x="104" y="7"/>
                </a:cxn>
                <a:cxn ang="0">
                  <a:pos x="108" y="14"/>
                </a:cxn>
                <a:cxn ang="0">
                  <a:pos x="121" y="28"/>
                </a:cxn>
                <a:cxn ang="0">
                  <a:pos x="153" y="54"/>
                </a:cxn>
                <a:cxn ang="0">
                  <a:pos x="172" y="54"/>
                </a:cxn>
                <a:cxn ang="0">
                  <a:pos x="187" y="66"/>
                </a:cxn>
                <a:cxn ang="0">
                  <a:pos x="204" y="71"/>
                </a:cxn>
                <a:cxn ang="0">
                  <a:pos x="207" y="72"/>
                </a:cxn>
                <a:cxn ang="0">
                  <a:pos x="206" y="90"/>
                </a:cxn>
                <a:cxn ang="0">
                  <a:pos x="199" y="99"/>
                </a:cxn>
                <a:cxn ang="0">
                  <a:pos x="189" y="112"/>
                </a:cxn>
                <a:cxn ang="0">
                  <a:pos x="173" y="125"/>
                </a:cxn>
                <a:cxn ang="0">
                  <a:pos x="164" y="134"/>
                </a:cxn>
                <a:cxn ang="0">
                  <a:pos x="141" y="137"/>
                </a:cxn>
                <a:cxn ang="0">
                  <a:pos x="138" y="134"/>
                </a:cxn>
                <a:cxn ang="0">
                  <a:pos x="128" y="116"/>
                </a:cxn>
                <a:cxn ang="0">
                  <a:pos x="116" y="105"/>
                </a:cxn>
                <a:cxn ang="0">
                  <a:pos x="99" y="90"/>
                </a:cxn>
                <a:cxn ang="0">
                  <a:pos x="84" y="90"/>
                </a:cxn>
                <a:cxn ang="0">
                  <a:pos x="44" y="90"/>
                </a:cxn>
                <a:cxn ang="0">
                  <a:pos x="24" y="100"/>
                </a:cxn>
              </a:cxnLst>
              <a:rect l="0" t="0" r="r" b="b"/>
              <a:pathLst>
                <a:path w="207" h="137">
                  <a:moveTo>
                    <a:pt x="24" y="100"/>
                  </a:moveTo>
                  <a:lnTo>
                    <a:pt x="11" y="90"/>
                  </a:lnTo>
                  <a:lnTo>
                    <a:pt x="14" y="75"/>
                  </a:lnTo>
                  <a:lnTo>
                    <a:pt x="10" y="69"/>
                  </a:lnTo>
                  <a:lnTo>
                    <a:pt x="5" y="63"/>
                  </a:lnTo>
                  <a:lnTo>
                    <a:pt x="2" y="54"/>
                  </a:lnTo>
                  <a:lnTo>
                    <a:pt x="0" y="50"/>
                  </a:lnTo>
                  <a:lnTo>
                    <a:pt x="3" y="43"/>
                  </a:lnTo>
                  <a:lnTo>
                    <a:pt x="10" y="34"/>
                  </a:lnTo>
                  <a:lnTo>
                    <a:pt x="13" y="25"/>
                  </a:lnTo>
                  <a:lnTo>
                    <a:pt x="20" y="23"/>
                  </a:lnTo>
                  <a:lnTo>
                    <a:pt x="34" y="22"/>
                  </a:lnTo>
                  <a:lnTo>
                    <a:pt x="48" y="22"/>
                  </a:lnTo>
                  <a:lnTo>
                    <a:pt x="54" y="17"/>
                  </a:lnTo>
                  <a:lnTo>
                    <a:pt x="59" y="9"/>
                  </a:lnTo>
                  <a:lnTo>
                    <a:pt x="65" y="0"/>
                  </a:lnTo>
                  <a:lnTo>
                    <a:pt x="81" y="1"/>
                  </a:lnTo>
                  <a:lnTo>
                    <a:pt x="98" y="4"/>
                  </a:lnTo>
                  <a:lnTo>
                    <a:pt x="104" y="7"/>
                  </a:lnTo>
                  <a:lnTo>
                    <a:pt x="108" y="14"/>
                  </a:lnTo>
                  <a:lnTo>
                    <a:pt x="121" y="28"/>
                  </a:lnTo>
                  <a:lnTo>
                    <a:pt x="153" y="54"/>
                  </a:lnTo>
                  <a:lnTo>
                    <a:pt x="172" y="54"/>
                  </a:lnTo>
                  <a:lnTo>
                    <a:pt x="187" y="66"/>
                  </a:lnTo>
                  <a:lnTo>
                    <a:pt x="204" y="71"/>
                  </a:lnTo>
                  <a:lnTo>
                    <a:pt x="207" y="72"/>
                  </a:lnTo>
                  <a:lnTo>
                    <a:pt x="206" y="90"/>
                  </a:lnTo>
                  <a:lnTo>
                    <a:pt x="199" y="99"/>
                  </a:lnTo>
                  <a:lnTo>
                    <a:pt x="189" y="112"/>
                  </a:lnTo>
                  <a:lnTo>
                    <a:pt x="173" y="125"/>
                  </a:lnTo>
                  <a:lnTo>
                    <a:pt x="164" y="134"/>
                  </a:lnTo>
                  <a:lnTo>
                    <a:pt x="141" y="137"/>
                  </a:lnTo>
                  <a:lnTo>
                    <a:pt x="138" y="134"/>
                  </a:lnTo>
                  <a:lnTo>
                    <a:pt x="128" y="116"/>
                  </a:lnTo>
                  <a:lnTo>
                    <a:pt x="116" y="105"/>
                  </a:lnTo>
                  <a:lnTo>
                    <a:pt x="99" y="90"/>
                  </a:lnTo>
                  <a:lnTo>
                    <a:pt x="84" y="90"/>
                  </a:lnTo>
                  <a:lnTo>
                    <a:pt x="44" y="90"/>
                  </a:lnTo>
                  <a:lnTo>
                    <a:pt x="24" y="10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64" name="Freeform 152"/>
            <p:cNvSpPr>
              <a:spLocks/>
            </p:cNvSpPr>
            <p:nvPr/>
          </p:nvSpPr>
          <p:spPr bwMode="auto">
            <a:xfrm>
              <a:off x="2960" y="2049"/>
              <a:ext cx="327" cy="254"/>
            </a:xfrm>
            <a:custGeom>
              <a:avLst/>
              <a:gdLst/>
              <a:ahLst/>
              <a:cxnLst>
                <a:cxn ang="0">
                  <a:pos x="104" y="177"/>
                </a:cxn>
                <a:cxn ang="0">
                  <a:pos x="125" y="177"/>
                </a:cxn>
                <a:cxn ang="0">
                  <a:pos x="162" y="216"/>
                </a:cxn>
                <a:cxn ang="0">
                  <a:pos x="171" y="227"/>
                </a:cxn>
                <a:cxn ang="0">
                  <a:pos x="185" y="230"/>
                </a:cxn>
                <a:cxn ang="0">
                  <a:pos x="201" y="229"/>
                </a:cxn>
                <a:cxn ang="0">
                  <a:pos x="218" y="222"/>
                </a:cxn>
                <a:cxn ang="0">
                  <a:pos x="247" y="222"/>
                </a:cxn>
                <a:cxn ang="0">
                  <a:pos x="249" y="229"/>
                </a:cxn>
                <a:cxn ang="0">
                  <a:pos x="252" y="242"/>
                </a:cxn>
                <a:cxn ang="0">
                  <a:pos x="255" y="254"/>
                </a:cxn>
                <a:cxn ang="0">
                  <a:pos x="266" y="256"/>
                </a:cxn>
                <a:cxn ang="0">
                  <a:pos x="275" y="256"/>
                </a:cxn>
                <a:cxn ang="0">
                  <a:pos x="301" y="256"/>
                </a:cxn>
                <a:cxn ang="0">
                  <a:pos x="312" y="248"/>
                </a:cxn>
                <a:cxn ang="0">
                  <a:pos x="323" y="235"/>
                </a:cxn>
                <a:cxn ang="0">
                  <a:pos x="327" y="224"/>
                </a:cxn>
                <a:cxn ang="0">
                  <a:pos x="324" y="213"/>
                </a:cxn>
                <a:cxn ang="0">
                  <a:pos x="316" y="199"/>
                </a:cxn>
                <a:cxn ang="0">
                  <a:pos x="304" y="190"/>
                </a:cxn>
                <a:cxn ang="0">
                  <a:pos x="296" y="183"/>
                </a:cxn>
                <a:cxn ang="0">
                  <a:pos x="286" y="173"/>
                </a:cxn>
                <a:cxn ang="0">
                  <a:pos x="286" y="143"/>
                </a:cxn>
                <a:cxn ang="0">
                  <a:pos x="281" y="131"/>
                </a:cxn>
                <a:cxn ang="0">
                  <a:pos x="273" y="102"/>
                </a:cxn>
                <a:cxn ang="0">
                  <a:pos x="273" y="80"/>
                </a:cxn>
                <a:cxn ang="0">
                  <a:pos x="269" y="71"/>
                </a:cxn>
                <a:cxn ang="0">
                  <a:pos x="255" y="49"/>
                </a:cxn>
                <a:cxn ang="0">
                  <a:pos x="241" y="35"/>
                </a:cxn>
                <a:cxn ang="0">
                  <a:pos x="225" y="20"/>
                </a:cxn>
                <a:cxn ang="0">
                  <a:pos x="173" y="23"/>
                </a:cxn>
                <a:cxn ang="0">
                  <a:pos x="158" y="32"/>
                </a:cxn>
                <a:cxn ang="0">
                  <a:pos x="148" y="40"/>
                </a:cxn>
                <a:cxn ang="0">
                  <a:pos x="124" y="37"/>
                </a:cxn>
                <a:cxn ang="0">
                  <a:pos x="105" y="31"/>
                </a:cxn>
                <a:cxn ang="0">
                  <a:pos x="90" y="26"/>
                </a:cxn>
                <a:cxn ang="0">
                  <a:pos x="73" y="17"/>
                </a:cxn>
                <a:cxn ang="0">
                  <a:pos x="68" y="17"/>
                </a:cxn>
                <a:cxn ang="0">
                  <a:pos x="51" y="12"/>
                </a:cxn>
                <a:cxn ang="0">
                  <a:pos x="37" y="0"/>
                </a:cxn>
                <a:cxn ang="0">
                  <a:pos x="5" y="0"/>
                </a:cxn>
                <a:cxn ang="0">
                  <a:pos x="5" y="13"/>
                </a:cxn>
                <a:cxn ang="0">
                  <a:pos x="5" y="31"/>
                </a:cxn>
                <a:cxn ang="0">
                  <a:pos x="0" y="44"/>
                </a:cxn>
                <a:cxn ang="0">
                  <a:pos x="28" y="72"/>
                </a:cxn>
                <a:cxn ang="0">
                  <a:pos x="39" y="91"/>
                </a:cxn>
                <a:cxn ang="0">
                  <a:pos x="56" y="111"/>
                </a:cxn>
                <a:cxn ang="0">
                  <a:pos x="79" y="131"/>
                </a:cxn>
                <a:cxn ang="0">
                  <a:pos x="88" y="151"/>
                </a:cxn>
                <a:cxn ang="0">
                  <a:pos x="104" y="177"/>
                </a:cxn>
              </a:cxnLst>
              <a:rect l="0" t="0" r="r" b="b"/>
              <a:pathLst>
                <a:path w="327" h="256">
                  <a:moveTo>
                    <a:pt x="104" y="177"/>
                  </a:moveTo>
                  <a:lnTo>
                    <a:pt x="125" y="177"/>
                  </a:lnTo>
                  <a:lnTo>
                    <a:pt x="162" y="216"/>
                  </a:lnTo>
                  <a:lnTo>
                    <a:pt x="171" y="227"/>
                  </a:lnTo>
                  <a:lnTo>
                    <a:pt x="185" y="230"/>
                  </a:lnTo>
                  <a:lnTo>
                    <a:pt x="201" y="229"/>
                  </a:lnTo>
                  <a:lnTo>
                    <a:pt x="218" y="222"/>
                  </a:lnTo>
                  <a:lnTo>
                    <a:pt x="247" y="222"/>
                  </a:lnTo>
                  <a:lnTo>
                    <a:pt x="249" y="229"/>
                  </a:lnTo>
                  <a:lnTo>
                    <a:pt x="252" y="242"/>
                  </a:lnTo>
                  <a:lnTo>
                    <a:pt x="255" y="254"/>
                  </a:lnTo>
                  <a:lnTo>
                    <a:pt x="266" y="256"/>
                  </a:lnTo>
                  <a:lnTo>
                    <a:pt x="275" y="256"/>
                  </a:lnTo>
                  <a:lnTo>
                    <a:pt x="301" y="256"/>
                  </a:lnTo>
                  <a:lnTo>
                    <a:pt x="312" y="248"/>
                  </a:lnTo>
                  <a:lnTo>
                    <a:pt x="323" y="235"/>
                  </a:lnTo>
                  <a:lnTo>
                    <a:pt x="327" y="224"/>
                  </a:lnTo>
                  <a:lnTo>
                    <a:pt x="324" y="213"/>
                  </a:lnTo>
                  <a:lnTo>
                    <a:pt x="316" y="199"/>
                  </a:lnTo>
                  <a:lnTo>
                    <a:pt x="304" y="190"/>
                  </a:lnTo>
                  <a:lnTo>
                    <a:pt x="296" y="183"/>
                  </a:lnTo>
                  <a:lnTo>
                    <a:pt x="286" y="173"/>
                  </a:lnTo>
                  <a:lnTo>
                    <a:pt x="286" y="143"/>
                  </a:lnTo>
                  <a:lnTo>
                    <a:pt x="281" y="131"/>
                  </a:lnTo>
                  <a:lnTo>
                    <a:pt x="273" y="102"/>
                  </a:lnTo>
                  <a:lnTo>
                    <a:pt x="273" y="80"/>
                  </a:lnTo>
                  <a:lnTo>
                    <a:pt x="269" y="71"/>
                  </a:lnTo>
                  <a:lnTo>
                    <a:pt x="255" y="49"/>
                  </a:lnTo>
                  <a:lnTo>
                    <a:pt x="241" y="35"/>
                  </a:lnTo>
                  <a:lnTo>
                    <a:pt x="225" y="20"/>
                  </a:lnTo>
                  <a:lnTo>
                    <a:pt x="173" y="23"/>
                  </a:lnTo>
                  <a:lnTo>
                    <a:pt x="158" y="32"/>
                  </a:lnTo>
                  <a:lnTo>
                    <a:pt x="148" y="40"/>
                  </a:lnTo>
                  <a:lnTo>
                    <a:pt x="124" y="37"/>
                  </a:lnTo>
                  <a:lnTo>
                    <a:pt x="105" y="31"/>
                  </a:lnTo>
                  <a:lnTo>
                    <a:pt x="90" y="26"/>
                  </a:lnTo>
                  <a:lnTo>
                    <a:pt x="73" y="17"/>
                  </a:lnTo>
                  <a:lnTo>
                    <a:pt x="68" y="17"/>
                  </a:lnTo>
                  <a:lnTo>
                    <a:pt x="51" y="12"/>
                  </a:lnTo>
                  <a:lnTo>
                    <a:pt x="37" y="0"/>
                  </a:lnTo>
                  <a:lnTo>
                    <a:pt x="5" y="0"/>
                  </a:lnTo>
                  <a:lnTo>
                    <a:pt x="5" y="13"/>
                  </a:lnTo>
                  <a:lnTo>
                    <a:pt x="5" y="31"/>
                  </a:lnTo>
                  <a:lnTo>
                    <a:pt x="0" y="44"/>
                  </a:lnTo>
                  <a:lnTo>
                    <a:pt x="28" y="72"/>
                  </a:lnTo>
                  <a:lnTo>
                    <a:pt x="39" y="91"/>
                  </a:lnTo>
                  <a:lnTo>
                    <a:pt x="56" y="111"/>
                  </a:lnTo>
                  <a:lnTo>
                    <a:pt x="79" y="131"/>
                  </a:lnTo>
                  <a:lnTo>
                    <a:pt x="88" y="151"/>
                  </a:lnTo>
                  <a:lnTo>
                    <a:pt x="104" y="177"/>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65" name="Freeform 153"/>
            <p:cNvSpPr>
              <a:spLocks/>
            </p:cNvSpPr>
            <p:nvPr/>
          </p:nvSpPr>
          <p:spPr bwMode="auto">
            <a:xfrm>
              <a:off x="3233" y="2071"/>
              <a:ext cx="199" cy="167"/>
            </a:xfrm>
            <a:custGeom>
              <a:avLst/>
              <a:gdLst/>
              <a:ahLst/>
              <a:cxnLst>
                <a:cxn ang="0">
                  <a:pos x="0" y="50"/>
                </a:cxn>
                <a:cxn ang="0">
                  <a:pos x="19" y="46"/>
                </a:cxn>
                <a:cxn ang="0">
                  <a:pos x="37" y="32"/>
                </a:cxn>
                <a:cxn ang="0">
                  <a:pos x="51" y="18"/>
                </a:cxn>
                <a:cxn ang="0">
                  <a:pos x="60" y="6"/>
                </a:cxn>
                <a:cxn ang="0">
                  <a:pos x="70" y="6"/>
                </a:cxn>
                <a:cxn ang="0">
                  <a:pos x="74" y="13"/>
                </a:cxn>
                <a:cxn ang="0">
                  <a:pos x="88" y="16"/>
                </a:cxn>
                <a:cxn ang="0">
                  <a:pos x="121" y="18"/>
                </a:cxn>
                <a:cxn ang="0">
                  <a:pos x="134" y="6"/>
                </a:cxn>
                <a:cxn ang="0">
                  <a:pos x="141" y="0"/>
                </a:cxn>
                <a:cxn ang="0">
                  <a:pos x="148" y="7"/>
                </a:cxn>
                <a:cxn ang="0">
                  <a:pos x="168" y="9"/>
                </a:cxn>
                <a:cxn ang="0">
                  <a:pos x="187" y="9"/>
                </a:cxn>
                <a:cxn ang="0">
                  <a:pos x="198" y="9"/>
                </a:cxn>
                <a:cxn ang="0">
                  <a:pos x="198" y="15"/>
                </a:cxn>
                <a:cxn ang="0">
                  <a:pos x="199" y="22"/>
                </a:cxn>
                <a:cxn ang="0">
                  <a:pos x="182" y="28"/>
                </a:cxn>
                <a:cxn ang="0">
                  <a:pos x="159" y="34"/>
                </a:cxn>
                <a:cxn ang="0">
                  <a:pos x="161" y="46"/>
                </a:cxn>
                <a:cxn ang="0">
                  <a:pos x="151" y="64"/>
                </a:cxn>
                <a:cxn ang="0">
                  <a:pos x="144" y="81"/>
                </a:cxn>
                <a:cxn ang="0">
                  <a:pos x="136" y="102"/>
                </a:cxn>
                <a:cxn ang="0">
                  <a:pos x="128" y="112"/>
                </a:cxn>
                <a:cxn ang="0">
                  <a:pos x="111" y="123"/>
                </a:cxn>
                <a:cxn ang="0">
                  <a:pos x="110" y="142"/>
                </a:cxn>
                <a:cxn ang="0">
                  <a:pos x="91" y="152"/>
                </a:cxn>
                <a:cxn ang="0">
                  <a:pos x="70" y="161"/>
                </a:cxn>
                <a:cxn ang="0">
                  <a:pos x="40" y="164"/>
                </a:cxn>
                <a:cxn ang="0">
                  <a:pos x="33" y="167"/>
                </a:cxn>
                <a:cxn ang="0">
                  <a:pos x="17" y="158"/>
                </a:cxn>
                <a:cxn ang="0">
                  <a:pos x="13" y="151"/>
                </a:cxn>
                <a:cxn ang="0">
                  <a:pos x="13" y="127"/>
                </a:cxn>
                <a:cxn ang="0">
                  <a:pos x="10" y="106"/>
                </a:cxn>
                <a:cxn ang="0">
                  <a:pos x="3" y="93"/>
                </a:cxn>
                <a:cxn ang="0">
                  <a:pos x="0" y="50"/>
                </a:cxn>
              </a:cxnLst>
              <a:rect l="0" t="0" r="r" b="b"/>
              <a:pathLst>
                <a:path w="199" h="167">
                  <a:moveTo>
                    <a:pt x="0" y="50"/>
                  </a:moveTo>
                  <a:lnTo>
                    <a:pt x="19" y="46"/>
                  </a:lnTo>
                  <a:lnTo>
                    <a:pt x="37" y="32"/>
                  </a:lnTo>
                  <a:lnTo>
                    <a:pt x="51" y="18"/>
                  </a:lnTo>
                  <a:lnTo>
                    <a:pt x="60" y="6"/>
                  </a:lnTo>
                  <a:lnTo>
                    <a:pt x="70" y="6"/>
                  </a:lnTo>
                  <a:lnTo>
                    <a:pt x="74" y="13"/>
                  </a:lnTo>
                  <a:lnTo>
                    <a:pt x="88" y="16"/>
                  </a:lnTo>
                  <a:lnTo>
                    <a:pt x="121" y="18"/>
                  </a:lnTo>
                  <a:lnTo>
                    <a:pt x="134" y="6"/>
                  </a:lnTo>
                  <a:lnTo>
                    <a:pt x="141" y="0"/>
                  </a:lnTo>
                  <a:lnTo>
                    <a:pt x="148" y="7"/>
                  </a:lnTo>
                  <a:lnTo>
                    <a:pt x="168" y="9"/>
                  </a:lnTo>
                  <a:lnTo>
                    <a:pt x="187" y="9"/>
                  </a:lnTo>
                  <a:lnTo>
                    <a:pt x="198" y="9"/>
                  </a:lnTo>
                  <a:lnTo>
                    <a:pt x="198" y="15"/>
                  </a:lnTo>
                  <a:lnTo>
                    <a:pt x="199" y="22"/>
                  </a:lnTo>
                  <a:lnTo>
                    <a:pt x="182" y="28"/>
                  </a:lnTo>
                  <a:lnTo>
                    <a:pt x="159" y="34"/>
                  </a:lnTo>
                  <a:lnTo>
                    <a:pt x="161" y="46"/>
                  </a:lnTo>
                  <a:lnTo>
                    <a:pt x="151" y="64"/>
                  </a:lnTo>
                  <a:lnTo>
                    <a:pt x="144" y="81"/>
                  </a:lnTo>
                  <a:lnTo>
                    <a:pt x="136" y="102"/>
                  </a:lnTo>
                  <a:lnTo>
                    <a:pt x="128" y="112"/>
                  </a:lnTo>
                  <a:lnTo>
                    <a:pt x="111" y="123"/>
                  </a:lnTo>
                  <a:lnTo>
                    <a:pt x="110" y="142"/>
                  </a:lnTo>
                  <a:lnTo>
                    <a:pt x="91" y="152"/>
                  </a:lnTo>
                  <a:lnTo>
                    <a:pt x="70" y="161"/>
                  </a:lnTo>
                  <a:lnTo>
                    <a:pt x="40" y="164"/>
                  </a:lnTo>
                  <a:lnTo>
                    <a:pt x="33" y="167"/>
                  </a:lnTo>
                  <a:lnTo>
                    <a:pt x="17" y="158"/>
                  </a:lnTo>
                  <a:lnTo>
                    <a:pt x="13" y="151"/>
                  </a:lnTo>
                  <a:lnTo>
                    <a:pt x="13" y="127"/>
                  </a:lnTo>
                  <a:lnTo>
                    <a:pt x="10" y="106"/>
                  </a:lnTo>
                  <a:lnTo>
                    <a:pt x="3" y="93"/>
                  </a:lnTo>
                  <a:lnTo>
                    <a:pt x="0" y="5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66" name="Freeform 154"/>
            <p:cNvSpPr>
              <a:spLocks/>
            </p:cNvSpPr>
            <p:nvPr/>
          </p:nvSpPr>
          <p:spPr bwMode="auto">
            <a:xfrm>
              <a:off x="3267" y="2092"/>
              <a:ext cx="215" cy="248"/>
            </a:xfrm>
            <a:custGeom>
              <a:avLst/>
              <a:gdLst/>
              <a:ahLst/>
              <a:cxnLst>
                <a:cxn ang="0">
                  <a:pos x="5" y="208"/>
                </a:cxn>
                <a:cxn ang="0">
                  <a:pos x="26" y="214"/>
                </a:cxn>
                <a:cxn ang="0">
                  <a:pos x="48" y="220"/>
                </a:cxn>
                <a:cxn ang="0">
                  <a:pos x="68" y="214"/>
                </a:cxn>
                <a:cxn ang="0">
                  <a:pos x="94" y="218"/>
                </a:cxn>
                <a:cxn ang="0">
                  <a:pos x="121" y="241"/>
                </a:cxn>
                <a:cxn ang="0">
                  <a:pos x="131" y="248"/>
                </a:cxn>
                <a:cxn ang="0">
                  <a:pos x="145" y="239"/>
                </a:cxn>
                <a:cxn ang="0">
                  <a:pos x="151" y="232"/>
                </a:cxn>
                <a:cxn ang="0">
                  <a:pos x="147" y="214"/>
                </a:cxn>
                <a:cxn ang="0">
                  <a:pos x="145" y="202"/>
                </a:cxn>
                <a:cxn ang="0">
                  <a:pos x="145" y="184"/>
                </a:cxn>
                <a:cxn ang="0">
                  <a:pos x="145" y="174"/>
                </a:cxn>
                <a:cxn ang="0">
                  <a:pos x="153" y="173"/>
                </a:cxn>
                <a:cxn ang="0">
                  <a:pos x="165" y="170"/>
                </a:cxn>
                <a:cxn ang="0">
                  <a:pos x="175" y="159"/>
                </a:cxn>
                <a:cxn ang="0">
                  <a:pos x="181" y="139"/>
                </a:cxn>
                <a:cxn ang="0">
                  <a:pos x="190" y="121"/>
                </a:cxn>
                <a:cxn ang="0">
                  <a:pos x="201" y="100"/>
                </a:cxn>
                <a:cxn ang="0">
                  <a:pos x="207" y="87"/>
                </a:cxn>
                <a:cxn ang="0">
                  <a:pos x="199" y="71"/>
                </a:cxn>
                <a:cxn ang="0">
                  <a:pos x="188" y="50"/>
                </a:cxn>
                <a:cxn ang="0">
                  <a:pos x="202" y="45"/>
                </a:cxn>
                <a:cxn ang="0">
                  <a:pos x="213" y="32"/>
                </a:cxn>
                <a:cxn ang="0">
                  <a:pos x="202" y="23"/>
                </a:cxn>
                <a:cxn ang="0">
                  <a:pos x="188" y="11"/>
                </a:cxn>
                <a:cxn ang="0">
                  <a:pos x="179" y="4"/>
                </a:cxn>
                <a:cxn ang="0">
                  <a:pos x="168" y="0"/>
                </a:cxn>
                <a:cxn ang="0">
                  <a:pos x="150" y="1"/>
                </a:cxn>
                <a:cxn ang="0">
                  <a:pos x="121" y="10"/>
                </a:cxn>
                <a:cxn ang="0">
                  <a:pos x="124" y="32"/>
                </a:cxn>
                <a:cxn ang="0">
                  <a:pos x="111" y="54"/>
                </a:cxn>
                <a:cxn ang="0">
                  <a:pos x="105" y="72"/>
                </a:cxn>
                <a:cxn ang="0">
                  <a:pos x="96" y="90"/>
                </a:cxn>
                <a:cxn ang="0">
                  <a:pos x="87" y="94"/>
                </a:cxn>
                <a:cxn ang="0">
                  <a:pos x="77" y="102"/>
                </a:cxn>
                <a:cxn ang="0">
                  <a:pos x="71" y="119"/>
                </a:cxn>
                <a:cxn ang="0">
                  <a:pos x="63" y="131"/>
                </a:cxn>
                <a:cxn ang="0">
                  <a:pos x="45" y="137"/>
                </a:cxn>
                <a:cxn ang="0">
                  <a:pos x="22" y="143"/>
                </a:cxn>
                <a:cxn ang="0">
                  <a:pos x="8" y="143"/>
                </a:cxn>
                <a:cxn ang="0">
                  <a:pos x="0" y="146"/>
                </a:cxn>
                <a:cxn ang="0">
                  <a:pos x="9" y="161"/>
                </a:cxn>
                <a:cxn ang="0">
                  <a:pos x="17" y="173"/>
                </a:cxn>
                <a:cxn ang="0">
                  <a:pos x="17" y="183"/>
                </a:cxn>
                <a:cxn ang="0">
                  <a:pos x="5" y="208"/>
                </a:cxn>
              </a:cxnLst>
              <a:rect l="0" t="0" r="r" b="b"/>
              <a:pathLst>
                <a:path w="213" h="248">
                  <a:moveTo>
                    <a:pt x="5" y="208"/>
                  </a:moveTo>
                  <a:lnTo>
                    <a:pt x="26" y="214"/>
                  </a:lnTo>
                  <a:lnTo>
                    <a:pt x="48" y="220"/>
                  </a:lnTo>
                  <a:lnTo>
                    <a:pt x="68" y="214"/>
                  </a:lnTo>
                  <a:lnTo>
                    <a:pt x="94" y="218"/>
                  </a:lnTo>
                  <a:lnTo>
                    <a:pt x="121" y="241"/>
                  </a:lnTo>
                  <a:lnTo>
                    <a:pt x="131" y="248"/>
                  </a:lnTo>
                  <a:lnTo>
                    <a:pt x="145" y="239"/>
                  </a:lnTo>
                  <a:lnTo>
                    <a:pt x="151" y="232"/>
                  </a:lnTo>
                  <a:lnTo>
                    <a:pt x="147" y="214"/>
                  </a:lnTo>
                  <a:lnTo>
                    <a:pt x="145" y="202"/>
                  </a:lnTo>
                  <a:lnTo>
                    <a:pt x="145" y="184"/>
                  </a:lnTo>
                  <a:lnTo>
                    <a:pt x="145" y="174"/>
                  </a:lnTo>
                  <a:lnTo>
                    <a:pt x="153" y="173"/>
                  </a:lnTo>
                  <a:lnTo>
                    <a:pt x="165" y="170"/>
                  </a:lnTo>
                  <a:lnTo>
                    <a:pt x="175" y="159"/>
                  </a:lnTo>
                  <a:lnTo>
                    <a:pt x="181" y="139"/>
                  </a:lnTo>
                  <a:lnTo>
                    <a:pt x="190" y="121"/>
                  </a:lnTo>
                  <a:lnTo>
                    <a:pt x="201" y="100"/>
                  </a:lnTo>
                  <a:lnTo>
                    <a:pt x="207" y="87"/>
                  </a:lnTo>
                  <a:lnTo>
                    <a:pt x="199" y="71"/>
                  </a:lnTo>
                  <a:lnTo>
                    <a:pt x="188" y="50"/>
                  </a:lnTo>
                  <a:lnTo>
                    <a:pt x="202" y="45"/>
                  </a:lnTo>
                  <a:lnTo>
                    <a:pt x="213" y="32"/>
                  </a:lnTo>
                  <a:lnTo>
                    <a:pt x="202" y="23"/>
                  </a:lnTo>
                  <a:lnTo>
                    <a:pt x="188" y="11"/>
                  </a:lnTo>
                  <a:lnTo>
                    <a:pt x="179" y="4"/>
                  </a:lnTo>
                  <a:lnTo>
                    <a:pt x="168" y="0"/>
                  </a:lnTo>
                  <a:lnTo>
                    <a:pt x="150" y="1"/>
                  </a:lnTo>
                  <a:lnTo>
                    <a:pt x="121" y="10"/>
                  </a:lnTo>
                  <a:lnTo>
                    <a:pt x="124" y="32"/>
                  </a:lnTo>
                  <a:lnTo>
                    <a:pt x="111" y="54"/>
                  </a:lnTo>
                  <a:lnTo>
                    <a:pt x="105" y="72"/>
                  </a:lnTo>
                  <a:lnTo>
                    <a:pt x="96" y="90"/>
                  </a:lnTo>
                  <a:lnTo>
                    <a:pt x="87" y="94"/>
                  </a:lnTo>
                  <a:lnTo>
                    <a:pt x="77" y="102"/>
                  </a:lnTo>
                  <a:lnTo>
                    <a:pt x="71" y="119"/>
                  </a:lnTo>
                  <a:lnTo>
                    <a:pt x="63" y="131"/>
                  </a:lnTo>
                  <a:lnTo>
                    <a:pt x="45" y="137"/>
                  </a:lnTo>
                  <a:lnTo>
                    <a:pt x="22" y="143"/>
                  </a:lnTo>
                  <a:lnTo>
                    <a:pt x="8" y="143"/>
                  </a:lnTo>
                  <a:lnTo>
                    <a:pt x="0" y="146"/>
                  </a:lnTo>
                  <a:lnTo>
                    <a:pt x="9" y="161"/>
                  </a:lnTo>
                  <a:lnTo>
                    <a:pt x="17" y="173"/>
                  </a:lnTo>
                  <a:lnTo>
                    <a:pt x="17" y="183"/>
                  </a:lnTo>
                  <a:lnTo>
                    <a:pt x="5" y="208"/>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67" name="Freeform 155"/>
            <p:cNvSpPr>
              <a:spLocks/>
            </p:cNvSpPr>
            <p:nvPr/>
          </p:nvSpPr>
          <p:spPr bwMode="auto">
            <a:xfrm>
              <a:off x="3321" y="2015"/>
              <a:ext cx="107" cy="69"/>
            </a:xfrm>
            <a:custGeom>
              <a:avLst/>
              <a:gdLst/>
              <a:ahLst/>
              <a:cxnLst>
                <a:cxn ang="0">
                  <a:pos x="8" y="65"/>
                </a:cxn>
                <a:cxn ang="0">
                  <a:pos x="2" y="53"/>
                </a:cxn>
                <a:cxn ang="0">
                  <a:pos x="0" y="43"/>
                </a:cxn>
                <a:cxn ang="0">
                  <a:pos x="3" y="29"/>
                </a:cxn>
                <a:cxn ang="0">
                  <a:pos x="13" y="16"/>
                </a:cxn>
                <a:cxn ang="0">
                  <a:pos x="22" y="3"/>
                </a:cxn>
                <a:cxn ang="0">
                  <a:pos x="33" y="0"/>
                </a:cxn>
                <a:cxn ang="0">
                  <a:pos x="42" y="0"/>
                </a:cxn>
                <a:cxn ang="0">
                  <a:pos x="37" y="12"/>
                </a:cxn>
                <a:cxn ang="0">
                  <a:pos x="28" y="25"/>
                </a:cxn>
                <a:cxn ang="0">
                  <a:pos x="37" y="25"/>
                </a:cxn>
                <a:cxn ang="0">
                  <a:pos x="51" y="28"/>
                </a:cxn>
                <a:cxn ang="0">
                  <a:pos x="65" y="23"/>
                </a:cxn>
                <a:cxn ang="0">
                  <a:pos x="79" y="20"/>
                </a:cxn>
                <a:cxn ang="0">
                  <a:pos x="97" y="23"/>
                </a:cxn>
                <a:cxn ang="0">
                  <a:pos x="99" y="34"/>
                </a:cxn>
                <a:cxn ang="0">
                  <a:pos x="104" y="56"/>
                </a:cxn>
                <a:cxn ang="0">
                  <a:pos x="107" y="63"/>
                </a:cxn>
                <a:cxn ang="0">
                  <a:pos x="93" y="65"/>
                </a:cxn>
                <a:cxn ang="0">
                  <a:pos x="65" y="65"/>
                </a:cxn>
                <a:cxn ang="0">
                  <a:pos x="54" y="54"/>
                </a:cxn>
                <a:cxn ang="0">
                  <a:pos x="43" y="66"/>
                </a:cxn>
                <a:cxn ang="0">
                  <a:pos x="23" y="69"/>
                </a:cxn>
                <a:cxn ang="0">
                  <a:pos x="8" y="65"/>
                </a:cxn>
              </a:cxnLst>
              <a:rect l="0" t="0" r="r" b="b"/>
              <a:pathLst>
                <a:path w="107" h="69">
                  <a:moveTo>
                    <a:pt x="8" y="65"/>
                  </a:moveTo>
                  <a:lnTo>
                    <a:pt x="2" y="53"/>
                  </a:lnTo>
                  <a:lnTo>
                    <a:pt x="0" y="43"/>
                  </a:lnTo>
                  <a:lnTo>
                    <a:pt x="3" y="29"/>
                  </a:lnTo>
                  <a:lnTo>
                    <a:pt x="13" y="16"/>
                  </a:lnTo>
                  <a:lnTo>
                    <a:pt x="22" y="3"/>
                  </a:lnTo>
                  <a:lnTo>
                    <a:pt x="33" y="0"/>
                  </a:lnTo>
                  <a:lnTo>
                    <a:pt x="42" y="0"/>
                  </a:lnTo>
                  <a:lnTo>
                    <a:pt x="37" y="12"/>
                  </a:lnTo>
                  <a:lnTo>
                    <a:pt x="28" y="25"/>
                  </a:lnTo>
                  <a:lnTo>
                    <a:pt x="37" y="25"/>
                  </a:lnTo>
                  <a:lnTo>
                    <a:pt x="51" y="28"/>
                  </a:lnTo>
                  <a:lnTo>
                    <a:pt x="65" y="23"/>
                  </a:lnTo>
                  <a:lnTo>
                    <a:pt x="79" y="20"/>
                  </a:lnTo>
                  <a:lnTo>
                    <a:pt x="97" y="23"/>
                  </a:lnTo>
                  <a:lnTo>
                    <a:pt x="99" y="34"/>
                  </a:lnTo>
                  <a:lnTo>
                    <a:pt x="104" y="56"/>
                  </a:lnTo>
                  <a:lnTo>
                    <a:pt x="107" y="63"/>
                  </a:lnTo>
                  <a:lnTo>
                    <a:pt x="93" y="65"/>
                  </a:lnTo>
                  <a:lnTo>
                    <a:pt x="65" y="65"/>
                  </a:lnTo>
                  <a:lnTo>
                    <a:pt x="54" y="54"/>
                  </a:lnTo>
                  <a:lnTo>
                    <a:pt x="43" y="66"/>
                  </a:lnTo>
                  <a:lnTo>
                    <a:pt x="23" y="69"/>
                  </a:lnTo>
                  <a:lnTo>
                    <a:pt x="8" y="65"/>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68" name="Freeform 156"/>
            <p:cNvSpPr>
              <a:spLocks/>
            </p:cNvSpPr>
            <p:nvPr/>
          </p:nvSpPr>
          <p:spPr bwMode="auto">
            <a:xfrm>
              <a:off x="3121" y="1936"/>
              <a:ext cx="279" cy="148"/>
            </a:xfrm>
            <a:custGeom>
              <a:avLst/>
              <a:gdLst/>
              <a:ahLst/>
              <a:cxnLst>
                <a:cxn ang="0">
                  <a:pos x="15" y="62"/>
                </a:cxn>
                <a:cxn ang="0">
                  <a:pos x="0" y="60"/>
                </a:cxn>
                <a:cxn ang="0">
                  <a:pos x="0" y="55"/>
                </a:cxn>
                <a:cxn ang="0">
                  <a:pos x="6" y="49"/>
                </a:cxn>
                <a:cxn ang="0">
                  <a:pos x="7" y="42"/>
                </a:cxn>
                <a:cxn ang="0">
                  <a:pos x="6" y="33"/>
                </a:cxn>
                <a:cxn ang="0">
                  <a:pos x="4" y="24"/>
                </a:cxn>
                <a:cxn ang="0">
                  <a:pos x="3" y="18"/>
                </a:cxn>
                <a:cxn ang="0">
                  <a:pos x="3" y="11"/>
                </a:cxn>
                <a:cxn ang="0">
                  <a:pos x="6" y="6"/>
                </a:cxn>
                <a:cxn ang="0">
                  <a:pos x="20" y="2"/>
                </a:cxn>
                <a:cxn ang="0">
                  <a:pos x="34" y="0"/>
                </a:cxn>
                <a:cxn ang="0">
                  <a:pos x="38" y="9"/>
                </a:cxn>
                <a:cxn ang="0">
                  <a:pos x="43" y="24"/>
                </a:cxn>
                <a:cxn ang="0">
                  <a:pos x="44" y="24"/>
                </a:cxn>
                <a:cxn ang="0">
                  <a:pos x="54" y="24"/>
                </a:cxn>
                <a:cxn ang="0">
                  <a:pos x="63" y="18"/>
                </a:cxn>
                <a:cxn ang="0">
                  <a:pos x="71" y="17"/>
                </a:cxn>
                <a:cxn ang="0">
                  <a:pos x="74" y="15"/>
                </a:cxn>
                <a:cxn ang="0">
                  <a:pos x="78" y="18"/>
                </a:cxn>
                <a:cxn ang="0">
                  <a:pos x="85" y="24"/>
                </a:cxn>
                <a:cxn ang="0">
                  <a:pos x="101" y="27"/>
                </a:cxn>
                <a:cxn ang="0">
                  <a:pos x="123" y="27"/>
                </a:cxn>
                <a:cxn ang="0">
                  <a:pos x="145" y="27"/>
                </a:cxn>
                <a:cxn ang="0">
                  <a:pos x="157" y="37"/>
                </a:cxn>
                <a:cxn ang="0">
                  <a:pos x="168" y="48"/>
                </a:cxn>
                <a:cxn ang="0">
                  <a:pos x="180" y="60"/>
                </a:cxn>
                <a:cxn ang="0">
                  <a:pos x="197" y="60"/>
                </a:cxn>
                <a:cxn ang="0">
                  <a:pos x="225" y="58"/>
                </a:cxn>
                <a:cxn ang="0">
                  <a:pos x="231" y="55"/>
                </a:cxn>
                <a:cxn ang="0">
                  <a:pos x="242" y="49"/>
                </a:cxn>
                <a:cxn ang="0">
                  <a:pos x="250" y="46"/>
                </a:cxn>
                <a:cxn ang="0">
                  <a:pos x="260" y="60"/>
                </a:cxn>
                <a:cxn ang="0">
                  <a:pos x="279" y="67"/>
                </a:cxn>
                <a:cxn ang="0">
                  <a:pos x="277" y="73"/>
                </a:cxn>
                <a:cxn ang="0">
                  <a:pos x="273" y="79"/>
                </a:cxn>
                <a:cxn ang="0">
                  <a:pos x="268" y="85"/>
                </a:cxn>
                <a:cxn ang="0">
                  <a:pos x="262" y="86"/>
                </a:cxn>
                <a:cxn ang="0">
                  <a:pos x="250" y="85"/>
                </a:cxn>
                <a:cxn ang="0">
                  <a:pos x="240" y="82"/>
                </a:cxn>
                <a:cxn ang="0">
                  <a:pos x="237" y="76"/>
                </a:cxn>
                <a:cxn ang="0">
                  <a:pos x="217" y="83"/>
                </a:cxn>
                <a:cxn ang="0">
                  <a:pos x="211" y="96"/>
                </a:cxn>
                <a:cxn ang="0">
                  <a:pos x="205" y="107"/>
                </a:cxn>
                <a:cxn ang="0">
                  <a:pos x="200" y="117"/>
                </a:cxn>
                <a:cxn ang="0">
                  <a:pos x="200" y="130"/>
                </a:cxn>
                <a:cxn ang="0">
                  <a:pos x="206" y="147"/>
                </a:cxn>
                <a:cxn ang="0">
                  <a:pos x="189" y="148"/>
                </a:cxn>
                <a:cxn ang="0">
                  <a:pos x="177" y="141"/>
                </a:cxn>
                <a:cxn ang="0">
                  <a:pos x="174" y="130"/>
                </a:cxn>
                <a:cxn ang="0">
                  <a:pos x="172" y="117"/>
                </a:cxn>
                <a:cxn ang="0">
                  <a:pos x="149" y="114"/>
                </a:cxn>
                <a:cxn ang="0">
                  <a:pos x="139" y="101"/>
                </a:cxn>
                <a:cxn ang="0">
                  <a:pos x="125" y="102"/>
                </a:cxn>
                <a:cxn ang="0">
                  <a:pos x="75" y="58"/>
                </a:cxn>
                <a:cxn ang="0">
                  <a:pos x="49" y="49"/>
                </a:cxn>
                <a:cxn ang="0">
                  <a:pos x="37" y="51"/>
                </a:cxn>
                <a:cxn ang="0">
                  <a:pos x="15" y="62"/>
                </a:cxn>
              </a:cxnLst>
              <a:rect l="0" t="0" r="r" b="b"/>
              <a:pathLst>
                <a:path w="279" h="148">
                  <a:moveTo>
                    <a:pt x="15" y="62"/>
                  </a:moveTo>
                  <a:lnTo>
                    <a:pt x="0" y="60"/>
                  </a:lnTo>
                  <a:lnTo>
                    <a:pt x="0" y="55"/>
                  </a:lnTo>
                  <a:lnTo>
                    <a:pt x="6" y="49"/>
                  </a:lnTo>
                  <a:lnTo>
                    <a:pt x="7" y="42"/>
                  </a:lnTo>
                  <a:lnTo>
                    <a:pt x="6" y="33"/>
                  </a:lnTo>
                  <a:lnTo>
                    <a:pt x="4" y="24"/>
                  </a:lnTo>
                  <a:lnTo>
                    <a:pt x="3" y="18"/>
                  </a:lnTo>
                  <a:lnTo>
                    <a:pt x="3" y="11"/>
                  </a:lnTo>
                  <a:lnTo>
                    <a:pt x="6" y="6"/>
                  </a:lnTo>
                  <a:lnTo>
                    <a:pt x="20" y="2"/>
                  </a:lnTo>
                  <a:lnTo>
                    <a:pt x="34" y="0"/>
                  </a:lnTo>
                  <a:lnTo>
                    <a:pt x="38" y="9"/>
                  </a:lnTo>
                  <a:lnTo>
                    <a:pt x="43" y="24"/>
                  </a:lnTo>
                  <a:lnTo>
                    <a:pt x="44" y="24"/>
                  </a:lnTo>
                  <a:lnTo>
                    <a:pt x="54" y="24"/>
                  </a:lnTo>
                  <a:lnTo>
                    <a:pt x="63" y="18"/>
                  </a:lnTo>
                  <a:lnTo>
                    <a:pt x="71" y="17"/>
                  </a:lnTo>
                  <a:lnTo>
                    <a:pt x="74" y="15"/>
                  </a:lnTo>
                  <a:lnTo>
                    <a:pt x="78" y="18"/>
                  </a:lnTo>
                  <a:lnTo>
                    <a:pt x="85" y="24"/>
                  </a:lnTo>
                  <a:lnTo>
                    <a:pt x="101" y="27"/>
                  </a:lnTo>
                  <a:lnTo>
                    <a:pt x="123" y="27"/>
                  </a:lnTo>
                  <a:lnTo>
                    <a:pt x="145" y="27"/>
                  </a:lnTo>
                  <a:lnTo>
                    <a:pt x="157" y="37"/>
                  </a:lnTo>
                  <a:lnTo>
                    <a:pt x="168" y="48"/>
                  </a:lnTo>
                  <a:lnTo>
                    <a:pt x="180" y="60"/>
                  </a:lnTo>
                  <a:lnTo>
                    <a:pt x="197" y="60"/>
                  </a:lnTo>
                  <a:lnTo>
                    <a:pt x="225" y="58"/>
                  </a:lnTo>
                  <a:lnTo>
                    <a:pt x="231" y="55"/>
                  </a:lnTo>
                  <a:lnTo>
                    <a:pt x="242" y="49"/>
                  </a:lnTo>
                  <a:lnTo>
                    <a:pt x="250" y="46"/>
                  </a:lnTo>
                  <a:lnTo>
                    <a:pt x="260" y="60"/>
                  </a:lnTo>
                  <a:lnTo>
                    <a:pt x="279" y="67"/>
                  </a:lnTo>
                  <a:lnTo>
                    <a:pt x="277" y="73"/>
                  </a:lnTo>
                  <a:lnTo>
                    <a:pt x="273" y="79"/>
                  </a:lnTo>
                  <a:lnTo>
                    <a:pt x="268" y="85"/>
                  </a:lnTo>
                  <a:lnTo>
                    <a:pt x="262" y="86"/>
                  </a:lnTo>
                  <a:lnTo>
                    <a:pt x="250" y="85"/>
                  </a:lnTo>
                  <a:lnTo>
                    <a:pt x="240" y="82"/>
                  </a:lnTo>
                  <a:lnTo>
                    <a:pt x="237" y="76"/>
                  </a:lnTo>
                  <a:lnTo>
                    <a:pt x="217" y="83"/>
                  </a:lnTo>
                  <a:lnTo>
                    <a:pt x="211" y="96"/>
                  </a:lnTo>
                  <a:lnTo>
                    <a:pt x="205" y="107"/>
                  </a:lnTo>
                  <a:lnTo>
                    <a:pt x="200" y="117"/>
                  </a:lnTo>
                  <a:lnTo>
                    <a:pt x="200" y="130"/>
                  </a:lnTo>
                  <a:lnTo>
                    <a:pt x="206" y="147"/>
                  </a:lnTo>
                  <a:lnTo>
                    <a:pt x="189" y="148"/>
                  </a:lnTo>
                  <a:lnTo>
                    <a:pt x="177" y="141"/>
                  </a:lnTo>
                  <a:lnTo>
                    <a:pt x="174" y="130"/>
                  </a:lnTo>
                  <a:lnTo>
                    <a:pt x="172" y="117"/>
                  </a:lnTo>
                  <a:lnTo>
                    <a:pt x="149" y="114"/>
                  </a:lnTo>
                  <a:lnTo>
                    <a:pt x="139" y="101"/>
                  </a:lnTo>
                  <a:lnTo>
                    <a:pt x="125" y="102"/>
                  </a:lnTo>
                  <a:lnTo>
                    <a:pt x="75" y="58"/>
                  </a:lnTo>
                  <a:lnTo>
                    <a:pt x="49" y="49"/>
                  </a:lnTo>
                  <a:lnTo>
                    <a:pt x="37" y="51"/>
                  </a:lnTo>
                  <a:lnTo>
                    <a:pt x="15" y="6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69" name="Freeform 157"/>
            <p:cNvSpPr>
              <a:spLocks/>
            </p:cNvSpPr>
            <p:nvPr/>
          </p:nvSpPr>
          <p:spPr bwMode="auto">
            <a:xfrm>
              <a:off x="2988" y="1904"/>
              <a:ext cx="120" cy="185"/>
            </a:xfrm>
            <a:custGeom>
              <a:avLst/>
              <a:gdLst/>
              <a:ahLst/>
              <a:cxnLst>
                <a:cxn ang="0">
                  <a:pos x="48" y="167"/>
                </a:cxn>
                <a:cxn ang="0">
                  <a:pos x="56" y="130"/>
                </a:cxn>
                <a:cxn ang="0">
                  <a:pos x="56" y="120"/>
                </a:cxn>
                <a:cxn ang="0">
                  <a:pos x="39" y="102"/>
                </a:cxn>
                <a:cxn ang="0">
                  <a:pos x="22" y="87"/>
                </a:cxn>
                <a:cxn ang="0">
                  <a:pos x="2" y="69"/>
                </a:cxn>
                <a:cxn ang="0">
                  <a:pos x="0" y="50"/>
                </a:cxn>
                <a:cxn ang="0">
                  <a:pos x="0" y="35"/>
                </a:cxn>
                <a:cxn ang="0">
                  <a:pos x="5" y="23"/>
                </a:cxn>
                <a:cxn ang="0">
                  <a:pos x="12" y="12"/>
                </a:cxn>
                <a:cxn ang="0">
                  <a:pos x="32" y="6"/>
                </a:cxn>
                <a:cxn ang="0">
                  <a:pos x="49" y="0"/>
                </a:cxn>
                <a:cxn ang="0">
                  <a:pos x="65" y="7"/>
                </a:cxn>
                <a:cxn ang="0">
                  <a:pos x="66" y="25"/>
                </a:cxn>
                <a:cxn ang="0">
                  <a:pos x="46" y="43"/>
                </a:cxn>
                <a:cxn ang="0">
                  <a:pos x="56" y="59"/>
                </a:cxn>
                <a:cxn ang="0">
                  <a:pos x="68" y="77"/>
                </a:cxn>
                <a:cxn ang="0">
                  <a:pos x="79" y="90"/>
                </a:cxn>
                <a:cxn ang="0">
                  <a:pos x="88" y="103"/>
                </a:cxn>
                <a:cxn ang="0">
                  <a:pos x="97" y="102"/>
                </a:cxn>
                <a:cxn ang="0">
                  <a:pos x="102" y="94"/>
                </a:cxn>
                <a:cxn ang="0">
                  <a:pos x="106" y="99"/>
                </a:cxn>
                <a:cxn ang="0">
                  <a:pos x="111" y="105"/>
                </a:cxn>
                <a:cxn ang="0">
                  <a:pos x="113" y="118"/>
                </a:cxn>
                <a:cxn ang="0">
                  <a:pos x="108" y="130"/>
                </a:cxn>
                <a:cxn ang="0">
                  <a:pos x="108" y="146"/>
                </a:cxn>
                <a:cxn ang="0">
                  <a:pos x="114" y="155"/>
                </a:cxn>
                <a:cxn ang="0">
                  <a:pos x="117" y="170"/>
                </a:cxn>
                <a:cxn ang="0">
                  <a:pos x="120" y="185"/>
                </a:cxn>
                <a:cxn ang="0">
                  <a:pos x="103" y="185"/>
                </a:cxn>
                <a:cxn ang="0">
                  <a:pos x="83" y="182"/>
                </a:cxn>
                <a:cxn ang="0">
                  <a:pos x="69" y="174"/>
                </a:cxn>
                <a:cxn ang="0">
                  <a:pos x="48" y="167"/>
                </a:cxn>
              </a:cxnLst>
              <a:rect l="0" t="0" r="r" b="b"/>
              <a:pathLst>
                <a:path w="120" h="185">
                  <a:moveTo>
                    <a:pt x="48" y="167"/>
                  </a:moveTo>
                  <a:lnTo>
                    <a:pt x="56" y="130"/>
                  </a:lnTo>
                  <a:lnTo>
                    <a:pt x="56" y="120"/>
                  </a:lnTo>
                  <a:lnTo>
                    <a:pt x="39" y="102"/>
                  </a:lnTo>
                  <a:lnTo>
                    <a:pt x="22" y="87"/>
                  </a:lnTo>
                  <a:lnTo>
                    <a:pt x="2" y="69"/>
                  </a:lnTo>
                  <a:lnTo>
                    <a:pt x="0" y="50"/>
                  </a:lnTo>
                  <a:lnTo>
                    <a:pt x="0" y="35"/>
                  </a:lnTo>
                  <a:lnTo>
                    <a:pt x="5" y="23"/>
                  </a:lnTo>
                  <a:lnTo>
                    <a:pt x="12" y="12"/>
                  </a:lnTo>
                  <a:lnTo>
                    <a:pt x="32" y="6"/>
                  </a:lnTo>
                  <a:lnTo>
                    <a:pt x="49" y="0"/>
                  </a:lnTo>
                  <a:lnTo>
                    <a:pt x="65" y="7"/>
                  </a:lnTo>
                  <a:lnTo>
                    <a:pt x="66" y="25"/>
                  </a:lnTo>
                  <a:lnTo>
                    <a:pt x="46" y="43"/>
                  </a:lnTo>
                  <a:lnTo>
                    <a:pt x="56" y="59"/>
                  </a:lnTo>
                  <a:lnTo>
                    <a:pt x="68" y="77"/>
                  </a:lnTo>
                  <a:lnTo>
                    <a:pt x="79" y="90"/>
                  </a:lnTo>
                  <a:lnTo>
                    <a:pt x="88" y="103"/>
                  </a:lnTo>
                  <a:lnTo>
                    <a:pt x="97" y="102"/>
                  </a:lnTo>
                  <a:lnTo>
                    <a:pt x="102" y="94"/>
                  </a:lnTo>
                  <a:lnTo>
                    <a:pt x="106" y="99"/>
                  </a:lnTo>
                  <a:lnTo>
                    <a:pt x="111" y="105"/>
                  </a:lnTo>
                  <a:lnTo>
                    <a:pt x="113" y="118"/>
                  </a:lnTo>
                  <a:lnTo>
                    <a:pt x="108" y="130"/>
                  </a:lnTo>
                  <a:lnTo>
                    <a:pt x="108" y="146"/>
                  </a:lnTo>
                  <a:lnTo>
                    <a:pt x="114" y="155"/>
                  </a:lnTo>
                  <a:lnTo>
                    <a:pt x="117" y="170"/>
                  </a:lnTo>
                  <a:lnTo>
                    <a:pt x="120" y="185"/>
                  </a:lnTo>
                  <a:lnTo>
                    <a:pt x="103" y="185"/>
                  </a:lnTo>
                  <a:lnTo>
                    <a:pt x="83" y="182"/>
                  </a:lnTo>
                  <a:lnTo>
                    <a:pt x="69" y="174"/>
                  </a:lnTo>
                  <a:lnTo>
                    <a:pt x="48" y="167"/>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70" name="Freeform 158"/>
            <p:cNvSpPr>
              <a:spLocks/>
            </p:cNvSpPr>
            <p:nvPr/>
          </p:nvSpPr>
          <p:spPr bwMode="auto">
            <a:xfrm>
              <a:off x="3156" y="1907"/>
              <a:ext cx="42" cy="56"/>
            </a:xfrm>
            <a:custGeom>
              <a:avLst/>
              <a:gdLst/>
              <a:ahLst/>
              <a:cxnLst>
                <a:cxn ang="0">
                  <a:pos x="0" y="23"/>
                </a:cxn>
                <a:cxn ang="0">
                  <a:pos x="11" y="6"/>
                </a:cxn>
                <a:cxn ang="0">
                  <a:pos x="20" y="0"/>
                </a:cxn>
                <a:cxn ang="0">
                  <a:pos x="37" y="12"/>
                </a:cxn>
                <a:cxn ang="0">
                  <a:pos x="42" y="28"/>
                </a:cxn>
                <a:cxn ang="0">
                  <a:pos x="36" y="41"/>
                </a:cxn>
                <a:cxn ang="0">
                  <a:pos x="16" y="56"/>
                </a:cxn>
                <a:cxn ang="0">
                  <a:pos x="6" y="52"/>
                </a:cxn>
                <a:cxn ang="0">
                  <a:pos x="0" y="23"/>
                </a:cxn>
              </a:cxnLst>
              <a:rect l="0" t="0" r="r" b="b"/>
              <a:pathLst>
                <a:path w="42" h="56">
                  <a:moveTo>
                    <a:pt x="0" y="23"/>
                  </a:moveTo>
                  <a:lnTo>
                    <a:pt x="11" y="6"/>
                  </a:lnTo>
                  <a:lnTo>
                    <a:pt x="20" y="0"/>
                  </a:lnTo>
                  <a:lnTo>
                    <a:pt x="37" y="12"/>
                  </a:lnTo>
                  <a:lnTo>
                    <a:pt x="42" y="28"/>
                  </a:lnTo>
                  <a:lnTo>
                    <a:pt x="36" y="41"/>
                  </a:lnTo>
                  <a:lnTo>
                    <a:pt x="16" y="56"/>
                  </a:lnTo>
                  <a:lnTo>
                    <a:pt x="6" y="52"/>
                  </a:lnTo>
                  <a:lnTo>
                    <a:pt x="0" y="2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71" name="Freeform 159"/>
            <p:cNvSpPr>
              <a:spLocks/>
            </p:cNvSpPr>
            <p:nvPr/>
          </p:nvSpPr>
          <p:spPr bwMode="auto">
            <a:xfrm>
              <a:off x="2957" y="1746"/>
              <a:ext cx="589" cy="257"/>
            </a:xfrm>
            <a:custGeom>
              <a:avLst/>
              <a:gdLst/>
              <a:ahLst/>
              <a:cxnLst>
                <a:cxn ang="0">
                  <a:pos x="43" y="71"/>
                </a:cxn>
                <a:cxn ang="0">
                  <a:pos x="156" y="66"/>
                </a:cxn>
                <a:cxn ang="0">
                  <a:pos x="212" y="38"/>
                </a:cxn>
                <a:cxn ang="0">
                  <a:pos x="304" y="4"/>
                </a:cxn>
                <a:cxn ang="0">
                  <a:pos x="341" y="0"/>
                </a:cxn>
                <a:cxn ang="0">
                  <a:pos x="384" y="25"/>
                </a:cxn>
                <a:cxn ang="0">
                  <a:pos x="463" y="60"/>
                </a:cxn>
                <a:cxn ang="0">
                  <a:pos x="537" y="79"/>
                </a:cxn>
                <a:cxn ang="0">
                  <a:pos x="583" y="105"/>
                </a:cxn>
                <a:cxn ang="0">
                  <a:pos x="586" y="131"/>
                </a:cxn>
                <a:cxn ang="0">
                  <a:pos x="554" y="152"/>
                </a:cxn>
                <a:cxn ang="0">
                  <a:pos x="543" y="168"/>
                </a:cxn>
                <a:cxn ang="0">
                  <a:pos x="523" y="195"/>
                </a:cxn>
                <a:cxn ang="0">
                  <a:pos x="525" y="220"/>
                </a:cxn>
                <a:cxn ang="0">
                  <a:pos x="491" y="226"/>
                </a:cxn>
                <a:cxn ang="0">
                  <a:pos x="472" y="210"/>
                </a:cxn>
                <a:cxn ang="0">
                  <a:pos x="420" y="221"/>
                </a:cxn>
                <a:cxn ang="0">
                  <a:pos x="392" y="247"/>
                </a:cxn>
                <a:cxn ang="0">
                  <a:pos x="306" y="217"/>
                </a:cxn>
                <a:cxn ang="0">
                  <a:pos x="230" y="204"/>
                </a:cxn>
                <a:cxn ang="0">
                  <a:pos x="235" y="168"/>
                </a:cxn>
                <a:cxn ang="0">
                  <a:pos x="202" y="170"/>
                </a:cxn>
                <a:cxn ang="0">
                  <a:pos x="184" y="189"/>
                </a:cxn>
                <a:cxn ang="0">
                  <a:pos x="165" y="202"/>
                </a:cxn>
                <a:cxn ang="0">
                  <a:pos x="170" y="242"/>
                </a:cxn>
                <a:cxn ang="0">
                  <a:pos x="142" y="239"/>
                </a:cxn>
                <a:cxn ang="0">
                  <a:pos x="124" y="257"/>
                </a:cxn>
                <a:cxn ang="0">
                  <a:pos x="99" y="229"/>
                </a:cxn>
                <a:cxn ang="0">
                  <a:pos x="90" y="186"/>
                </a:cxn>
                <a:cxn ang="0">
                  <a:pos x="87" y="161"/>
                </a:cxn>
                <a:cxn ang="0">
                  <a:pos x="45" y="168"/>
                </a:cxn>
                <a:cxn ang="0">
                  <a:pos x="0" y="103"/>
                </a:cxn>
              </a:cxnLst>
              <a:rect l="0" t="0" r="r" b="b"/>
              <a:pathLst>
                <a:path w="591" h="257">
                  <a:moveTo>
                    <a:pt x="0" y="103"/>
                  </a:moveTo>
                  <a:lnTo>
                    <a:pt x="43" y="71"/>
                  </a:lnTo>
                  <a:lnTo>
                    <a:pt x="68" y="56"/>
                  </a:lnTo>
                  <a:lnTo>
                    <a:pt x="156" y="66"/>
                  </a:lnTo>
                  <a:lnTo>
                    <a:pt x="178" y="66"/>
                  </a:lnTo>
                  <a:lnTo>
                    <a:pt x="212" y="38"/>
                  </a:lnTo>
                  <a:lnTo>
                    <a:pt x="247" y="8"/>
                  </a:lnTo>
                  <a:lnTo>
                    <a:pt x="304" y="4"/>
                  </a:lnTo>
                  <a:lnTo>
                    <a:pt x="327" y="4"/>
                  </a:lnTo>
                  <a:lnTo>
                    <a:pt x="341" y="0"/>
                  </a:lnTo>
                  <a:lnTo>
                    <a:pt x="360" y="23"/>
                  </a:lnTo>
                  <a:lnTo>
                    <a:pt x="384" y="25"/>
                  </a:lnTo>
                  <a:lnTo>
                    <a:pt x="418" y="13"/>
                  </a:lnTo>
                  <a:lnTo>
                    <a:pt x="463" y="60"/>
                  </a:lnTo>
                  <a:lnTo>
                    <a:pt x="500" y="71"/>
                  </a:lnTo>
                  <a:lnTo>
                    <a:pt x="537" y="79"/>
                  </a:lnTo>
                  <a:lnTo>
                    <a:pt x="571" y="96"/>
                  </a:lnTo>
                  <a:lnTo>
                    <a:pt x="583" y="105"/>
                  </a:lnTo>
                  <a:lnTo>
                    <a:pt x="591" y="119"/>
                  </a:lnTo>
                  <a:lnTo>
                    <a:pt x="586" y="131"/>
                  </a:lnTo>
                  <a:lnTo>
                    <a:pt x="572" y="147"/>
                  </a:lnTo>
                  <a:lnTo>
                    <a:pt x="554" y="152"/>
                  </a:lnTo>
                  <a:lnTo>
                    <a:pt x="540" y="153"/>
                  </a:lnTo>
                  <a:lnTo>
                    <a:pt x="543" y="168"/>
                  </a:lnTo>
                  <a:lnTo>
                    <a:pt x="535" y="180"/>
                  </a:lnTo>
                  <a:lnTo>
                    <a:pt x="523" y="195"/>
                  </a:lnTo>
                  <a:lnTo>
                    <a:pt x="523" y="208"/>
                  </a:lnTo>
                  <a:lnTo>
                    <a:pt x="525" y="220"/>
                  </a:lnTo>
                  <a:lnTo>
                    <a:pt x="503" y="223"/>
                  </a:lnTo>
                  <a:lnTo>
                    <a:pt x="491" y="226"/>
                  </a:lnTo>
                  <a:lnTo>
                    <a:pt x="483" y="226"/>
                  </a:lnTo>
                  <a:lnTo>
                    <a:pt x="472" y="210"/>
                  </a:lnTo>
                  <a:lnTo>
                    <a:pt x="443" y="217"/>
                  </a:lnTo>
                  <a:lnTo>
                    <a:pt x="420" y="221"/>
                  </a:lnTo>
                  <a:lnTo>
                    <a:pt x="412" y="232"/>
                  </a:lnTo>
                  <a:lnTo>
                    <a:pt x="392" y="247"/>
                  </a:lnTo>
                  <a:lnTo>
                    <a:pt x="343" y="250"/>
                  </a:lnTo>
                  <a:lnTo>
                    <a:pt x="306" y="217"/>
                  </a:lnTo>
                  <a:lnTo>
                    <a:pt x="262" y="216"/>
                  </a:lnTo>
                  <a:lnTo>
                    <a:pt x="230" y="204"/>
                  </a:lnTo>
                  <a:lnTo>
                    <a:pt x="236" y="190"/>
                  </a:lnTo>
                  <a:lnTo>
                    <a:pt x="235" y="168"/>
                  </a:lnTo>
                  <a:lnTo>
                    <a:pt x="218" y="161"/>
                  </a:lnTo>
                  <a:lnTo>
                    <a:pt x="202" y="170"/>
                  </a:lnTo>
                  <a:lnTo>
                    <a:pt x="198" y="186"/>
                  </a:lnTo>
                  <a:lnTo>
                    <a:pt x="184" y="189"/>
                  </a:lnTo>
                  <a:lnTo>
                    <a:pt x="170" y="193"/>
                  </a:lnTo>
                  <a:lnTo>
                    <a:pt x="165" y="202"/>
                  </a:lnTo>
                  <a:lnTo>
                    <a:pt x="170" y="226"/>
                  </a:lnTo>
                  <a:lnTo>
                    <a:pt x="170" y="242"/>
                  </a:lnTo>
                  <a:lnTo>
                    <a:pt x="153" y="247"/>
                  </a:lnTo>
                  <a:lnTo>
                    <a:pt x="142" y="239"/>
                  </a:lnTo>
                  <a:lnTo>
                    <a:pt x="134" y="248"/>
                  </a:lnTo>
                  <a:lnTo>
                    <a:pt x="124" y="257"/>
                  </a:lnTo>
                  <a:lnTo>
                    <a:pt x="113" y="248"/>
                  </a:lnTo>
                  <a:lnTo>
                    <a:pt x="99" y="229"/>
                  </a:lnTo>
                  <a:lnTo>
                    <a:pt x="77" y="204"/>
                  </a:lnTo>
                  <a:lnTo>
                    <a:pt x="90" y="186"/>
                  </a:lnTo>
                  <a:lnTo>
                    <a:pt x="96" y="174"/>
                  </a:lnTo>
                  <a:lnTo>
                    <a:pt x="87" y="161"/>
                  </a:lnTo>
                  <a:lnTo>
                    <a:pt x="71" y="158"/>
                  </a:lnTo>
                  <a:lnTo>
                    <a:pt x="45" y="168"/>
                  </a:lnTo>
                  <a:lnTo>
                    <a:pt x="26" y="143"/>
                  </a:lnTo>
                  <a:lnTo>
                    <a:pt x="0" y="10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72" name="Freeform 160"/>
            <p:cNvSpPr>
              <a:spLocks/>
            </p:cNvSpPr>
            <p:nvPr/>
          </p:nvSpPr>
          <p:spPr bwMode="auto">
            <a:xfrm>
              <a:off x="3087" y="1985"/>
              <a:ext cx="34" cy="20"/>
            </a:xfrm>
            <a:custGeom>
              <a:avLst/>
              <a:gdLst/>
              <a:ahLst/>
              <a:cxnLst>
                <a:cxn ang="0">
                  <a:pos x="0" y="12"/>
                </a:cxn>
                <a:cxn ang="0">
                  <a:pos x="4" y="5"/>
                </a:cxn>
                <a:cxn ang="0">
                  <a:pos x="17" y="0"/>
                </a:cxn>
                <a:cxn ang="0">
                  <a:pos x="31" y="8"/>
                </a:cxn>
                <a:cxn ang="0">
                  <a:pos x="34" y="19"/>
                </a:cxn>
                <a:cxn ang="0">
                  <a:pos x="14" y="22"/>
                </a:cxn>
                <a:cxn ang="0">
                  <a:pos x="0" y="12"/>
                </a:cxn>
              </a:cxnLst>
              <a:rect l="0" t="0" r="r" b="b"/>
              <a:pathLst>
                <a:path w="34" h="22">
                  <a:moveTo>
                    <a:pt x="0" y="12"/>
                  </a:moveTo>
                  <a:lnTo>
                    <a:pt x="4" y="5"/>
                  </a:lnTo>
                  <a:lnTo>
                    <a:pt x="17" y="0"/>
                  </a:lnTo>
                  <a:lnTo>
                    <a:pt x="31" y="8"/>
                  </a:lnTo>
                  <a:lnTo>
                    <a:pt x="34" y="19"/>
                  </a:lnTo>
                  <a:lnTo>
                    <a:pt x="14" y="22"/>
                  </a:lnTo>
                  <a:lnTo>
                    <a:pt x="0" y="1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73" name="Freeform 161"/>
            <p:cNvSpPr>
              <a:spLocks/>
            </p:cNvSpPr>
            <p:nvPr/>
          </p:nvSpPr>
          <p:spPr bwMode="auto">
            <a:xfrm>
              <a:off x="3559" y="2214"/>
              <a:ext cx="139" cy="80"/>
            </a:xfrm>
            <a:custGeom>
              <a:avLst/>
              <a:gdLst/>
              <a:ahLst/>
              <a:cxnLst>
                <a:cxn ang="0">
                  <a:pos x="4" y="6"/>
                </a:cxn>
                <a:cxn ang="0">
                  <a:pos x="18" y="0"/>
                </a:cxn>
                <a:cxn ang="0">
                  <a:pos x="40" y="5"/>
                </a:cxn>
                <a:cxn ang="0">
                  <a:pos x="51" y="6"/>
                </a:cxn>
                <a:cxn ang="0">
                  <a:pos x="55" y="18"/>
                </a:cxn>
                <a:cxn ang="0">
                  <a:pos x="69" y="18"/>
                </a:cxn>
                <a:cxn ang="0">
                  <a:pos x="82" y="18"/>
                </a:cxn>
                <a:cxn ang="0">
                  <a:pos x="88" y="20"/>
                </a:cxn>
                <a:cxn ang="0">
                  <a:pos x="102" y="20"/>
                </a:cxn>
                <a:cxn ang="0">
                  <a:pos x="106" y="31"/>
                </a:cxn>
                <a:cxn ang="0">
                  <a:pos x="112" y="33"/>
                </a:cxn>
                <a:cxn ang="0">
                  <a:pos x="120" y="33"/>
                </a:cxn>
                <a:cxn ang="0">
                  <a:pos x="128" y="36"/>
                </a:cxn>
                <a:cxn ang="0">
                  <a:pos x="134" y="40"/>
                </a:cxn>
                <a:cxn ang="0">
                  <a:pos x="139" y="51"/>
                </a:cxn>
                <a:cxn ang="0">
                  <a:pos x="134" y="65"/>
                </a:cxn>
                <a:cxn ang="0">
                  <a:pos x="126" y="74"/>
                </a:cxn>
                <a:cxn ang="0">
                  <a:pos x="115" y="76"/>
                </a:cxn>
                <a:cxn ang="0">
                  <a:pos x="114" y="80"/>
                </a:cxn>
                <a:cxn ang="0">
                  <a:pos x="108" y="67"/>
                </a:cxn>
                <a:cxn ang="0">
                  <a:pos x="91" y="62"/>
                </a:cxn>
                <a:cxn ang="0">
                  <a:pos x="83" y="55"/>
                </a:cxn>
                <a:cxn ang="0">
                  <a:pos x="77" y="61"/>
                </a:cxn>
                <a:cxn ang="0">
                  <a:pos x="68" y="49"/>
                </a:cxn>
                <a:cxn ang="0">
                  <a:pos x="60" y="49"/>
                </a:cxn>
                <a:cxn ang="0">
                  <a:pos x="57" y="61"/>
                </a:cxn>
                <a:cxn ang="0">
                  <a:pos x="45" y="59"/>
                </a:cxn>
                <a:cxn ang="0">
                  <a:pos x="46" y="51"/>
                </a:cxn>
                <a:cxn ang="0">
                  <a:pos x="32" y="43"/>
                </a:cxn>
                <a:cxn ang="0">
                  <a:pos x="18" y="31"/>
                </a:cxn>
                <a:cxn ang="0">
                  <a:pos x="0" y="24"/>
                </a:cxn>
                <a:cxn ang="0">
                  <a:pos x="4" y="6"/>
                </a:cxn>
              </a:cxnLst>
              <a:rect l="0" t="0" r="r" b="b"/>
              <a:pathLst>
                <a:path w="139" h="80">
                  <a:moveTo>
                    <a:pt x="4" y="6"/>
                  </a:moveTo>
                  <a:lnTo>
                    <a:pt x="18" y="0"/>
                  </a:lnTo>
                  <a:lnTo>
                    <a:pt x="40" y="5"/>
                  </a:lnTo>
                  <a:lnTo>
                    <a:pt x="51" y="6"/>
                  </a:lnTo>
                  <a:lnTo>
                    <a:pt x="55" y="18"/>
                  </a:lnTo>
                  <a:lnTo>
                    <a:pt x="69" y="18"/>
                  </a:lnTo>
                  <a:lnTo>
                    <a:pt x="82" y="18"/>
                  </a:lnTo>
                  <a:lnTo>
                    <a:pt x="88" y="20"/>
                  </a:lnTo>
                  <a:lnTo>
                    <a:pt x="102" y="20"/>
                  </a:lnTo>
                  <a:lnTo>
                    <a:pt x="106" y="31"/>
                  </a:lnTo>
                  <a:lnTo>
                    <a:pt x="112" y="33"/>
                  </a:lnTo>
                  <a:lnTo>
                    <a:pt x="120" y="33"/>
                  </a:lnTo>
                  <a:lnTo>
                    <a:pt x="128" y="36"/>
                  </a:lnTo>
                  <a:lnTo>
                    <a:pt x="134" y="40"/>
                  </a:lnTo>
                  <a:lnTo>
                    <a:pt x="139" y="51"/>
                  </a:lnTo>
                  <a:lnTo>
                    <a:pt x="134" y="65"/>
                  </a:lnTo>
                  <a:lnTo>
                    <a:pt x="126" y="74"/>
                  </a:lnTo>
                  <a:lnTo>
                    <a:pt x="115" y="76"/>
                  </a:lnTo>
                  <a:lnTo>
                    <a:pt x="114" y="80"/>
                  </a:lnTo>
                  <a:lnTo>
                    <a:pt x="108" y="67"/>
                  </a:lnTo>
                  <a:lnTo>
                    <a:pt x="91" y="62"/>
                  </a:lnTo>
                  <a:lnTo>
                    <a:pt x="83" y="55"/>
                  </a:lnTo>
                  <a:lnTo>
                    <a:pt x="77" y="61"/>
                  </a:lnTo>
                  <a:lnTo>
                    <a:pt x="68" y="49"/>
                  </a:lnTo>
                  <a:lnTo>
                    <a:pt x="60" y="49"/>
                  </a:lnTo>
                  <a:lnTo>
                    <a:pt x="57" y="61"/>
                  </a:lnTo>
                  <a:lnTo>
                    <a:pt x="45" y="59"/>
                  </a:lnTo>
                  <a:lnTo>
                    <a:pt x="46" y="51"/>
                  </a:lnTo>
                  <a:lnTo>
                    <a:pt x="32" y="43"/>
                  </a:lnTo>
                  <a:lnTo>
                    <a:pt x="18" y="31"/>
                  </a:lnTo>
                  <a:lnTo>
                    <a:pt x="0" y="24"/>
                  </a:lnTo>
                  <a:lnTo>
                    <a:pt x="4" y="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74" name="Freeform 162"/>
            <p:cNvSpPr>
              <a:spLocks/>
            </p:cNvSpPr>
            <p:nvPr/>
          </p:nvSpPr>
          <p:spPr bwMode="auto">
            <a:xfrm>
              <a:off x="3702" y="2244"/>
              <a:ext cx="62" cy="32"/>
            </a:xfrm>
            <a:custGeom>
              <a:avLst/>
              <a:gdLst/>
              <a:ahLst/>
              <a:cxnLst>
                <a:cxn ang="0">
                  <a:pos x="0" y="10"/>
                </a:cxn>
                <a:cxn ang="0">
                  <a:pos x="19" y="29"/>
                </a:cxn>
                <a:cxn ang="0">
                  <a:pos x="30" y="32"/>
                </a:cxn>
                <a:cxn ang="0">
                  <a:pos x="47" y="24"/>
                </a:cxn>
                <a:cxn ang="0">
                  <a:pos x="57" y="18"/>
                </a:cxn>
                <a:cxn ang="0">
                  <a:pos x="62" y="0"/>
                </a:cxn>
                <a:cxn ang="0">
                  <a:pos x="45" y="1"/>
                </a:cxn>
                <a:cxn ang="0">
                  <a:pos x="0" y="10"/>
                </a:cxn>
              </a:cxnLst>
              <a:rect l="0" t="0" r="r" b="b"/>
              <a:pathLst>
                <a:path w="62" h="32">
                  <a:moveTo>
                    <a:pt x="0" y="10"/>
                  </a:moveTo>
                  <a:lnTo>
                    <a:pt x="19" y="29"/>
                  </a:lnTo>
                  <a:lnTo>
                    <a:pt x="30" y="32"/>
                  </a:lnTo>
                  <a:lnTo>
                    <a:pt x="47" y="24"/>
                  </a:lnTo>
                  <a:lnTo>
                    <a:pt x="57" y="18"/>
                  </a:lnTo>
                  <a:lnTo>
                    <a:pt x="62" y="0"/>
                  </a:lnTo>
                  <a:lnTo>
                    <a:pt x="45" y="1"/>
                  </a:lnTo>
                  <a:lnTo>
                    <a:pt x="0" y="1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75" name="Freeform 163"/>
            <p:cNvSpPr>
              <a:spLocks/>
            </p:cNvSpPr>
            <p:nvPr/>
          </p:nvSpPr>
          <p:spPr bwMode="auto">
            <a:xfrm>
              <a:off x="3701" y="2290"/>
              <a:ext cx="94" cy="83"/>
            </a:xfrm>
            <a:custGeom>
              <a:avLst/>
              <a:gdLst/>
              <a:ahLst/>
              <a:cxnLst>
                <a:cxn ang="0">
                  <a:pos x="24" y="69"/>
                </a:cxn>
                <a:cxn ang="0">
                  <a:pos x="48" y="66"/>
                </a:cxn>
                <a:cxn ang="0">
                  <a:pos x="83" y="74"/>
                </a:cxn>
                <a:cxn ang="0">
                  <a:pos x="94" y="83"/>
                </a:cxn>
                <a:cxn ang="0">
                  <a:pos x="89" y="59"/>
                </a:cxn>
                <a:cxn ang="0">
                  <a:pos x="80" y="50"/>
                </a:cxn>
                <a:cxn ang="0">
                  <a:pos x="78" y="40"/>
                </a:cxn>
                <a:cxn ang="0">
                  <a:pos x="75" y="22"/>
                </a:cxn>
                <a:cxn ang="0">
                  <a:pos x="58" y="10"/>
                </a:cxn>
                <a:cxn ang="0">
                  <a:pos x="52" y="3"/>
                </a:cxn>
                <a:cxn ang="0">
                  <a:pos x="38" y="9"/>
                </a:cxn>
                <a:cxn ang="0">
                  <a:pos x="35" y="0"/>
                </a:cxn>
                <a:cxn ang="0">
                  <a:pos x="20" y="0"/>
                </a:cxn>
                <a:cxn ang="0">
                  <a:pos x="3" y="0"/>
                </a:cxn>
                <a:cxn ang="0">
                  <a:pos x="0" y="9"/>
                </a:cxn>
                <a:cxn ang="0">
                  <a:pos x="17" y="18"/>
                </a:cxn>
                <a:cxn ang="0">
                  <a:pos x="10" y="35"/>
                </a:cxn>
                <a:cxn ang="0">
                  <a:pos x="15" y="43"/>
                </a:cxn>
                <a:cxn ang="0">
                  <a:pos x="15" y="52"/>
                </a:cxn>
                <a:cxn ang="0">
                  <a:pos x="24" y="69"/>
                </a:cxn>
              </a:cxnLst>
              <a:rect l="0" t="0" r="r" b="b"/>
              <a:pathLst>
                <a:path w="94" h="83">
                  <a:moveTo>
                    <a:pt x="24" y="69"/>
                  </a:moveTo>
                  <a:lnTo>
                    <a:pt x="48" y="66"/>
                  </a:lnTo>
                  <a:lnTo>
                    <a:pt x="83" y="74"/>
                  </a:lnTo>
                  <a:lnTo>
                    <a:pt x="94" y="83"/>
                  </a:lnTo>
                  <a:lnTo>
                    <a:pt x="89" y="59"/>
                  </a:lnTo>
                  <a:lnTo>
                    <a:pt x="80" y="50"/>
                  </a:lnTo>
                  <a:lnTo>
                    <a:pt x="78" y="40"/>
                  </a:lnTo>
                  <a:lnTo>
                    <a:pt x="75" y="22"/>
                  </a:lnTo>
                  <a:lnTo>
                    <a:pt x="58" y="10"/>
                  </a:lnTo>
                  <a:lnTo>
                    <a:pt x="52" y="3"/>
                  </a:lnTo>
                  <a:lnTo>
                    <a:pt x="38" y="9"/>
                  </a:lnTo>
                  <a:lnTo>
                    <a:pt x="35" y="0"/>
                  </a:lnTo>
                  <a:lnTo>
                    <a:pt x="20" y="0"/>
                  </a:lnTo>
                  <a:lnTo>
                    <a:pt x="3" y="0"/>
                  </a:lnTo>
                  <a:lnTo>
                    <a:pt x="0" y="9"/>
                  </a:lnTo>
                  <a:lnTo>
                    <a:pt x="17" y="18"/>
                  </a:lnTo>
                  <a:lnTo>
                    <a:pt x="10" y="35"/>
                  </a:lnTo>
                  <a:lnTo>
                    <a:pt x="15" y="43"/>
                  </a:lnTo>
                  <a:lnTo>
                    <a:pt x="15" y="52"/>
                  </a:lnTo>
                  <a:lnTo>
                    <a:pt x="24" y="6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76" name="Freeform 164"/>
            <p:cNvSpPr>
              <a:spLocks/>
            </p:cNvSpPr>
            <p:nvPr/>
          </p:nvSpPr>
          <p:spPr bwMode="auto">
            <a:xfrm>
              <a:off x="3406" y="2123"/>
              <a:ext cx="426" cy="491"/>
            </a:xfrm>
            <a:custGeom>
              <a:avLst/>
              <a:gdLst/>
              <a:ahLst/>
              <a:cxnLst>
                <a:cxn ang="0">
                  <a:pos x="3" y="238"/>
                </a:cxn>
                <a:cxn ang="0">
                  <a:pos x="22" y="266"/>
                </a:cxn>
                <a:cxn ang="0">
                  <a:pos x="31" y="235"/>
                </a:cxn>
                <a:cxn ang="0">
                  <a:pos x="49" y="248"/>
                </a:cxn>
                <a:cxn ang="0">
                  <a:pos x="60" y="284"/>
                </a:cxn>
                <a:cxn ang="0">
                  <a:pos x="77" y="322"/>
                </a:cxn>
                <a:cxn ang="0">
                  <a:pos x="91" y="368"/>
                </a:cxn>
                <a:cxn ang="0">
                  <a:pos x="119" y="421"/>
                </a:cxn>
                <a:cxn ang="0">
                  <a:pos x="134" y="464"/>
                </a:cxn>
                <a:cxn ang="0">
                  <a:pos x="151" y="491"/>
                </a:cxn>
                <a:cxn ang="0">
                  <a:pos x="171" y="465"/>
                </a:cxn>
                <a:cxn ang="0">
                  <a:pos x="184" y="417"/>
                </a:cxn>
                <a:cxn ang="0">
                  <a:pos x="188" y="390"/>
                </a:cxn>
                <a:cxn ang="0">
                  <a:pos x="193" y="372"/>
                </a:cxn>
                <a:cxn ang="0">
                  <a:pos x="211" y="337"/>
                </a:cxn>
                <a:cxn ang="0">
                  <a:pos x="236" y="313"/>
                </a:cxn>
                <a:cxn ang="0">
                  <a:pos x="272" y="282"/>
                </a:cxn>
                <a:cxn ang="0">
                  <a:pos x="295" y="244"/>
                </a:cxn>
                <a:cxn ang="0">
                  <a:pos x="310" y="221"/>
                </a:cxn>
                <a:cxn ang="0">
                  <a:pos x="313" y="186"/>
                </a:cxn>
                <a:cxn ang="0">
                  <a:pos x="309" y="164"/>
                </a:cxn>
                <a:cxn ang="0">
                  <a:pos x="347" y="173"/>
                </a:cxn>
                <a:cxn ang="0">
                  <a:pos x="369" y="186"/>
                </a:cxn>
                <a:cxn ang="0">
                  <a:pos x="387" y="226"/>
                </a:cxn>
                <a:cxn ang="0">
                  <a:pos x="415" y="198"/>
                </a:cxn>
                <a:cxn ang="0">
                  <a:pos x="420" y="164"/>
                </a:cxn>
                <a:cxn ang="0">
                  <a:pos x="426" y="124"/>
                </a:cxn>
                <a:cxn ang="0">
                  <a:pos x="403" y="111"/>
                </a:cxn>
                <a:cxn ang="0">
                  <a:pos x="359" y="114"/>
                </a:cxn>
                <a:cxn ang="0">
                  <a:pos x="352" y="142"/>
                </a:cxn>
                <a:cxn ang="0">
                  <a:pos x="319" y="150"/>
                </a:cxn>
                <a:cxn ang="0">
                  <a:pos x="301" y="136"/>
                </a:cxn>
                <a:cxn ang="0">
                  <a:pos x="285" y="158"/>
                </a:cxn>
                <a:cxn ang="0">
                  <a:pos x="267" y="168"/>
                </a:cxn>
                <a:cxn ang="0">
                  <a:pos x="248" y="155"/>
                </a:cxn>
                <a:cxn ang="0">
                  <a:pos x="227" y="150"/>
                </a:cxn>
                <a:cxn ang="0">
                  <a:pos x="204" y="153"/>
                </a:cxn>
                <a:cxn ang="0">
                  <a:pos x="174" y="127"/>
                </a:cxn>
                <a:cxn ang="0">
                  <a:pos x="153" y="105"/>
                </a:cxn>
                <a:cxn ang="0">
                  <a:pos x="137" y="75"/>
                </a:cxn>
                <a:cxn ang="0">
                  <a:pos x="114" y="56"/>
                </a:cxn>
                <a:cxn ang="0">
                  <a:pos x="125" y="25"/>
                </a:cxn>
                <a:cxn ang="0">
                  <a:pos x="79" y="0"/>
                </a:cxn>
                <a:cxn ang="0">
                  <a:pos x="63" y="48"/>
                </a:cxn>
                <a:cxn ang="0">
                  <a:pos x="40" y="115"/>
                </a:cxn>
                <a:cxn ang="0">
                  <a:pos x="8" y="142"/>
                </a:cxn>
                <a:cxn ang="0">
                  <a:pos x="12" y="186"/>
                </a:cxn>
              </a:cxnLst>
              <a:rect l="0" t="0" r="r" b="b"/>
              <a:pathLst>
                <a:path w="426" h="491">
                  <a:moveTo>
                    <a:pt x="0" y="221"/>
                  </a:moveTo>
                  <a:lnTo>
                    <a:pt x="3" y="238"/>
                  </a:lnTo>
                  <a:lnTo>
                    <a:pt x="8" y="248"/>
                  </a:lnTo>
                  <a:lnTo>
                    <a:pt x="22" y="266"/>
                  </a:lnTo>
                  <a:lnTo>
                    <a:pt x="28" y="251"/>
                  </a:lnTo>
                  <a:lnTo>
                    <a:pt x="31" y="235"/>
                  </a:lnTo>
                  <a:lnTo>
                    <a:pt x="40" y="239"/>
                  </a:lnTo>
                  <a:lnTo>
                    <a:pt x="49" y="248"/>
                  </a:lnTo>
                  <a:lnTo>
                    <a:pt x="54" y="264"/>
                  </a:lnTo>
                  <a:lnTo>
                    <a:pt x="60" y="284"/>
                  </a:lnTo>
                  <a:lnTo>
                    <a:pt x="68" y="309"/>
                  </a:lnTo>
                  <a:lnTo>
                    <a:pt x="77" y="322"/>
                  </a:lnTo>
                  <a:lnTo>
                    <a:pt x="82" y="349"/>
                  </a:lnTo>
                  <a:lnTo>
                    <a:pt x="91" y="368"/>
                  </a:lnTo>
                  <a:lnTo>
                    <a:pt x="100" y="389"/>
                  </a:lnTo>
                  <a:lnTo>
                    <a:pt x="119" y="421"/>
                  </a:lnTo>
                  <a:lnTo>
                    <a:pt x="123" y="439"/>
                  </a:lnTo>
                  <a:lnTo>
                    <a:pt x="134" y="464"/>
                  </a:lnTo>
                  <a:lnTo>
                    <a:pt x="147" y="486"/>
                  </a:lnTo>
                  <a:lnTo>
                    <a:pt x="151" y="491"/>
                  </a:lnTo>
                  <a:lnTo>
                    <a:pt x="160" y="479"/>
                  </a:lnTo>
                  <a:lnTo>
                    <a:pt x="171" y="465"/>
                  </a:lnTo>
                  <a:lnTo>
                    <a:pt x="184" y="442"/>
                  </a:lnTo>
                  <a:lnTo>
                    <a:pt x="184" y="417"/>
                  </a:lnTo>
                  <a:lnTo>
                    <a:pt x="185" y="399"/>
                  </a:lnTo>
                  <a:lnTo>
                    <a:pt x="188" y="390"/>
                  </a:lnTo>
                  <a:lnTo>
                    <a:pt x="193" y="389"/>
                  </a:lnTo>
                  <a:lnTo>
                    <a:pt x="193" y="372"/>
                  </a:lnTo>
                  <a:lnTo>
                    <a:pt x="198" y="353"/>
                  </a:lnTo>
                  <a:lnTo>
                    <a:pt x="211" y="337"/>
                  </a:lnTo>
                  <a:lnTo>
                    <a:pt x="225" y="323"/>
                  </a:lnTo>
                  <a:lnTo>
                    <a:pt x="236" y="313"/>
                  </a:lnTo>
                  <a:lnTo>
                    <a:pt x="253" y="295"/>
                  </a:lnTo>
                  <a:lnTo>
                    <a:pt x="272" y="282"/>
                  </a:lnTo>
                  <a:lnTo>
                    <a:pt x="290" y="264"/>
                  </a:lnTo>
                  <a:lnTo>
                    <a:pt x="295" y="244"/>
                  </a:lnTo>
                  <a:lnTo>
                    <a:pt x="305" y="224"/>
                  </a:lnTo>
                  <a:lnTo>
                    <a:pt x="310" y="221"/>
                  </a:lnTo>
                  <a:lnTo>
                    <a:pt x="310" y="207"/>
                  </a:lnTo>
                  <a:lnTo>
                    <a:pt x="313" y="186"/>
                  </a:lnTo>
                  <a:lnTo>
                    <a:pt x="296" y="176"/>
                  </a:lnTo>
                  <a:lnTo>
                    <a:pt x="309" y="164"/>
                  </a:lnTo>
                  <a:lnTo>
                    <a:pt x="332" y="164"/>
                  </a:lnTo>
                  <a:lnTo>
                    <a:pt x="347" y="173"/>
                  </a:lnTo>
                  <a:lnTo>
                    <a:pt x="356" y="177"/>
                  </a:lnTo>
                  <a:lnTo>
                    <a:pt x="369" y="186"/>
                  </a:lnTo>
                  <a:lnTo>
                    <a:pt x="378" y="207"/>
                  </a:lnTo>
                  <a:lnTo>
                    <a:pt x="387" y="226"/>
                  </a:lnTo>
                  <a:lnTo>
                    <a:pt x="406" y="217"/>
                  </a:lnTo>
                  <a:lnTo>
                    <a:pt x="415" y="198"/>
                  </a:lnTo>
                  <a:lnTo>
                    <a:pt x="420" y="180"/>
                  </a:lnTo>
                  <a:lnTo>
                    <a:pt x="420" y="164"/>
                  </a:lnTo>
                  <a:lnTo>
                    <a:pt x="424" y="142"/>
                  </a:lnTo>
                  <a:lnTo>
                    <a:pt x="426" y="124"/>
                  </a:lnTo>
                  <a:lnTo>
                    <a:pt x="417" y="115"/>
                  </a:lnTo>
                  <a:lnTo>
                    <a:pt x="403" y="111"/>
                  </a:lnTo>
                  <a:lnTo>
                    <a:pt x="375" y="111"/>
                  </a:lnTo>
                  <a:lnTo>
                    <a:pt x="359" y="114"/>
                  </a:lnTo>
                  <a:lnTo>
                    <a:pt x="359" y="128"/>
                  </a:lnTo>
                  <a:lnTo>
                    <a:pt x="352" y="142"/>
                  </a:lnTo>
                  <a:lnTo>
                    <a:pt x="343" y="146"/>
                  </a:lnTo>
                  <a:lnTo>
                    <a:pt x="319" y="150"/>
                  </a:lnTo>
                  <a:lnTo>
                    <a:pt x="305" y="146"/>
                  </a:lnTo>
                  <a:lnTo>
                    <a:pt x="301" y="136"/>
                  </a:lnTo>
                  <a:lnTo>
                    <a:pt x="287" y="142"/>
                  </a:lnTo>
                  <a:lnTo>
                    <a:pt x="285" y="158"/>
                  </a:lnTo>
                  <a:lnTo>
                    <a:pt x="281" y="168"/>
                  </a:lnTo>
                  <a:lnTo>
                    <a:pt x="267" y="168"/>
                  </a:lnTo>
                  <a:lnTo>
                    <a:pt x="255" y="155"/>
                  </a:lnTo>
                  <a:lnTo>
                    <a:pt x="248" y="155"/>
                  </a:lnTo>
                  <a:lnTo>
                    <a:pt x="239" y="149"/>
                  </a:lnTo>
                  <a:lnTo>
                    <a:pt x="227" y="150"/>
                  </a:lnTo>
                  <a:lnTo>
                    <a:pt x="218" y="142"/>
                  </a:lnTo>
                  <a:lnTo>
                    <a:pt x="204" y="153"/>
                  </a:lnTo>
                  <a:lnTo>
                    <a:pt x="193" y="140"/>
                  </a:lnTo>
                  <a:lnTo>
                    <a:pt x="174" y="127"/>
                  </a:lnTo>
                  <a:lnTo>
                    <a:pt x="156" y="119"/>
                  </a:lnTo>
                  <a:lnTo>
                    <a:pt x="153" y="105"/>
                  </a:lnTo>
                  <a:lnTo>
                    <a:pt x="157" y="88"/>
                  </a:lnTo>
                  <a:lnTo>
                    <a:pt x="137" y="75"/>
                  </a:lnTo>
                  <a:lnTo>
                    <a:pt x="125" y="69"/>
                  </a:lnTo>
                  <a:lnTo>
                    <a:pt x="114" y="56"/>
                  </a:lnTo>
                  <a:lnTo>
                    <a:pt x="110" y="40"/>
                  </a:lnTo>
                  <a:lnTo>
                    <a:pt x="125" y="25"/>
                  </a:lnTo>
                  <a:lnTo>
                    <a:pt x="116" y="0"/>
                  </a:lnTo>
                  <a:lnTo>
                    <a:pt x="79" y="0"/>
                  </a:lnTo>
                  <a:lnTo>
                    <a:pt x="54" y="20"/>
                  </a:lnTo>
                  <a:lnTo>
                    <a:pt x="63" y="48"/>
                  </a:lnTo>
                  <a:lnTo>
                    <a:pt x="59" y="82"/>
                  </a:lnTo>
                  <a:lnTo>
                    <a:pt x="40" y="115"/>
                  </a:lnTo>
                  <a:lnTo>
                    <a:pt x="32" y="142"/>
                  </a:lnTo>
                  <a:lnTo>
                    <a:pt x="8" y="142"/>
                  </a:lnTo>
                  <a:lnTo>
                    <a:pt x="9" y="162"/>
                  </a:lnTo>
                  <a:lnTo>
                    <a:pt x="12" y="186"/>
                  </a:lnTo>
                  <a:lnTo>
                    <a:pt x="0" y="22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77" name="Freeform 165"/>
            <p:cNvSpPr>
              <a:spLocks/>
            </p:cNvSpPr>
            <p:nvPr/>
          </p:nvSpPr>
          <p:spPr bwMode="auto">
            <a:xfrm>
              <a:off x="3596" y="2590"/>
              <a:ext cx="46" cy="72"/>
            </a:xfrm>
            <a:custGeom>
              <a:avLst/>
              <a:gdLst/>
              <a:ahLst/>
              <a:cxnLst>
                <a:cxn ang="0">
                  <a:pos x="20" y="0"/>
                </a:cxn>
                <a:cxn ang="0">
                  <a:pos x="8" y="19"/>
                </a:cxn>
                <a:cxn ang="0">
                  <a:pos x="0" y="37"/>
                </a:cxn>
                <a:cxn ang="0">
                  <a:pos x="4" y="55"/>
                </a:cxn>
                <a:cxn ang="0">
                  <a:pos x="11" y="62"/>
                </a:cxn>
                <a:cxn ang="0">
                  <a:pos x="17" y="69"/>
                </a:cxn>
                <a:cxn ang="0">
                  <a:pos x="26" y="72"/>
                </a:cxn>
                <a:cxn ang="0">
                  <a:pos x="40" y="68"/>
                </a:cxn>
                <a:cxn ang="0">
                  <a:pos x="43" y="59"/>
                </a:cxn>
                <a:cxn ang="0">
                  <a:pos x="46" y="46"/>
                </a:cxn>
                <a:cxn ang="0">
                  <a:pos x="46" y="34"/>
                </a:cxn>
                <a:cxn ang="0">
                  <a:pos x="40" y="24"/>
                </a:cxn>
                <a:cxn ang="0">
                  <a:pos x="20" y="0"/>
                </a:cxn>
              </a:cxnLst>
              <a:rect l="0" t="0" r="r" b="b"/>
              <a:pathLst>
                <a:path w="46" h="72">
                  <a:moveTo>
                    <a:pt x="20" y="0"/>
                  </a:moveTo>
                  <a:lnTo>
                    <a:pt x="8" y="19"/>
                  </a:lnTo>
                  <a:lnTo>
                    <a:pt x="0" y="37"/>
                  </a:lnTo>
                  <a:lnTo>
                    <a:pt x="4" y="55"/>
                  </a:lnTo>
                  <a:lnTo>
                    <a:pt x="11" y="62"/>
                  </a:lnTo>
                  <a:lnTo>
                    <a:pt x="17" y="69"/>
                  </a:lnTo>
                  <a:lnTo>
                    <a:pt x="26" y="72"/>
                  </a:lnTo>
                  <a:lnTo>
                    <a:pt x="40" y="68"/>
                  </a:lnTo>
                  <a:lnTo>
                    <a:pt x="43" y="59"/>
                  </a:lnTo>
                  <a:lnTo>
                    <a:pt x="46" y="46"/>
                  </a:lnTo>
                  <a:lnTo>
                    <a:pt x="46" y="34"/>
                  </a:lnTo>
                  <a:lnTo>
                    <a:pt x="40" y="24"/>
                  </a:lnTo>
                  <a:lnTo>
                    <a:pt x="20"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78" name="Freeform 166"/>
            <p:cNvSpPr>
              <a:spLocks/>
            </p:cNvSpPr>
            <p:nvPr/>
          </p:nvSpPr>
          <p:spPr bwMode="auto">
            <a:xfrm>
              <a:off x="3793" y="2245"/>
              <a:ext cx="134" cy="336"/>
            </a:xfrm>
            <a:custGeom>
              <a:avLst/>
              <a:gdLst/>
              <a:ahLst/>
              <a:cxnLst>
                <a:cxn ang="0">
                  <a:pos x="128" y="336"/>
                </a:cxn>
                <a:cxn ang="0">
                  <a:pos x="131" y="327"/>
                </a:cxn>
                <a:cxn ang="0">
                  <a:pos x="131" y="314"/>
                </a:cxn>
                <a:cxn ang="0">
                  <a:pos x="131" y="292"/>
                </a:cxn>
                <a:cxn ang="0">
                  <a:pos x="128" y="277"/>
                </a:cxn>
                <a:cxn ang="0">
                  <a:pos x="116" y="258"/>
                </a:cxn>
                <a:cxn ang="0">
                  <a:pos x="111" y="252"/>
                </a:cxn>
                <a:cxn ang="0">
                  <a:pos x="111" y="234"/>
                </a:cxn>
                <a:cxn ang="0">
                  <a:pos x="111" y="215"/>
                </a:cxn>
                <a:cxn ang="0">
                  <a:pos x="107" y="199"/>
                </a:cxn>
                <a:cxn ang="0">
                  <a:pos x="99" y="181"/>
                </a:cxn>
                <a:cxn ang="0">
                  <a:pos x="102" y="165"/>
                </a:cxn>
                <a:cxn ang="0">
                  <a:pos x="114" y="159"/>
                </a:cxn>
                <a:cxn ang="0">
                  <a:pos x="127" y="153"/>
                </a:cxn>
                <a:cxn ang="0">
                  <a:pos x="133" y="147"/>
                </a:cxn>
                <a:cxn ang="0">
                  <a:pos x="134" y="128"/>
                </a:cxn>
                <a:cxn ang="0">
                  <a:pos x="127" y="116"/>
                </a:cxn>
                <a:cxn ang="0">
                  <a:pos x="97" y="108"/>
                </a:cxn>
                <a:cxn ang="0">
                  <a:pos x="97" y="85"/>
                </a:cxn>
                <a:cxn ang="0">
                  <a:pos x="99" y="85"/>
                </a:cxn>
                <a:cxn ang="0">
                  <a:pos x="96" y="82"/>
                </a:cxn>
                <a:cxn ang="0">
                  <a:pos x="93" y="73"/>
                </a:cxn>
                <a:cxn ang="0">
                  <a:pos x="88" y="57"/>
                </a:cxn>
                <a:cxn ang="0">
                  <a:pos x="85" y="48"/>
                </a:cxn>
                <a:cxn ang="0">
                  <a:pos x="82" y="31"/>
                </a:cxn>
                <a:cxn ang="0">
                  <a:pos x="74" y="21"/>
                </a:cxn>
                <a:cxn ang="0">
                  <a:pos x="68" y="11"/>
                </a:cxn>
                <a:cxn ang="0">
                  <a:pos x="53" y="0"/>
                </a:cxn>
                <a:cxn ang="0">
                  <a:pos x="39" y="3"/>
                </a:cxn>
                <a:cxn ang="0">
                  <a:pos x="36" y="18"/>
                </a:cxn>
                <a:cxn ang="0">
                  <a:pos x="34" y="33"/>
                </a:cxn>
                <a:cxn ang="0">
                  <a:pos x="33" y="48"/>
                </a:cxn>
                <a:cxn ang="0">
                  <a:pos x="33" y="57"/>
                </a:cxn>
                <a:cxn ang="0">
                  <a:pos x="28" y="70"/>
                </a:cxn>
                <a:cxn ang="0">
                  <a:pos x="23" y="85"/>
                </a:cxn>
                <a:cxn ang="0">
                  <a:pos x="16" y="97"/>
                </a:cxn>
                <a:cxn ang="0">
                  <a:pos x="5" y="101"/>
                </a:cxn>
                <a:cxn ang="0">
                  <a:pos x="0" y="104"/>
                </a:cxn>
                <a:cxn ang="0">
                  <a:pos x="0" y="119"/>
                </a:cxn>
                <a:cxn ang="0">
                  <a:pos x="3" y="132"/>
                </a:cxn>
                <a:cxn ang="0">
                  <a:pos x="8" y="139"/>
                </a:cxn>
                <a:cxn ang="0">
                  <a:pos x="19" y="150"/>
                </a:cxn>
                <a:cxn ang="0">
                  <a:pos x="22" y="175"/>
                </a:cxn>
                <a:cxn ang="0">
                  <a:pos x="25" y="190"/>
                </a:cxn>
                <a:cxn ang="0">
                  <a:pos x="31" y="203"/>
                </a:cxn>
                <a:cxn ang="0">
                  <a:pos x="42" y="216"/>
                </a:cxn>
                <a:cxn ang="0">
                  <a:pos x="50" y="227"/>
                </a:cxn>
                <a:cxn ang="0">
                  <a:pos x="67" y="234"/>
                </a:cxn>
                <a:cxn ang="0">
                  <a:pos x="82" y="230"/>
                </a:cxn>
                <a:cxn ang="0">
                  <a:pos x="87" y="230"/>
                </a:cxn>
                <a:cxn ang="0">
                  <a:pos x="90" y="241"/>
                </a:cxn>
                <a:cxn ang="0">
                  <a:pos x="99" y="258"/>
                </a:cxn>
                <a:cxn ang="0">
                  <a:pos x="107" y="278"/>
                </a:cxn>
                <a:cxn ang="0">
                  <a:pos x="116" y="309"/>
                </a:cxn>
                <a:cxn ang="0">
                  <a:pos x="128" y="336"/>
                </a:cxn>
              </a:cxnLst>
              <a:rect l="0" t="0" r="r" b="b"/>
              <a:pathLst>
                <a:path w="134" h="336">
                  <a:moveTo>
                    <a:pt x="128" y="336"/>
                  </a:moveTo>
                  <a:lnTo>
                    <a:pt x="131" y="327"/>
                  </a:lnTo>
                  <a:lnTo>
                    <a:pt x="131" y="314"/>
                  </a:lnTo>
                  <a:lnTo>
                    <a:pt x="131" y="292"/>
                  </a:lnTo>
                  <a:lnTo>
                    <a:pt x="128" y="277"/>
                  </a:lnTo>
                  <a:lnTo>
                    <a:pt x="116" y="258"/>
                  </a:lnTo>
                  <a:lnTo>
                    <a:pt x="111" y="252"/>
                  </a:lnTo>
                  <a:lnTo>
                    <a:pt x="111" y="234"/>
                  </a:lnTo>
                  <a:lnTo>
                    <a:pt x="111" y="215"/>
                  </a:lnTo>
                  <a:lnTo>
                    <a:pt x="107" y="199"/>
                  </a:lnTo>
                  <a:lnTo>
                    <a:pt x="99" y="181"/>
                  </a:lnTo>
                  <a:lnTo>
                    <a:pt x="102" y="165"/>
                  </a:lnTo>
                  <a:lnTo>
                    <a:pt x="114" y="159"/>
                  </a:lnTo>
                  <a:lnTo>
                    <a:pt x="127" y="153"/>
                  </a:lnTo>
                  <a:lnTo>
                    <a:pt x="133" y="147"/>
                  </a:lnTo>
                  <a:lnTo>
                    <a:pt x="134" y="128"/>
                  </a:lnTo>
                  <a:lnTo>
                    <a:pt x="127" y="116"/>
                  </a:lnTo>
                  <a:lnTo>
                    <a:pt x="97" y="108"/>
                  </a:lnTo>
                  <a:lnTo>
                    <a:pt x="97" y="85"/>
                  </a:lnTo>
                  <a:lnTo>
                    <a:pt x="99" y="85"/>
                  </a:lnTo>
                  <a:lnTo>
                    <a:pt x="96" y="82"/>
                  </a:lnTo>
                  <a:lnTo>
                    <a:pt x="93" y="73"/>
                  </a:lnTo>
                  <a:lnTo>
                    <a:pt x="88" y="57"/>
                  </a:lnTo>
                  <a:lnTo>
                    <a:pt x="85" y="48"/>
                  </a:lnTo>
                  <a:lnTo>
                    <a:pt x="82" y="31"/>
                  </a:lnTo>
                  <a:lnTo>
                    <a:pt x="74" y="21"/>
                  </a:lnTo>
                  <a:lnTo>
                    <a:pt x="68" y="11"/>
                  </a:lnTo>
                  <a:lnTo>
                    <a:pt x="53" y="0"/>
                  </a:lnTo>
                  <a:lnTo>
                    <a:pt x="39" y="3"/>
                  </a:lnTo>
                  <a:lnTo>
                    <a:pt x="36" y="18"/>
                  </a:lnTo>
                  <a:lnTo>
                    <a:pt x="34" y="33"/>
                  </a:lnTo>
                  <a:lnTo>
                    <a:pt x="33" y="48"/>
                  </a:lnTo>
                  <a:lnTo>
                    <a:pt x="33" y="57"/>
                  </a:lnTo>
                  <a:lnTo>
                    <a:pt x="28" y="70"/>
                  </a:lnTo>
                  <a:lnTo>
                    <a:pt x="23" y="85"/>
                  </a:lnTo>
                  <a:lnTo>
                    <a:pt x="16" y="97"/>
                  </a:lnTo>
                  <a:lnTo>
                    <a:pt x="5" y="101"/>
                  </a:lnTo>
                  <a:lnTo>
                    <a:pt x="0" y="104"/>
                  </a:lnTo>
                  <a:lnTo>
                    <a:pt x="0" y="119"/>
                  </a:lnTo>
                  <a:lnTo>
                    <a:pt x="3" y="132"/>
                  </a:lnTo>
                  <a:lnTo>
                    <a:pt x="8" y="139"/>
                  </a:lnTo>
                  <a:lnTo>
                    <a:pt x="19" y="150"/>
                  </a:lnTo>
                  <a:lnTo>
                    <a:pt x="22" y="175"/>
                  </a:lnTo>
                  <a:lnTo>
                    <a:pt x="25" y="190"/>
                  </a:lnTo>
                  <a:lnTo>
                    <a:pt x="31" y="203"/>
                  </a:lnTo>
                  <a:lnTo>
                    <a:pt x="42" y="216"/>
                  </a:lnTo>
                  <a:lnTo>
                    <a:pt x="50" y="227"/>
                  </a:lnTo>
                  <a:lnTo>
                    <a:pt x="67" y="234"/>
                  </a:lnTo>
                  <a:lnTo>
                    <a:pt x="82" y="230"/>
                  </a:lnTo>
                  <a:lnTo>
                    <a:pt x="87" y="230"/>
                  </a:lnTo>
                  <a:lnTo>
                    <a:pt x="90" y="241"/>
                  </a:lnTo>
                  <a:lnTo>
                    <a:pt x="99" y="258"/>
                  </a:lnTo>
                  <a:lnTo>
                    <a:pt x="107" y="278"/>
                  </a:lnTo>
                  <a:lnTo>
                    <a:pt x="116" y="309"/>
                  </a:lnTo>
                  <a:lnTo>
                    <a:pt x="128" y="33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79" name="Freeform 167"/>
            <p:cNvSpPr>
              <a:spLocks/>
            </p:cNvSpPr>
            <p:nvPr/>
          </p:nvSpPr>
          <p:spPr bwMode="auto">
            <a:xfrm>
              <a:off x="3873" y="2677"/>
              <a:ext cx="172" cy="220"/>
            </a:xfrm>
            <a:custGeom>
              <a:avLst/>
              <a:gdLst/>
              <a:ahLst/>
              <a:cxnLst>
                <a:cxn ang="0">
                  <a:pos x="0" y="6"/>
                </a:cxn>
                <a:cxn ang="0">
                  <a:pos x="10" y="0"/>
                </a:cxn>
                <a:cxn ang="0">
                  <a:pos x="21" y="0"/>
                </a:cxn>
                <a:cxn ang="0">
                  <a:pos x="27" y="8"/>
                </a:cxn>
                <a:cxn ang="0">
                  <a:pos x="33" y="13"/>
                </a:cxn>
                <a:cxn ang="0">
                  <a:pos x="42" y="27"/>
                </a:cxn>
                <a:cxn ang="0">
                  <a:pos x="54" y="39"/>
                </a:cxn>
                <a:cxn ang="0">
                  <a:pos x="65" y="53"/>
                </a:cxn>
                <a:cxn ang="0">
                  <a:pos x="79" y="64"/>
                </a:cxn>
                <a:cxn ang="0">
                  <a:pos x="90" y="73"/>
                </a:cxn>
                <a:cxn ang="0">
                  <a:pos x="98" y="79"/>
                </a:cxn>
                <a:cxn ang="0">
                  <a:pos x="110" y="89"/>
                </a:cxn>
                <a:cxn ang="0">
                  <a:pos x="132" y="95"/>
                </a:cxn>
                <a:cxn ang="0">
                  <a:pos x="139" y="113"/>
                </a:cxn>
                <a:cxn ang="0">
                  <a:pos x="158" y="142"/>
                </a:cxn>
                <a:cxn ang="0">
                  <a:pos x="161" y="152"/>
                </a:cxn>
                <a:cxn ang="0">
                  <a:pos x="172" y="173"/>
                </a:cxn>
                <a:cxn ang="0">
                  <a:pos x="172" y="188"/>
                </a:cxn>
                <a:cxn ang="0">
                  <a:pos x="172" y="204"/>
                </a:cxn>
                <a:cxn ang="0">
                  <a:pos x="158" y="218"/>
                </a:cxn>
                <a:cxn ang="0">
                  <a:pos x="145" y="212"/>
                </a:cxn>
                <a:cxn ang="0">
                  <a:pos x="132" y="201"/>
                </a:cxn>
                <a:cxn ang="0">
                  <a:pos x="121" y="191"/>
                </a:cxn>
                <a:cxn ang="0">
                  <a:pos x="102" y="175"/>
                </a:cxn>
                <a:cxn ang="0">
                  <a:pos x="90" y="160"/>
                </a:cxn>
                <a:cxn ang="0">
                  <a:pos x="75" y="136"/>
                </a:cxn>
                <a:cxn ang="0">
                  <a:pos x="71" y="120"/>
                </a:cxn>
                <a:cxn ang="0">
                  <a:pos x="64" y="102"/>
                </a:cxn>
                <a:cxn ang="0">
                  <a:pos x="56" y="86"/>
                </a:cxn>
                <a:cxn ang="0">
                  <a:pos x="45" y="62"/>
                </a:cxn>
                <a:cxn ang="0">
                  <a:pos x="33" y="45"/>
                </a:cxn>
                <a:cxn ang="0">
                  <a:pos x="24" y="31"/>
                </a:cxn>
                <a:cxn ang="0">
                  <a:pos x="0" y="6"/>
                </a:cxn>
              </a:cxnLst>
              <a:rect l="0" t="0" r="r" b="b"/>
              <a:pathLst>
                <a:path w="172" h="218">
                  <a:moveTo>
                    <a:pt x="0" y="6"/>
                  </a:moveTo>
                  <a:lnTo>
                    <a:pt x="10" y="0"/>
                  </a:lnTo>
                  <a:lnTo>
                    <a:pt x="21" y="0"/>
                  </a:lnTo>
                  <a:lnTo>
                    <a:pt x="27" y="8"/>
                  </a:lnTo>
                  <a:lnTo>
                    <a:pt x="33" y="13"/>
                  </a:lnTo>
                  <a:lnTo>
                    <a:pt x="42" y="27"/>
                  </a:lnTo>
                  <a:lnTo>
                    <a:pt x="54" y="39"/>
                  </a:lnTo>
                  <a:lnTo>
                    <a:pt x="65" y="53"/>
                  </a:lnTo>
                  <a:lnTo>
                    <a:pt x="79" y="64"/>
                  </a:lnTo>
                  <a:lnTo>
                    <a:pt x="90" y="73"/>
                  </a:lnTo>
                  <a:lnTo>
                    <a:pt x="98" y="79"/>
                  </a:lnTo>
                  <a:lnTo>
                    <a:pt x="110" y="89"/>
                  </a:lnTo>
                  <a:lnTo>
                    <a:pt x="132" y="95"/>
                  </a:lnTo>
                  <a:lnTo>
                    <a:pt x="139" y="113"/>
                  </a:lnTo>
                  <a:lnTo>
                    <a:pt x="158" y="142"/>
                  </a:lnTo>
                  <a:lnTo>
                    <a:pt x="161" y="152"/>
                  </a:lnTo>
                  <a:lnTo>
                    <a:pt x="172" y="173"/>
                  </a:lnTo>
                  <a:lnTo>
                    <a:pt x="172" y="188"/>
                  </a:lnTo>
                  <a:lnTo>
                    <a:pt x="172" y="204"/>
                  </a:lnTo>
                  <a:lnTo>
                    <a:pt x="158" y="218"/>
                  </a:lnTo>
                  <a:lnTo>
                    <a:pt x="145" y="212"/>
                  </a:lnTo>
                  <a:lnTo>
                    <a:pt x="132" y="201"/>
                  </a:lnTo>
                  <a:lnTo>
                    <a:pt x="121" y="191"/>
                  </a:lnTo>
                  <a:lnTo>
                    <a:pt x="102" y="175"/>
                  </a:lnTo>
                  <a:lnTo>
                    <a:pt x="90" y="160"/>
                  </a:lnTo>
                  <a:lnTo>
                    <a:pt x="75" y="136"/>
                  </a:lnTo>
                  <a:lnTo>
                    <a:pt x="71" y="120"/>
                  </a:lnTo>
                  <a:lnTo>
                    <a:pt x="64" y="102"/>
                  </a:lnTo>
                  <a:lnTo>
                    <a:pt x="56" y="86"/>
                  </a:lnTo>
                  <a:lnTo>
                    <a:pt x="45" y="62"/>
                  </a:lnTo>
                  <a:lnTo>
                    <a:pt x="33" y="45"/>
                  </a:lnTo>
                  <a:lnTo>
                    <a:pt x="24" y="31"/>
                  </a:lnTo>
                  <a:lnTo>
                    <a:pt x="0" y="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80" name="Freeform 168"/>
            <p:cNvSpPr>
              <a:spLocks/>
            </p:cNvSpPr>
            <p:nvPr/>
          </p:nvSpPr>
          <p:spPr bwMode="auto">
            <a:xfrm>
              <a:off x="3952" y="2664"/>
              <a:ext cx="74" cy="94"/>
            </a:xfrm>
            <a:custGeom>
              <a:avLst/>
              <a:gdLst/>
              <a:ahLst/>
              <a:cxnLst>
                <a:cxn ang="0">
                  <a:pos x="48" y="0"/>
                </a:cxn>
                <a:cxn ang="0">
                  <a:pos x="42" y="6"/>
                </a:cxn>
                <a:cxn ang="0">
                  <a:pos x="19" y="13"/>
                </a:cxn>
                <a:cxn ang="0">
                  <a:pos x="9" y="12"/>
                </a:cxn>
                <a:cxn ang="0">
                  <a:pos x="5" y="9"/>
                </a:cxn>
                <a:cxn ang="0">
                  <a:pos x="2" y="19"/>
                </a:cxn>
                <a:cxn ang="0">
                  <a:pos x="0" y="26"/>
                </a:cxn>
                <a:cxn ang="0">
                  <a:pos x="0" y="40"/>
                </a:cxn>
                <a:cxn ang="0">
                  <a:pos x="9" y="53"/>
                </a:cxn>
                <a:cxn ang="0">
                  <a:pos x="19" y="62"/>
                </a:cxn>
                <a:cxn ang="0">
                  <a:pos x="31" y="77"/>
                </a:cxn>
                <a:cxn ang="0">
                  <a:pos x="43" y="87"/>
                </a:cxn>
                <a:cxn ang="0">
                  <a:pos x="56" y="93"/>
                </a:cxn>
                <a:cxn ang="0">
                  <a:pos x="65" y="94"/>
                </a:cxn>
                <a:cxn ang="0">
                  <a:pos x="70" y="94"/>
                </a:cxn>
                <a:cxn ang="0">
                  <a:pos x="74" y="80"/>
                </a:cxn>
                <a:cxn ang="0">
                  <a:pos x="66" y="63"/>
                </a:cxn>
                <a:cxn ang="0">
                  <a:pos x="66" y="49"/>
                </a:cxn>
                <a:cxn ang="0">
                  <a:pos x="65" y="35"/>
                </a:cxn>
                <a:cxn ang="0">
                  <a:pos x="60" y="24"/>
                </a:cxn>
                <a:cxn ang="0">
                  <a:pos x="48" y="0"/>
                </a:cxn>
              </a:cxnLst>
              <a:rect l="0" t="0" r="r" b="b"/>
              <a:pathLst>
                <a:path w="74" h="94">
                  <a:moveTo>
                    <a:pt x="48" y="0"/>
                  </a:moveTo>
                  <a:lnTo>
                    <a:pt x="42" y="6"/>
                  </a:lnTo>
                  <a:lnTo>
                    <a:pt x="19" y="13"/>
                  </a:lnTo>
                  <a:lnTo>
                    <a:pt x="9" y="12"/>
                  </a:lnTo>
                  <a:lnTo>
                    <a:pt x="5" y="9"/>
                  </a:lnTo>
                  <a:lnTo>
                    <a:pt x="2" y="19"/>
                  </a:lnTo>
                  <a:lnTo>
                    <a:pt x="0" y="26"/>
                  </a:lnTo>
                  <a:lnTo>
                    <a:pt x="0" y="40"/>
                  </a:lnTo>
                  <a:lnTo>
                    <a:pt x="9" y="53"/>
                  </a:lnTo>
                  <a:lnTo>
                    <a:pt x="19" y="62"/>
                  </a:lnTo>
                  <a:lnTo>
                    <a:pt x="31" y="77"/>
                  </a:lnTo>
                  <a:lnTo>
                    <a:pt x="43" y="87"/>
                  </a:lnTo>
                  <a:lnTo>
                    <a:pt x="56" y="93"/>
                  </a:lnTo>
                  <a:lnTo>
                    <a:pt x="65" y="94"/>
                  </a:lnTo>
                  <a:lnTo>
                    <a:pt x="70" y="94"/>
                  </a:lnTo>
                  <a:lnTo>
                    <a:pt x="74" y="80"/>
                  </a:lnTo>
                  <a:lnTo>
                    <a:pt x="66" y="63"/>
                  </a:lnTo>
                  <a:lnTo>
                    <a:pt x="66" y="49"/>
                  </a:lnTo>
                  <a:lnTo>
                    <a:pt x="65" y="35"/>
                  </a:lnTo>
                  <a:lnTo>
                    <a:pt x="60" y="24"/>
                  </a:lnTo>
                  <a:lnTo>
                    <a:pt x="48"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81" name="Freeform 169"/>
            <p:cNvSpPr>
              <a:spLocks/>
            </p:cNvSpPr>
            <p:nvPr/>
          </p:nvSpPr>
          <p:spPr bwMode="auto">
            <a:xfrm>
              <a:off x="3894" y="2393"/>
              <a:ext cx="131" cy="281"/>
            </a:xfrm>
            <a:custGeom>
              <a:avLst/>
              <a:gdLst/>
              <a:ahLst/>
              <a:cxnLst>
                <a:cxn ang="0">
                  <a:pos x="37" y="0"/>
                </a:cxn>
                <a:cxn ang="0">
                  <a:pos x="44" y="8"/>
                </a:cxn>
                <a:cxn ang="0">
                  <a:pos x="54" y="19"/>
                </a:cxn>
                <a:cxn ang="0">
                  <a:pos x="55" y="36"/>
                </a:cxn>
                <a:cxn ang="0">
                  <a:pos x="60" y="48"/>
                </a:cxn>
                <a:cxn ang="0">
                  <a:pos x="72" y="43"/>
                </a:cxn>
                <a:cxn ang="0">
                  <a:pos x="87" y="40"/>
                </a:cxn>
                <a:cxn ang="0">
                  <a:pos x="100" y="42"/>
                </a:cxn>
                <a:cxn ang="0">
                  <a:pos x="107" y="53"/>
                </a:cxn>
                <a:cxn ang="0">
                  <a:pos x="118" y="68"/>
                </a:cxn>
                <a:cxn ang="0">
                  <a:pos x="123" y="79"/>
                </a:cxn>
                <a:cxn ang="0">
                  <a:pos x="129" y="93"/>
                </a:cxn>
                <a:cxn ang="0">
                  <a:pos x="131" y="108"/>
                </a:cxn>
                <a:cxn ang="0">
                  <a:pos x="117" y="113"/>
                </a:cxn>
                <a:cxn ang="0">
                  <a:pos x="103" y="119"/>
                </a:cxn>
                <a:cxn ang="0">
                  <a:pos x="100" y="124"/>
                </a:cxn>
                <a:cxn ang="0">
                  <a:pos x="98" y="139"/>
                </a:cxn>
                <a:cxn ang="0">
                  <a:pos x="94" y="147"/>
                </a:cxn>
                <a:cxn ang="0">
                  <a:pos x="83" y="150"/>
                </a:cxn>
                <a:cxn ang="0">
                  <a:pos x="72" y="148"/>
                </a:cxn>
                <a:cxn ang="0">
                  <a:pos x="63" y="144"/>
                </a:cxn>
                <a:cxn ang="0">
                  <a:pos x="57" y="145"/>
                </a:cxn>
                <a:cxn ang="0">
                  <a:pos x="50" y="166"/>
                </a:cxn>
                <a:cxn ang="0">
                  <a:pos x="49" y="179"/>
                </a:cxn>
                <a:cxn ang="0">
                  <a:pos x="49" y="195"/>
                </a:cxn>
                <a:cxn ang="0">
                  <a:pos x="49" y="204"/>
                </a:cxn>
                <a:cxn ang="0">
                  <a:pos x="57" y="219"/>
                </a:cxn>
                <a:cxn ang="0">
                  <a:pos x="64" y="234"/>
                </a:cxn>
                <a:cxn ang="0">
                  <a:pos x="74" y="246"/>
                </a:cxn>
                <a:cxn ang="0">
                  <a:pos x="86" y="258"/>
                </a:cxn>
                <a:cxn ang="0">
                  <a:pos x="106" y="268"/>
                </a:cxn>
                <a:cxn ang="0">
                  <a:pos x="91" y="277"/>
                </a:cxn>
                <a:cxn ang="0">
                  <a:pos x="75" y="281"/>
                </a:cxn>
                <a:cxn ang="0">
                  <a:pos x="58" y="280"/>
                </a:cxn>
                <a:cxn ang="0">
                  <a:pos x="46" y="269"/>
                </a:cxn>
                <a:cxn ang="0">
                  <a:pos x="43" y="256"/>
                </a:cxn>
                <a:cxn ang="0">
                  <a:pos x="30" y="243"/>
                </a:cxn>
                <a:cxn ang="0">
                  <a:pos x="20" y="229"/>
                </a:cxn>
                <a:cxn ang="0">
                  <a:pos x="16" y="213"/>
                </a:cxn>
                <a:cxn ang="0">
                  <a:pos x="23" y="184"/>
                </a:cxn>
                <a:cxn ang="0">
                  <a:pos x="30" y="163"/>
                </a:cxn>
                <a:cxn ang="0">
                  <a:pos x="27" y="135"/>
                </a:cxn>
                <a:cxn ang="0">
                  <a:pos x="9" y="104"/>
                </a:cxn>
                <a:cxn ang="0">
                  <a:pos x="12" y="67"/>
                </a:cxn>
                <a:cxn ang="0">
                  <a:pos x="0" y="40"/>
                </a:cxn>
                <a:cxn ang="0">
                  <a:pos x="1" y="11"/>
                </a:cxn>
                <a:cxn ang="0">
                  <a:pos x="37" y="0"/>
                </a:cxn>
              </a:cxnLst>
              <a:rect l="0" t="0" r="r" b="b"/>
              <a:pathLst>
                <a:path w="131" h="281">
                  <a:moveTo>
                    <a:pt x="37" y="0"/>
                  </a:moveTo>
                  <a:lnTo>
                    <a:pt x="44" y="8"/>
                  </a:lnTo>
                  <a:lnTo>
                    <a:pt x="54" y="19"/>
                  </a:lnTo>
                  <a:lnTo>
                    <a:pt x="55" y="36"/>
                  </a:lnTo>
                  <a:lnTo>
                    <a:pt x="60" y="48"/>
                  </a:lnTo>
                  <a:lnTo>
                    <a:pt x="72" y="43"/>
                  </a:lnTo>
                  <a:lnTo>
                    <a:pt x="87" y="40"/>
                  </a:lnTo>
                  <a:lnTo>
                    <a:pt x="100" y="42"/>
                  </a:lnTo>
                  <a:lnTo>
                    <a:pt x="107" y="53"/>
                  </a:lnTo>
                  <a:lnTo>
                    <a:pt x="118" y="68"/>
                  </a:lnTo>
                  <a:lnTo>
                    <a:pt x="123" y="79"/>
                  </a:lnTo>
                  <a:lnTo>
                    <a:pt x="129" y="93"/>
                  </a:lnTo>
                  <a:lnTo>
                    <a:pt x="131" y="108"/>
                  </a:lnTo>
                  <a:lnTo>
                    <a:pt x="117" y="113"/>
                  </a:lnTo>
                  <a:lnTo>
                    <a:pt x="103" y="119"/>
                  </a:lnTo>
                  <a:lnTo>
                    <a:pt x="100" y="124"/>
                  </a:lnTo>
                  <a:lnTo>
                    <a:pt x="98" y="139"/>
                  </a:lnTo>
                  <a:lnTo>
                    <a:pt x="94" y="147"/>
                  </a:lnTo>
                  <a:lnTo>
                    <a:pt x="83" y="150"/>
                  </a:lnTo>
                  <a:lnTo>
                    <a:pt x="72" y="148"/>
                  </a:lnTo>
                  <a:lnTo>
                    <a:pt x="63" y="144"/>
                  </a:lnTo>
                  <a:lnTo>
                    <a:pt x="57" y="145"/>
                  </a:lnTo>
                  <a:lnTo>
                    <a:pt x="50" y="166"/>
                  </a:lnTo>
                  <a:lnTo>
                    <a:pt x="49" y="179"/>
                  </a:lnTo>
                  <a:lnTo>
                    <a:pt x="49" y="195"/>
                  </a:lnTo>
                  <a:lnTo>
                    <a:pt x="49" y="204"/>
                  </a:lnTo>
                  <a:lnTo>
                    <a:pt x="57" y="219"/>
                  </a:lnTo>
                  <a:lnTo>
                    <a:pt x="64" y="234"/>
                  </a:lnTo>
                  <a:lnTo>
                    <a:pt x="74" y="246"/>
                  </a:lnTo>
                  <a:lnTo>
                    <a:pt x="86" y="258"/>
                  </a:lnTo>
                  <a:lnTo>
                    <a:pt x="106" y="268"/>
                  </a:lnTo>
                  <a:lnTo>
                    <a:pt x="91" y="277"/>
                  </a:lnTo>
                  <a:lnTo>
                    <a:pt x="75" y="281"/>
                  </a:lnTo>
                  <a:lnTo>
                    <a:pt x="58" y="280"/>
                  </a:lnTo>
                  <a:lnTo>
                    <a:pt x="46" y="269"/>
                  </a:lnTo>
                  <a:lnTo>
                    <a:pt x="43" y="256"/>
                  </a:lnTo>
                  <a:lnTo>
                    <a:pt x="30" y="243"/>
                  </a:lnTo>
                  <a:lnTo>
                    <a:pt x="20" y="229"/>
                  </a:lnTo>
                  <a:lnTo>
                    <a:pt x="16" y="213"/>
                  </a:lnTo>
                  <a:lnTo>
                    <a:pt x="23" y="184"/>
                  </a:lnTo>
                  <a:lnTo>
                    <a:pt x="30" y="163"/>
                  </a:lnTo>
                  <a:lnTo>
                    <a:pt x="27" y="135"/>
                  </a:lnTo>
                  <a:lnTo>
                    <a:pt x="9" y="104"/>
                  </a:lnTo>
                  <a:lnTo>
                    <a:pt x="12" y="67"/>
                  </a:lnTo>
                  <a:lnTo>
                    <a:pt x="0" y="40"/>
                  </a:lnTo>
                  <a:lnTo>
                    <a:pt x="1" y="11"/>
                  </a:lnTo>
                  <a:lnTo>
                    <a:pt x="37"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82" name="Freeform 170"/>
            <p:cNvSpPr>
              <a:spLocks/>
            </p:cNvSpPr>
            <p:nvPr/>
          </p:nvSpPr>
          <p:spPr bwMode="auto">
            <a:xfrm>
              <a:off x="3983" y="2501"/>
              <a:ext cx="76" cy="83"/>
            </a:xfrm>
            <a:custGeom>
              <a:avLst/>
              <a:gdLst/>
              <a:ahLst/>
              <a:cxnLst>
                <a:cxn ang="0">
                  <a:pos x="43" y="0"/>
                </a:cxn>
                <a:cxn ang="0">
                  <a:pos x="57" y="12"/>
                </a:cxn>
                <a:cxn ang="0">
                  <a:pos x="69" y="9"/>
                </a:cxn>
                <a:cxn ang="0">
                  <a:pos x="76" y="14"/>
                </a:cxn>
                <a:cxn ang="0">
                  <a:pos x="76" y="27"/>
                </a:cxn>
                <a:cxn ang="0">
                  <a:pos x="76" y="39"/>
                </a:cxn>
                <a:cxn ang="0">
                  <a:pos x="71" y="55"/>
                </a:cxn>
                <a:cxn ang="0">
                  <a:pos x="59" y="62"/>
                </a:cxn>
                <a:cxn ang="0">
                  <a:pos x="49" y="71"/>
                </a:cxn>
                <a:cxn ang="0">
                  <a:pos x="34" y="77"/>
                </a:cxn>
                <a:cxn ang="0">
                  <a:pos x="25" y="83"/>
                </a:cxn>
                <a:cxn ang="0">
                  <a:pos x="25" y="67"/>
                </a:cxn>
                <a:cxn ang="0">
                  <a:pos x="11" y="56"/>
                </a:cxn>
                <a:cxn ang="0">
                  <a:pos x="6" y="46"/>
                </a:cxn>
                <a:cxn ang="0">
                  <a:pos x="0" y="37"/>
                </a:cxn>
                <a:cxn ang="0">
                  <a:pos x="8" y="27"/>
                </a:cxn>
                <a:cxn ang="0">
                  <a:pos x="11" y="15"/>
                </a:cxn>
                <a:cxn ang="0">
                  <a:pos x="23" y="9"/>
                </a:cxn>
                <a:cxn ang="0">
                  <a:pos x="43" y="0"/>
                </a:cxn>
              </a:cxnLst>
              <a:rect l="0" t="0" r="r" b="b"/>
              <a:pathLst>
                <a:path w="76" h="83">
                  <a:moveTo>
                    <a:pt x="43" y="0"/>
                  </a:moveTo>
                  <a:lnTo>
                    <a:pt x="57" y="12"/>
                  </a:lnTo>
                  <a:lnTo>
                    <a:pt x="69" y="9"/>
                  </a:lnTo>
                  <a:lnTo>
                    <a:pt x="76" y="14"/>
                  </a:lnTo>
                  <a:lnTo>
                    <a:pt x="76" y="27"/>
                  </a:lnTo>
                  <a:lnTo>
                    <a:pt x="76" y="39"/>
                  </a:lnTo>
                  <a:lnTo>
                    <a:pt x="71" y="55"/>
                  </a:lnTo>
                  <a:lnTo>
                    <a:pt x="59" y="62"/>
                  </a:lnTo>
                  <a:lnTo>
                    <a:pt x="49" y="71"/>
                  </a:lnTo>
                  <a:lnTo>
                    <a:pt x="34" y="77"/>
                  </a:lnTo>
                  <a:lnTo>
                    <a:pt x="25" y="83"/>
                  </a:lnTo>
                  <a:lnTo>
                    <a:pt x="25" y="67"/>
                  </a:lnTo>
                  <a:lnTo>
                    <a:pt x="11" y="56"/>
                  </a:lnTo>
                  <a:lnTo>
                    <a:pt x="6" y="46"/>
                  </a:lnTo>
                  <a:lnTo>
                    <a:pt x="0" y="37"/>
                  </a:lnTo>
                  <a:lnTo>
                    <a:pt x="8" y="27"/>
                  </a:lnTo>
                  <a:lnTo>
                    <a:pt x="11" y="15"/>
                  </a:lnTo>
                  <a:lnTo>
                    <a:pt x="23" y="9"/>
                  </a:lnTo>
                  <a:lnTo>
                    <a:pt x="43"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83" name="Freeform 171"/>
            <p:cNvSpPr>
              <a:spLocks/>
            </p:cNvSpPr>
            <p:nvPr/>
          </p:nvSpPr>
          <p:spPr bwMode="auto">
            <a:xfrm>
              <a:off x="3960" y="2336"/>
              <a:ext cx="136" cy="282"/>
            </a:xfrm>
            <a:custGeom>
              <a:avLst/>
              <a:gdLst/>
              <a:ahLst/>
              <a:cxnLst>
                <a:cxn ang="0">
                  <a:pos x="49" y="255"/>
                </a:cxn>
                <a:cxn ang="0">
                  <a:pos x="49" y="261"/>
                </a:cxn>
                <a:cxn ang="0">
                  <a:pos x="52" y="267"/>
                </a:cxn>
                <a:cxn ang="0">
                  <a:pos x="58" y="275"/>
                </a:cxn>
                <a:cxn ang="0">
                  <a:pos x="65" y="282"/>
                </a:cxn>
                <a:cxn ang="0">
                  <a:pos x="71" y="282"/>
                </a:cxn>
                <a:cxn ang="0">
                  <a:pos x="82" y="276"/>
                </a:cxn>
                <a:cxn ang="0">
                  <a:pos x="92" y="267"/>
                </a:cxn>
                <a:cxn ang="0">
                  <a:pos x="99" y="264"/>
                </a:cxn>
                <a:cxn ang="0">
                  <a:pos x="102" y="260"/>
                </a:cxn>
                <a:cxn ang="0">
                  <a:pos x="100" y="248"/>
                </a:cxn>
                <a:cxn ang="0">
                  <a:pos x="106" y="239"/>
                </a:cxn>
                <a:cxn ang="0">
                  <a:pos x="123" y="229"/>
                </a:cxn>
                <a:cxn ang="0">
                  <a:pos x="134" y="218"/>
                </a:cxn>
                <a:cxn ang="0">
                  <a:pos x="136" y="208"/>
                </a:cxn>
                <a:cxn ang="0">
                  <a:pos x="136" y="190"/>
                </a:cxn>
                <a:cxn ang="0">
                  <a:pos x="136" y="173"/>
                </a:cxn>
                <a:cxn ang="0">
                  <a:pos x="129" y="150"/>
                </a:cxn>
                <a:cxn ang="0">
                  <a:pos x="122" y="137"/>
                </a:cxn>
                <a:cxn ang="0">
                  <a:pos x="103" y="125"/>
                </a:cxn>
                <a:cxn ang="0">
                  <a:pos x="85" y="109"/>
                </a:cxn>
                <a:cxn ang="0">
                  <a:pos x="75" y="93"/>
                </a:cxn>
                <a:cxn ang="0">
                  <a:pos x="66" y="78"/>
                </a:cxn>
                <a:cxn ang="0">
                  <a:pos x="66" y="65"/>
                </a:cxn>
                <a:cxn ang="0">
                  <a:pos x="69" y="53"/>
                </a:cxn>
                <a:cxn ang="0">
                  <a:pos x="75" y="34"/>
                </a:cxn>
                <a:cxn ang="0">
                  <a:pos x="79" y="34"/>
                </a:cxn>
                <a:cxn ang="0">
                  <a:pos x="66" y="22"/>
                </a:cxn>
                <a:cxn ang="0">
                  <a:pos x="54" y="3"/>
                </a:cxn>
                <a:cxn ang="0">
                  <a:pos x="25" y="0"/>
                </a:cxn>
                <a:cxn ang="0">
                  <a:pos x="14" y="0"/>
                </a:cxn>
                <a:cxn ang="0">
                  <a:pos x="0" y="3"/>
                </a:cxn>
                <a:cxn ang="0">
                  <a:pos x="1" y="13"/>
                </a:cxn>
                <a:cxn ang="0">
                  <a:pos x="6" y="22"/>
                </a:cxn>
                <a:cxn ang="0">
                  <a:pos x="14" y="29"/>
                </a:cxn>
                <a:cxn ang="0">
                  <a:pos x="25" y="40"/>
                </a:cxn>
                <a:cxn ang="0">
                  <a:pos x="32" y="50"/>
                </a:cxn>
                <a:cxn ang="0">
                  <a:pos x="38" y="65"/>
                </a:cxn>
                <a:cxn ang="0">
                  <a:pos x="43" y="75"/>
                </a:cxn>
                <a:cxn ang="0">
                  <a:pos x="46" y="85"/>
                </a:cxn>
                <a:cxn ang="0">
                  <a:pos x="54" y="94"/>
                </a:cxn>
                <a:cxn ang="0">
                  <a:pos x="60" y="100"/>
                </a:cxn>
                <a:cxn ang="0">
                  <a:pos x="68" y="106"/>
                </a:cxn>
                <a:cxn ang="0">
                  <a:pos x="77" y="118"/>
                </a:cxn>
                <a:cxn ang="0">
                  <a:pos x="77" y="119"/>
                </a:cxn>
                <a:cxn ang="0">
                  <a:pos x="85" y="130"/>
                </a:cxn>
                <a:cxn ang="0">
                  <a:pos x="94" y="142"/>
                </a:cxn>
                <a:cxn ang="0">
                  <a:pos x="95" y="155"/>
                </a:cxn>
                <a:cxn ang="0">
                  <a:pos x="97" y="168"/>
                </a:cxn>
                <a:cxn ang="0">
                  <a:pos x="99" y="179"/>
                </a:cxn>
                <a:cxn ang="0">
                  <a:pos x="99" y="201"/>
                </a:cxn>
                <a:cxn ang="0">
                  <a:pos x="99" y="213"/>
                </a:cxn>
                <a:cxn ang="0">
                  <a:pos x="89" y="224"/>
                </a:cxn>
                <a:cxn ang="0">
                  <a:pos x="77" y="233"/>
                </a:cxn>
                <a:cxn ang="0">
                  <a:pos x="63" y="242"/>
                </a:cxn>
                <a:cxn ang="0">
                  <a:pos x="49" y="255"/>
                </a:cxn>
              </a:cxnLst>
              <a:rect l="0" t="0" r="r" b="b"/>
              <a:pathLst>
                <a:path w="136" h="282">
                  <a:moveTo>
                    <a:pt x="49" y="255"/>
                  </a:moveTo>
                  <a:lnTo>
                    <a:pt x="49" y="261"/>
                  </a:lnTo>
                  <a:lnTo>
                    <a:pt x="52" y="267"/>
                  </a:lnTo>
                  <a:lnTo>
                    <a:pt x="58" y="275"/>
                  </a:lnTo>
                  <a:lnTo>
                    <a:pt x="65" y="282"/>
                  </a:lnTo>
                  <a:lnTo>
                    <a:pt x="71" y="282"/>
                  </a:lnTo>
                  <a:lnTo>
                    <a:pt x="82" y="276"/>
                  </a:lnTo>
                  <a:lnTo>
                    <a:pt x="92" y="267"/>
                  </a:lnTo>
                  <a:lnTo>
                    <a:pt x="99" y="264"/>
                  </a:lnTo>
                  <a:lnTo>
                    <a:pt x="102" y="260"/>
                  </a:lnTo>
                  <a:lnTo>
                    <a:pt x="100" y="248"/>
                  </a:lnTo>
                  <a:lnTo>
                    <a:pt x="106" y="239"/>
                  </a:lnTo>
                  <a:lnTo>
                    <a:pt x="123" y="229"/>
                  </a:lnTo>
                  <a:lnTo>
                    <a:pt x="134" y="218"/>
                  </a:lnTo>
                  <a:lnTo>
                    <a:pt x="136" y="208"/>
                  </a:lnTo>
                  <a:lnTo>
                    <a:pt x="136" y="190"/>
                  </a:lnTo>
                  <a:lnTo>
                    <a:pt x="136" y="173"/>
                  </a:lnTo>
                  <a:lnTo>
                    <a:pt x="129" y="150"/>
                  </a:lnTo>
                  <a:lnTo>
                    <a:pt x="122" y="137"/>
                  </a:lnTo>
                  <a:lnTo>
                    <a:pt x="103" y="125"/>
                  </a:lnTo>
                  <a:lnTo>
                    <a:pt x="85" y="109"/>
                  </a:lnTo>
                  <a:lnTo>
                    <a:pt x="75" y="93"/>
                  </a:lnTo>
                  <a:lnTo>
                    <a:pt x="66" y="78"/>
                  </a:lnTo>
                  <a:lnTo>
                    <a:pt x="66" y="65"/>
                  </a:lnTo>
                  <a:lnTo>
                    <a:pt x="69" y="53"/>
                  </a:lnTo>
                  <a:lnTo>
                    <a:pt x="75" y="34"/>
                  </a:lnTo>
                  <a:lnTo>
                    <a:pt x="79" y="34"/>
                  </a:lnTo>
                  <a:lnTo>
                    <a:pt x="66" y="22"/>
                  </a:lnTo>
                  <a:lnTo>
                    <a:pt x="54" y="3"/>
                  </a:lnTo>
                  <a:lnTo>
                    <a:pt x="25" y="0"/>
                  </a:lnTo>
                  <a:lnTo>
                    <a:pt x="14" y="0"/>
                  </a:lnTo>
                  <a:lnTo>
                    <a:pt x="0" y="3"/>
                  </a:lnTo>
                  <a:lnTo>
                    <a:pt x="1" y="13"/>
                  </a:lnTo>
                  <a:lnTo>
                    <a:pt x="6" y="22"/>
                  </a:lnTo>
                  <a:lnTo>
                    <a:pt x="14" y="29"/>
                  </a:lnTo>
                  <a:lnTo>
                    <a:pt x="25" y="40"/>
                  </a:lnTo>
                  <a:lnTo>
                    <a:pt x="32" y="50"/>
                  </a:lnTo>
                  <a:lnTo>
                    <a:pt x="38" y="65"/>
                  </a:lnTo>
                  <a:lnTo>
                    <a:pt x="43" y="75"/>
                  </a:lnTo>
                  <a:lnTo>
                    <a:pt x="46" y="85"/>
                  </a:lnTo>
                  <a:lnTo>
                    <a:pt x="54" y="94"/>
                  </a:lnTo>
                  <a:lnTo>
                    <a:pt x="60" y="100"/>
                  </a:lnTo>
                  <a:lnTo>
                    <a:pt x="68" y="106"/>
                  </a:lnTo>
                  <a:lnTo>
                    <a:pt x="77" y="118"/>
                  </a:lnTo>
                  <a:lnTo>
                    <a:pt x="77" y="119"/>
                  </a:lnTo>
                  <a:lnTo>
                    <a:pt x="85" y="130"/>
                  </a:lnTo>
                  <a:lnTo>
                    <a:pt x="94" y="142"/>
                  </a:lnTo>
                  <a:lnTo>
                    <a:pt x="95" y="155"/>
                  </a:lnTo>
                  <a:lnTo>
                    <a:pt x="97" y="168"/>
                  </a:lnTo>
                  <a:lnTo>
                    <a:pt x="99" y="179"/>
                  </a:lnTo>
                  <a:lnTo>
                    <a:pt x="99" y="201"/>
                  </a:lnTo>
                  <a:lnTo>
                    <a:pt x="99" y="213"/>
                  </a:lnTo>
                  <a:lnTo>
                    <a:pt x="89" y="224"/>
                  </a:lnTo>
                  <a:lnTo>
                    <a:pt x="77" y="233"/>
                  </a:lnTo>
                  <a:lnTo>
                    <a:pt x="63" y="242"/>
                  </a:lnTo>
                  <a:lnTo>
                    <a:pt x="49" y="255"/>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84" name="Freeform 172"/>
            <p:cNvSpPr>
              <a:spLocks/>
            </p:cNvSpPr>
            <p:nvPr/>
          </p:nvSpPr>
          <p:spPr bwMode="auto">
            <a:xfrm>
              <a:off x="3926" y="2336"/>
              <a:ext cx="133" cy="176"/>
            </a:xfrm>
            <a:custGeom>
              <a:avLst/>
              <a:gdLst/>
              <a:ahLst/>
              <a:cxnLst>
                <a:cxn ang="0">
                  <a:pos x="32" y="0"/>
                </a:cxn>
                <a:cxn ang="0">
                  <a:pos x="14" y="0"/>
                </a:cxn>
                <a:cxn ang="0">
                  <a:pos x="22" y="14"/>
                </a:cxn>
                <a:cxn ang="0">
                  <a:pos x="11" y="23"/>
                </a:cxn>
                <a:cxn ang="0">
                  <a:pos x="0" y="31"/>
                </a:cxn>
                <a:cxn ang="0">
                  <a:pos x="3" y="48"/>
                </a:cxn>
                <a:cxn ang="0">
                  <a:pos x="3" y="59"/>
                </a:cxn>
                <a:cxn ang="0">
                  <a:pos x="14" y="71"/>
                </a:cxn>
                <a:cxn ang="0">
                  <a:pos x="22" y="82"/>
                </a:cxn>
                <a:cxn ang="0">
                  <a:pos x="25" y="106"/>
                </a:cxn>
                <a:cxn ang="0">
                  <a:pos x="60" y="97"/>
                </a:cxn>
                <a:cxn ang="0">
                  <a:pos x="72" y="102"/>
                </a:cxn>
                <a:cxn ang="0">
                  <a:pos x="80" y="124"/>
                </a:cxn>
                <a:cxn ang="0">
                  <a:pos x="94" y="140"/>
                </a:cxn>
                <a:cxn ang="0">
                  <a:pos x="97" y="159"/>
                </a:cxn>
                <a:cxn ang="0">
                  <a:pos x="100" y="165"/>
                </a:cxn>
                <a:cxn ang="0">
                  <a:pos x="114" y="173"/>
                </a:cxn>
                <a:cxn ang="0">
                  <a:pos x="133" y="176"/>
                </a:cxn>
                <a:cxn ang="0">
                  <a:pos x="126" y="139"/>
                </a:cxn>
                <a:cxn ang="0">
                  <a:pos x="102" y="109"/>
                </a:cxn>
                <a:cxn ang="0">
                  <a:pos x="77" y="84"/>
                </a:cxn>
                <a:cxn ang="0">
                  <a:pos x="71" y="57"/>
                </a:cxn>
                <a:cxn ang="0">
                  <a:pos x="54" y="35"/>
                </a:cxn>
                <a:cxn ang="0">
                  <a:pos x="37" y="22"/>
                </a:cxn>
                <a:cxn ang="0">
                  <a:pos x="32" y="0"/>
                </a:cxn>
              </a:cxnLst>
              <a:rect l="0" t="0" r="r" b="b"/>
              <a:pathLst>
                <a:path w="133" h="176">
                  <a:moveTo>
                    <a:pt x="32" y="0"/>
                  </a:moveTo>
                  <a:lnTo>
                    <a:pt x="14" y="0"/>
                  </a:lnTo>
                  <a:lnTo>
                    <a:pt x="22" y="14"/>
                  </a:lnTo>
                  <a:lnTo>
                    <a:pt x="11" y="23"/>
                  </a:lnTo>
                  <a:lnTo>
                    <a:pt x="0" y="31"/>
                  </a:lnTo>
                  <a:lnTo>
                    <a:pt x="3" y="48"/>
                  </a:lnTo>
                  <a:lnTo>
                    <a:pt x="3" y="59"/>
                  </a:lnTo>
                  <a:lnTo>
                    <a:pt x="14" y="71"/>
                  </a:lnTo>
                  <a:lnTo>
                    <a:pt x="22" y="82"/>
                  </a:lnTo>
                  <a:lnTo>
                    <a:pt x="25" y="106"/>
                  </a:lnTo>
                  <a:lnTo>
                    <a:pt x="60" y="97"/>
                  </a:lnTo>
                  <a:lnTo>
                    <a:pt x="72" y="102"/>
                  </a:lnTo>
                  <a:lnTo>
                    <a:pt x="80" y="124"/>
                  </a:lnTo>
                  <a:lnTo>
                    <a:pt x="94" y="140"/>
                  </a:lnTo>
                  <a:lnTo>
                    <a:pt x="97" y="159"/>
                  </a:lnTo>
                  <a:lnTo>
                    <a:pt x="100" y="165"/>
                  </a:lnTo>
                  <a:lnTo>
                    <a:pt x="114" y="173"/>
                  </a:lnTo>
                  <a:lnTo>
                    <a:pt x="133" y="176"/>
                  </a:lnTo>
                  <a:lnTo>
                    <a:pt x="126" y="139"/>
                  </a:lnTo>
                  <a:lnTo>
                    <a:pt x="102" y="109"/>
                  </a:lnTo>
                  <a:lnTo>
                    <a:pt x="77" y="84"/>
                  </a:lnTo>
                  <a:lnTo>
                    <a:pt x="71" y="57"/>
                  </a:lnTo>
                  <a:lnTo>
                    <a:pt x="54" y="35"/>
                  </a:lnTo>
                  <a:lnTo>
                    <a:pt x="37" y="22"/>
                  </a:lnTo>
                  <a:lnTo>
                    <a:pt x="32"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85" name="Freeform 173"/>
            <p:cNvSpPr>
              <a:spLocks/>
            </p:cNvSpPr>
            <p:nvPr/>
          </p:nvSpPr>
          <p:spPr bwMode="auto">
            <a:xfrm>
              <a:off x="4065" y="2398"/>
              <a:ext cx="31" cy="25"/>
            </a:xfrm>
            <a:custGeom>
              <a:avLst/>
              <a:gdLst/>
              <a:ahLst/>
              <a:cxnLst>
                <a:cxn ang="0">
                  <a:pos x="7" y="0"/>
                </a:cxn>
                <a:cxn ang="0">
                  <a:pos x="0" y="6"/>
                </a:cxn>
                <a:cxn ang="0">
                  <a:pos x="3" y="13"/>
                </a:cxn>
                <a:cxn ang="0">
                  <a:pos x="7" y="23"/>
                </a:cxn>
                <a:cxn ang="0">
                  <a:pos x="20" y="25"/>
                </a:cxn>
                <a:cxn ang="0">
                  <a:pos x="26" y="19"/>
                </a:cxn>
                <a:cxn ang="0">
                  <a:pos x="31" y="9"/>
                </a:cxn>
                <a:cxn ang="0">
                  <a:pos x="7" y="0"/>
                </a:cxn>
              </a:cxnLst>
              <a:rect l="0" t="0" r="r" b="b"/>
              <a:pathLst>
                <a:path w="31" h="25">
                  <a:moveTo>
                    <a:pt x="7" y="0"/>
                  </a:moveTo>
                  <a:lnTo>
                    <a:pt x="0" y="6"/>
                  </a:lnTo>
                  <a:lnTo>
                    <a:pt x="3" y="13"/>
                  </a:lnTo>
                  <a:lnTo>
                    <a:pt x="7" y="23"/>
                  </a:lnTo>
                  <a:lnTo>
                    <a:pt x="20" y="25"/>
                  </a:lnTo>
                  <a:lnTo>
                    <a:pt x="26" y="19"/>
                  </a:lnTo>
                  <a:lnTo>
                    <a:pt x="31" y="9"/>
                  </a:lnTo>
                  <a:lnTo>
                    <a:pt x="7"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86" name="Freeform 174"/>
            <p:cNvSpPr>
              <a:spLocks/>
            </p:cNvSpPr>
            <p:nvPr/>
          </p:nvSpPr>
          <p:spPr bwMode="auto">
            <a:xfrm>
              <a:off x="3540" y="1793"/>
              <a:ext cx="481" cy="185"/>
            </a:xfrm>
            <a:custGeom>
              <a:avLst/>
              <a:gdLst/>
              <a:ahLst/>
              <a:cxnLst>
                <a:cxn ang="0">
                  <a:pos x="6" y="71"/>
                </a:cxn>
                <a:cxn ang="0">
                  <a:pos x="23" y="71"/>
                </a:cxn>
                <a:cxn ang="0">
                  <a:pos x="42" y="80"/>
                </a:cxn>
                <a:cxn ang="0">
                  <a:pos x="56" y="80"/>
                </a:cxn>
                <a:cxn ang="0">
                  <a:pos x="67" y="105"/>
                </a:cxn>
                <a:cxn ang="0">
                  <a:pos x="74" y="111"/>
                </a:cxn>
                <a:cxn ang="0">
                  <a:pos x="79" y="127"/>
                </a:cxn>
                <a:cxn ang="0">
                  <a:pos x="84" y="136"/>
                </a:cxn>
                <a:cxn ang="0">
                  <a:pos x="99" y="136"/>
                </a:cxn>
                <a:cxn ang="0">
                  <a:pos x="111" y="136"/>
                </a:cxn>
                <a:cxn ang="0">
                  <a:pos x="125" y="136"/>
                </a:cxn>
                <a:cxn ang="0">
                  <a:pos x="139" y="136"/>
                </a:cxn>
                <a:cxn ang="0">
                  <a:pos x="147" y="145"/>
                </a:cxn>
                <a:cxn ang="0">
                  <a:pos x="164" y="157"/>
                </a:cxn>
                <a:cxn ang="0">
                  <a:pos x="178" y="171"/>
                </a:cxn>
                <a:cxn ang="0">
                  <a:pos x="193" y="169"/>
                </a:cxn>
                <a:cxn ang="0">
                  <a:pos x="209" y="161"/>
                </a:cxn>
                <a:cxn ang="0">
                  <a:pos x="238" y="163"/>
                </a:cxn>
                <a:cxn ang="0">
                  <a:pos x="250" y="169"/>
                </a:cxn>
                <a:cxn ang="0">
                  <a:pos x="278" y="182"/>
                </a:cxn>
                <a:cxn ang="0">
                  <a:pos x="300" y="182"/>
                </a:cxn>
                <a:cxn ang="0">
                  <a:pos x="320" y="185"/>
                </a:cxn>
                <a:cxn ang="0">
                  <a:pos x="343" y="182"/>
                </a:cxn>
                <a:cxn ang="0">
                  <a:pos x="364" y="173"/>
                </a:cxn>
                <a:cxn ang="0">
                  <a:pos x="391" y="155"/>
                </a:cxn>
                <a:cxn ang="0">
                  <a:pos x="408" y="137"/>
                </a:cxn>
                <a:cxn ang="0">
                  <a:pos x="423" y="121"/>
                </a:cxn>
                <a:cxn ang="0">
                  <a:pos x="440" y="111"/>
                </a:cxn>
                <a:cxn ang="0">
                  <a:pos x="446" y="99"/>
                </a:cxn>
                <a:cxn ang="0">
                  <a:pos x="455" y="93"/>
                </a:cxn>
                <a:cxn ang="0">
                  <a:pos x="465" y="89"/>
                </a:cxn>
                <a:cxn ang="0">
                  <a:pos x="466" y="84"/>
                </a:cxn>
                <a:cxn ang="0">
                  <a:pos x="477" y="83"/>
                </a:cxn>
                <a:cxn ang="0">
                  <a:pos x="482" y="80"/>
                </a:cxn>
                <a:cxn ang="0">
                  <a:pos x="482" y="66"/>
                </a:cxn>
                <a:cxn ang="0">
                  <a:pos x="471" y="59"/>
                </a:cxn>
                <a:cxn ang="0">
                  <a:pos x="461" y="62"/>
                </a:cxn>
                <a:cxn ang="0">
                  <a:pos x="445" y="62"/>
                </a:cxn>
                <a:cxn ang="0">
                  <a:pos x="426" y="59"/>
                </a:cxn>
                <a:cxn ang="0">
                  <a:pos x="417" y="53"/>
                </a:cxn>
                <a:cxn ang="0">
                  <a:pos x="421" y="35"/>
                </a:cxn>
                <a:cxn ang="0">
                  <a:pos x="421" y="31"/>
                </a:cxn>
                <a:cxn ang="0">
                  <a:pos x="412" y="22"/>
                </a:cxn>
                <a:cxn ang="0">
                  <a:pos x="392" y="12"/>
                </a:cxn>
                <a:cxn ang="0">
                  <a:pos x="352" y="35"/>
                </a:cxn>
                <a:cxn ang="0">
                  <a:pos x="284" y="35"/>
                </a:cxn>
                <a:cxn ang="0">
                  <a:pos x="264" y="10"/>
                </a:cxn>
                <a:cxn ang="0">
                  <a:pos x="230" y="31"/>
                </a:cxn>
                <a:cxn ang="0">
                  <a:pos x="150" y="0"/>
                </a:cxn>
                <a:cxn ang="0">
                  <a:pos x="145" y="34"/>
                </a:cxn>
                <a:cxn ang="0">
                  <a:pos x="122" y="27"/>
                </a:cxn>
                <a:cxn ang="0">
                  <a:pos x="104" y="21"/>
                </a:cxn>
                <a:cxn ang="0">
                  <a:pos x="74" y="18"/>
                </a:cxn>
                <a:cxn ang="0">
                  <a:pos x="51" y="18"/>
                </a:cxn>
                <a:cxn ang="0">
                  <a:pos x="33" y="24"/>
                </a:cxn>
                <a:cxn ang="0">
                  <a:pos x="6" y="32"/>
                </a:cxn>
                <a:cxn ang="0">
                  <a:pos x="0" y="46"/>
                </a:cxn>
                <a:cxn ang="0">
                  <a:pos x="6" y="71"/>
                </a:cxn>
              </a:cxnLst>
              <a:rect l="0" t="0" r="r" b="b"/>
              <a:pathLst>
                <a:path w="482" h="185">
                  <a:moveTo>
                    <a:pt x="6" y="71"/>
                  </a:moveTo>
                  <a:lnTo>
                    <a:pt x="23" y="71"/>
                  </a:lnTo>
                  <a:lnTo>
                    <a:pt x="42" y="80"/>
                  </a:lnTo>
                  <a:lnTo>
                    <a:pt x="56" y="80"/>
                  </a:lnTo>
                  <a:lnTo>
                    <a:pt x="67" y="105"/>
                  </a:lnTo>
                  <a:lnTo>
                    <a:pt x="74" y="111"/>
                  </a:lnTo>
                  <a:lnTo>
                    <a:pt x="79" y="127"/>
                  </a:lnTo>
                  <a:lnTo>
                    <a:pt x="84" y="136"/>
                  </a:lnTo>
                  <a:lnTo>
                    <a:pt x="99" y="136"/>
                  </a:lnTo>
                  <a:lnTo>
                    <a:pt x="111" y="136"/>
                  </a:lnTo>
                  <a:lnTo>
                    <a:pt x="125" y="136"/>
                  </a:lnTo>
                  <a:lnTo>
                    <a:pt x="139" y="136"/>
                  </a:lnTo>
                  <a:lnTo>
                    <a:pt x="147" y="145"/>
                  </a:lnTo>
                  <a:lnTo>
                    <a:pt x="164" y="157"/>
                  </a:lnTo>
                  <a:lnTo>
                    <a:pt x="178" y="171"/>
                  </a:lnTo>
                  <a:lnTo>
                    <a:pt x="193" y="169"/>
                  </a:lnTo>
                  <a:lnTo>
                    <a:pt x="209" y="161"/>
                  </a:lnTo>
                  <a:lnTo>
                    <a:pt x="238" y="163"/>
                  </a:lnTo>
                  <a:lnTo>
                    <a:pt x="250" y="169"/>
                  </a:lnTo>
                  <a:lnTo>
                    <a:pt x="278" y="182"/>
                  </a:lnTo>
                  <a:lnTo>
                    <a:pt x="300" y="182"/>
                  </a:lnTo>
                  <a:lnTo>
                    <a:pt x="320" y="185"/>
                  </a:lnTo>
                  <a:lnTo>
                    <a:pt x="343" y="182"/>
                  </a:lnTo>
                  <a:lnTo>
                    <a:pt x="364" y="173"/>
                  </a:lnTo>
                  <a:lnTo>
                    <a:pt x="391" y="155"/>
                  </a:lnTo>
                  <a:lnTo>
                    <a:pt x="408" y="137"/>
                  </a:lnTo>
                  <a:lnTo>
                    <a:pt x="423" y="121"/>
                  </a:lnTo>
                  <a:lnTo>
                    <a:pt x="440" y="111"/>
                  </a:lnTo>
                  <a:lnTo>
                    <a:pt x="446" y="99"/>
                  </a:lnTo>
                  <a:lnTo>
                    <a:pt x="455" y="93"/>
                  </a:lnTo>
                  <a:lnTo>
                    <a:pt x="465" y="89"/>
                  </a:lnTo>
                  <a:lnTo>
                    <a:pt x="466" y="84"/>
                  </a:lnTo>
                  <a:lnTo>
                    <a:pt x="477" y="83"/>
                  </a:lnTo>
                  <a:lnTo>
                    <a:pt x="482" y="80"/>
                  </a:lnTo>
                  <a:lnTo>
                    <a:pt x="482" y="66"/>
                  </a:lnTo>
                  <a:lnTo>
                    <a:pt x="471" y="59"/>
                  </a:lnTo>
                  <a:lnTo>
                    <a:pt x="461" y="62"/>
                  </a:lnTo>
                  <a:lnTo>
                    <a:pt x="445" y="62"/>
                  </a:lnTo>
                  <a:lnTo>
                    <a:pt x="426" y="59"/>
                  </a:lnTo>
                  <a:lnTo>
                    <a:pt x="417" y="53"/>
                  </a:lnTo>
                  <a:lnTo>
                    <a:pt x="421" y="35"/>
                  </a:lnTo>
                  <a:lnTo>
                    <a:pt x="421" y="31"/>
                  </a:lnTo>
                  <a:lnTo>
                    <a:pt x="412" y="22"/>
                  </a:lnTo>
                  <a:lnTo>
                    <a:pt x="392" y="12"/>
                  </a:lnTo>
                  <a:lnTo>
                    <a:pt x="352" y="35"/>
                  </a:lnTo>
                  <a:lnTo>
                    <a:pt x="284" y="35"/>
                  </a:lnTo>
                  <a:lnTo>
                    <a:pt x="264" y="10"/>
                  </a:lnTo>
                  <a:lnTo>
                    <a:pt x="230" y="31"/>
                  </a:lnTo>
                  <a:lnTo>
                    <a:pt x="150" y="0"/>
                  </a:lnTo>
                  <a:lnTo>
                    <a:pt x="145" y="34"/>
                  </a:lnTo>
                  <a:lnTo>
                    <a:pt x="122" y="27"/>
                  </a:lnTo>
                  <a:lnTo>
                    <a:pt x="104" y="21"/>
                  </a:lnTo>
                  <a:lnTo>
                    <a:pt x="74" y="18"/>
                  </a:lnTo>
                  <a:lnTo>
                    <a:pt x="51" y="18"/>
                  </a:lnTo>
                  <a:lnTo>
                    <a:pt x="33" y="24"/>
                  </a:lnTo>
                  <a:lnTo>
                    <a:pt x="6" y="32"/>
                  </a:lnTo>
                  <a:lnTo>
                    <a:pt x="0" y="46"/>
                  </a:lnTo>
                  <a:lnTo>
                    <a:pt x="6" y="7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87" name="Freeform 175"/>
            <p:cNvSpPr>
              <a:spLocks/>
            </p:cNvSpPr>
            <p:nvPr/>
          </p:nvSpPr>
          <p:spPr bwMode="auto">
            <a:xfrm>
              <a:off x="3357" y="1731"/>
              <a:ext cx="870" cy="643"/>
            </a:xfrm>
            <a:custGeom>
              <a:avLst/>
              <a:gdLst/>
              <a:ahLst/>
              <a:cxnLst>
                <a:cxn ang="0">
                  <a:pos x="182" y="155"/>
                </a:cxn>
                <a:cxn ang="0">
                  <a:pos x="140" y="191"/>
                </a:cxn>
                <a:cxn ang="0">
                  <a:pos x="129" y="225"/>
                </a:cxn>
                <a:cxn ang="0">
                  <a:pos x="85" y="239"/>
                </a:cxn>
                <a:cxn ang="0">
                  <a:pos x="18" y="235"/>
                </a:cxn>
                <a:cxn ang="0">
                  <a:pos x="46" y="270"/>
                </a:cxn>
                <a:cxn ang="0">
                  <a:pos x="0" y="304"/>
                </a:cxn>
                <a:cxn ang="0">
                  <a:pos x="52" y="310"/>
                </a:cxn>
                <a:cxn ang="0">
                  <a:pos x="71" y="337"/>
                </a:cxn>
                <a:cxn ang="0">
                  <a:pos x="117" y="386"/>
                </a:cxn>
                <a:cxn ang="0">
                  <a:pos x="171" y="417"/>
                </a:cxn>
                <a:cxn ang="0">
                  <a:pos x="186" y="473"/>
                </a:cxn>
                <a:cxn ang="0">
                  <a:pos x="247" y="488"/>
                </a:cxn>
                <a:cxn ang="0">
                  <a:pos x="314" y="504"/>
                </a:cxn>
                <a:cxn ang="0">
                  <a:pos x="379" y="519"/>
                </a:cxn>
                <a:cxn ang="0">
                  <a:pos x="439" y="506"/>
                </a:cxn>
                <a:cxn ang="0">
                  <a:pos x="478" y="522"/>
                </a:cxn>
                <a:cxn ang="0">
                  <a:pos x="506" y="541"/>
                </a:cxn>
                <a:cxn ang="0">
                  <a:pos x="533" y="615"/>
                </a:cxn>
                <a:cxn ang="0">
                  <a:pos x="583" y="628"/>
                </a:cxn>
                <a:cxn ang="0">
                  <a:pos x="652" y="603"/>
                </a:cxn>
                <a:cxn ang="0">
                  <a:pos x="717" y="633"/>
                </a:cxn>
                <a:cxn ang="0">
                  <a:pos x="756" y="630"/>
                </a:cxn>
                <a:cxn ang="0">
                  <a:pos x="802" y="608"/>
                </a:cxn>
                <a:cxn ang="0">
                  <a:pos x="839" y="568"/>
                </a:cxn>
                <a:cxn ang="0">
                  <a:pos x="860" y="526"/>
                </a:cxn>
                <a:cxn ang="0">
                  <a:pos x="857" y="464"/>
                </a:cxn>
                <a:cxn ang="0">
                  <a:pos x="834" y="438"/>
                </a:cxn>
                <a:cxn ang="0">
                  <a:pos x="796" y="384"/>
                </a:cxn>
                <a:cxn ang="0">
                  <a:pos x="810" y="344"/>
                </a:cxn>
                <a:cxn ang="0">
                  <a:pos x="754" y="313"/>
                </a:cxn>
                <a:cxn ang="0">
                  <a:pos x="731" y="293"/>
                </a:cxn>
                <a:cxn ang="0">
                  <a:pos x="760" y="253"/>
                </a:cxn>
                <a:cxn ang="0">
                  <a:pos x="786" y="278"/>
                </a:cxn>
                <a:cxn ang="0">
                  <a:pos x="823" y="260"/>
                </a:cxn>
                <a:cxn ang="0">
                  <a:pos x="853" y="222"/>
                </a:cxn>
                <a:cxn ang="0">
                  <a:pos x="853" y="194"/>
                </a:cxn>
                <a:cxn ang="0">
                  <a:pos x="848" y="102"/>
                </a:cxn>
                <a:cxn ang="0">
                  <a:pos x="668" y="0"/>
                </a:cxn>
                <a:cxn ang="0">
                  <a:pos x="615" y="4"/>
                </a:cxn>
                <a:cxn ang="0">
                  <a:pos x="620" y="69"/>
                </a:cxn>
                <a:cxn ang="0">
                  <a:pos x="603" y="115"/>
                </a:cxn>
                <a:cxn ang="0">
                  <a:pos x="652" y="151"/>
                </a:cxn>
                <a:cxn ang="0">
                  <a:pos x="592" y="199"/>
                </a:cxn>
                <a:cxn ang="0">
                  <a:pos x="537" y="247"/>
                </a:cxn>
                <a:cxn ang="0">
                  <a:pos x="458" y="242"/>
                </a:cxn>
                <a:cxn ang="0">
                  <a:pos x="361" y="235"/>
                </a:cxn>
                <a:cxn ang="0">
                  <a:pos x="256" y="171"/>
                </a:cxn>
              </a:cxnLst>
              <a:rect l="0" t="0" r="r" b="b"/>
              <a:pathLst>
                <a:path w="870" h="643">
                  <a:moveTo>
                    <a:pt x="189" y="131"/>
                  </a:moveTo>
                  <a:lnTo>
                    <a:pt x="189" y="145"/>
                  </a:lnTo>
                  <a:lnTo>
                    <a:pt x="182" y="155"/>
                  </a:lnTo>
                  <a:lnTo>
                    <a:pt x="162" y="164"/>
                  </a:lnTo>
                  <a:lnTo>
                    <a:pt x="143" y="167"/>
                  </a:lnTo>
                  <a:lnTo>
                    <a:pt x="140" y="191"/>
                  </a:lnTo>
                  <a:lnTo>
                    <a:pt x="129" y="204"/>
                  </a:lnTo>
                  <a:lnTo>
                    <a:pt x="129" y="217"/>
                  </a:lnTo>
                  <a:lnTo>
                    <a:pt x="129" y="225"/>
                  </a:lnTo>
                  <a:lnTo>
                    <a:pt x="129" y="235"/>
                  </a:lnTo>
                  <a:lnTo>
                    <a:pt x="111" y="239"/>
                  </a:lnTo>
                  <a:lnTo>
                    <a:pt x="85" y="239"/>
                  </a:lnTo>
                  <a:lnTo>
                    <a:pt x="71" y="222"/>
                  </a:lnTo>
                  <a:lnTo>
                    <a:pt x="43" y="233"/>
                  </a:lnTo>
                  <a:lnTo>
                    <a:pt x="18" y="235"/>
                  </a:lnTo>
                  <a:lnTo>
                    <a:pt x="18" y="251"/>
                  </a:lnTo>
                  <a:lnTo>
                    <a:pt x="29" y="266"/>
                  </a:lnTo>
                  <a:lnTo>
                    <a:pt x="46" y="270"/>
                  </a:lnTo>
                  <a:lnTo>
                    <a:pt x="37" y="287"/>
                  </a:lnTo>
                  <a:lnTo>
                    <a:pt x="4" y="287"/>
                  </a:lnTo>
                  <a:lnTo>
                    <a:pt x="0" y="304"/>
                  </a:lnTo>
                  <a:lnTo>
                    <a:pt x="10" y="313"/>
                  </a:lnTo>
                  <a:lnTo>
                    <a:pt x="34" y="315"/>
                  </a:lnTo>
                  <a:lnTo>
                    <a:pt x="52" y="310"/>
                  </a:lnTo>
                  <a:lnTo>
                    <a:pt x="64" y="310"/>
                  </a:lnTo>
                  <a:lnTo>
                    <a:pt x="61" y="310"/>
                  </a:lnTo>
                  <a:lnTo>
                    <a:pt x="71" y="337"/>
                  </a:lnTo>
                  <a:lnTo>
                    <a:pt x="71" y="355"/>
                  </a:lnTo>
                  <a:lnTo>
                    <a:pt x="85" y="368"/>
                  </a:lnTo>
                  <a:lnTo>
                    <a:pt x="117" y="386"/>
                  </a:lnTo>
                  <a:lnTo>
                    <a:pt x="139" y="395"/>
                  </a:lnTo>
                  <a:lnTo>
                    <a:pt x="163" y="390"/>
                  </a:lnTo>
                  <a:lnTo>
                    <a:pt x="171" y="417"/>
                  </a:lnTo>
                  <a:lnTo>
                    <a:pt x="162" y="433"/>
                  </a:lnTo>
                  <a:lnTo>
                    <a:pt x="172" y="452"/>
                  </a:lnTo>
                  <a:lnTo>
                    <a:pt x="186" y="473"/>
                  </a:lnTo>
                  <a:lnTo>
                    <a:pt x="203" y="482"/>
                  </a:lnTo>
                  <a:lnTo>
                    <a:pt x="219" y="486"/>
                  </a:lnTo>
                  <a:lnTo>
                    <a:pt x="247" y="488"/>
                  </a:lnTo>
                  <a:lnTo>
                    <a:pt x="254" y="500"/>
                  </a:lnTo>
                  <a:lnTo>
                    <a:pt x="287" y="504"/>
                  </a:lnTo>
                  <a:lnTo>
                    <a:pt x="314" y="504"/>
                  </a:lnTo>
                  <a:lnTo>
                    <a:pt x="339" y="522"/>
                  </a:lnTo>
                  <a:lnTo>
                    <a:pt x="351" y="526"/>
                  </a:lnTo>
                  <a:lnTo>
                    <a:pt x="379" y="519"/>
                  </a:lnTo>
                  <a:lnTo>
                    <a:pt x="412" y="513"/>
                  </a:lnTo>
                  <a:lnTo>
                    <a:pt x="421" y="506"/>
                  </a:lnTo>
                  <a:lnTo>
                    <a:pt x="439" y="506"/>
                  </a:lnTo>
                  <a:lnTo>
                    <a:pt x="459" y="510"/>
                  </a:lnTo>
                  <a:lnTo>
                    <a:pt x="469" y="517"/>
                  </a:lnTo>
                  <a:lnTo>
                    <a:pt x="478" y="522"/>
                  </a:lnTo>
                  <a:lnTo>
                    <a:pt x="492" y="522"/>
                  </a:lnTo>
                  <a:lnTo>
                    <a:pt x="496" y="528"/>
                  </a:lnTo>
                  <a:lnTo>
                    <a:pt x="506" y="541"/>
                  </a:lnTo>
                  <a:lnTo>
                    <a:pt x="527" y="571"/>
                  </a:lnTo>
                  <a:lnTo>
                    <a:pt x="532" y="594"/>
                  </a:lnTo>
                  <a:lnTo>
                    <a:pt x="533" y="615"/>
                  </a:lnTo>
                  <a:lnTo>
                    <a:pt x="537" y="621"/>
                  </a:lnTo>
                  <a:lnTo>
                    <a:pt x="574" y="628"/>
                  </a:lnTo>
                  <a:lnTo>
                    <a:pt x="583" y="628"/>
                  </a:lnTo>
                  <a:lnTo>
                    <a:pt x="587" y="608"/>
                  </a:lnTo>
                  <a:lnTo>
                    <a:pt x="597" y="602"/>
                  </a:lnTo>
                  <a:lnTo>
                    <a:pt x="652" y="603"/>
                  </a:lnTo>
                  <a:lnTo>
                    <a:pt x="682" y="637"/>
                  </a:lnTo>
                  <a:lnTo>
                    <a:pt x="695" y="633"/>
                  </a:lnTo>
                  <a:lnTo>
                    <a:pt x="717" y="633"/>
                  </a:lnTo>
                  <a:lnTo>
                    <a:pt x="722" y="643"/>
                  </a:lnTo>
                  <a:lnTo>
                    <a:pt x="736" y="634"/>
                  </a:lnTo>
                  <a:lnTo>
                    <a:pt x="756" y="630"/>
                  </a:lnTo>
                  <a:lnTo>
                    <a:pt x="773" y="619"/>
                  </a:lnTo>
                  <a:lnTo>
                    <a:pt x="786" y="612"/>
                  </a:lnTo>
                  <a:lnTo>
                    <a:pt x="802" y="608"/>
                  </a:lnTo>
                  <a:lnTo>
                    <a:pt x="814" y="593"/>
                  </a:lnTo>
                  <a:lnTo>
                    <a:pt x="830" y="577"/>
                  </a:lnTo>
                  <a:lnTo>
                    <a:pt x="839" y="568"/>
                  </a:lnTo>
                  <a:lnTo>
                    <a:pt x="847" y="562"/>
                  </a:lnTo>
                  <a:lnTo>
                    <a:pt x="856" y="545"/>
                  </a:lnTo>
                  <a:lnTo>
                    <a:pt x="860" y="526"/>
                  </a:lnTo>
                  <a:lnTo>
                    <a:pt x="870" y="504"/>
                  </a:lnTo>
                  <a:lnTo>
                    <a:pt x="862" y="483"/>
                  </a:lnTo>
                  <a:lnTo>
                    <a:pt x="857" y="464"/>
                  </a:lnTo>
                  <a:lnTo>
                    <a:pt x="848" y="452"/>
                  </a:lnTo>
                  <a:lnTo>
                    <a:pt x="837" y="452"/>
                  </a:lnTo>
                  <a:lnTo>
                    <a:pt x="834" y="438"/>
                  </a:lnTo>
                  <a:lnTo>
                    <a:pt x="820" y="417"/>
                  </a:lnTo>
                  <a:lnTo>
                    <a:pt x="810" y="402"/>
                  </a:lnTo>
                  <a:lnTo>
                    <a:pt x="796" y="384"/>
                  </a:lnTo>
                  <a:lnTo>
                    <a:pt x="791" y="362"/>
                  </a:lnTo>
                  <a:lnTo>
                    <a:pt x="800" y="346"/>
                  </a:lnTo>
                  <a:lnTo>
                    <a:pt x="810" y="344"/>
                  </a:lnTo>
                  <a:lnTo>
                    <a:pt x="802" y="333"/>
                  </a:lnTo>
                  <a:lnTo>
                    <a:pt x="765" y="324"/>
                  </a:lnTo>
                  <a:lnTo>
                    <a:pt x="754" y="313"/>
                  </a:lnTo>
                  <a:lnTo>
                    <a:pt x="742" y="310"/>
                  </a:lnTo>
                  <a:lnTo>
                    <a:pt x="736" y="301"/>
                  </a:lnTo>
                  <a:lnTo>
                    <a:pt x="731" y="293"/>
                  </a:lnTo>
                  <a:lnTo>
                    <a:pt x="731" y="279"/>
                  </a:lnTo>
                  <a:lnTo>
                    <a:pt x="745" y="265"/>
                  </a:lnTo>
                  <a:lnTo>
                    <a:pt x="760" y="253"/>
                  </a:lnTo>
                  <a:lnTo>
                    <a:pt x="773" y="248"/>
                  </a:lnTo>
                  <a:lnTo>
                    <a:pt x="779" y="269"/>
                  </a:lnTo>
                  <a:lnTo>
                    <a:pt x="786" y="278"/>
                  </a:lnTo>
                  <a:lnTo>
                    <a:pt x="806" y="273"/>
                  </a:lnTo>
                  <a:lnTo>
                    <a:pt x="819" y="266"/>
                  </a:lnTo>
                  <a:lnTo>
                    <a:pt x="823" y="260"/>
                  </a:lnTo>
                  <a:lnTo>
                    <a:pt x="828" y="247"/>
                  </a:lnTo>
                  <a:lnTo>
                    <a:pt x="839" y="235"/>
                  </a:lnTo>
                  <a:lnTo>
                    <a:pt x="853" y="222"/>
                  </a:lnTo>
                  <a:lnTo>
                    <a:pt x="862" y="213"/>
                  </a:lnTo>
                  <a:lnTo>
                    <a:pt x="870" y="204"/>
                  </a:lnTo>
                  <a:lnTo>
                    <a:pt x="853" y="194"/>
                  </a:lnTo>
                  <a:lnTo>
                    <a:pt x="848" y="167"/>
                  </a:lnTo>
                  <a:lnTo>
                    <a:pt x="860" y="137"/>
                  </a:lnTo>
                  <a:lnTo>
                    <a:pt x="848" y="102"/>
                  </a:lnTo>
                  <a:lnTo>
                    <a:pt x="779" y="87"/>
                  </a:lnTo>
                  <a:lnTo>
                    <a:pt x="717" y="47"/>
                  </a:lnTo>
                  <a:lnTo>
                    <a:pt x="668" y="0"/>
                  </a:lnTo>
                  <a:lnTo>
                    <a:pt x="657" y="16"/>
                  </a:lnTo>
                  <a:lnTo>
                    <a:pt x="635" y="13"/>
                  </a:lnTo>
                  <a:lnTo>
                    <a:pt x="615" y="4"/>
                  </a:lnTo>
                  <a:lnTo>
                    <a:pt x="607" y="25"/>
                  </a:lnTo>
                  <a:lnTo>
                    <a:pt x="611" y="56"/>
                  </a:lnTo>
                  <a:lnTo>
                    <a:pt x="620" y="69"/>
                  </a:lnTo>
                  <a:lnTo>
                    <a:pt x="620" y="83"/>
                  </a:lnTo>
                  <a:lnTo>
                    <a:pt x="607" y="93"/>
                  </a:lnTo>
                  <a:lnTo>
                    <a:pt x="603" y="115"/>
                  </a:lnTo>
                  <a:lnTo>
                    <a:pt x="658" y="127"/>
                  </a:lnTo>
                  <a:lnTo>
                    <a:pt x="668" y="146"/>
                  </a:lnTo>
                  <a:lnTo>
                    <a:pt x="652" y="151"/>
                  </a:lnTo>
                  <a:lnTo>
                    <a:pt x="629" y="168"/>
                  </a:lnTo>
                  <a:lnTo>
                    <a:pt x="611" y="186"/>
                  </a:lnTo>
                  <a:lnTo>
                    <a:pt x="592" y="199"/>
                  </a:lnTo>
                  <a:lnTo>
                    <a:pt x="583" y="216"/>
                  </a:lnTo>
                  <a:lnTo>
                    <a:pt x="557" y="231"/>
                  </a:lnTo>
                  <a:lnTo>
                    <a:pt x="537" y="247"/>
                  </a:lnTo>
                  <a:lnTo>
                    <a:pt x="510" y="248"/>
                  </a:lnTo>
                  <a:lnTo>
                    <a:pt x="487" y="248"/>
                  </a:lnTo>
                  <a:lnTo>
                    <a:pt x="458" y="242"/>
                  </a:lnTo>
                  <a:lnTo>
                    <a:pt x="416" y="225"/>
                  </a:lnTo>
                  <a:lnTo>
                    <a:pt x="393" y="225"/>
                  </a:lnTo>
                  <a:lnTo>
                    <a:pt x="361" y="235"/>
                  </a:lnTo>
                  <a:lnTo>
                    <a:pt x="325" y="199"/>
                  </a:lnTo>
                  <a:lnTo>
                    <a:pt x="273" y="195"/>
                  </a:lnTo>
                  <a:lnTo>
                    <a:pt x="256" y="171"/>
                  </a:lnTo>
                  <a:lnTo>
                    <a:pt x="242" y="145"/>
                  </a:lnTo>
                  <a:lnTo>
                    <a:pt x="189" y="131"/>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88" name="Freeform 176"/>
            <p:cNvSpPr>
              <a:spLocks/>
            </p:cNvSpPr>
            <p:nvPr/>
          </p:nvSpPr>
          <p:spPr bwMode="auto">
            <a:xfrm>
              <a:off x="4180" y="1925"/>
              <a:ext cx="101" cy="177"/>
            </a:xfrm>
            <a:custGeom>
              <a:avLst/>
              <a:gdLst/>
              <a:ahLst/>
              <a:cxnLst>
                <a:cxn ang="0">
                  <a:pos x="4" y="76"/>
                </a:cxn>
                <a:cxn ang="0">
                  <a:pos x="10" y="85"/>
                </a:cxn>
                <a:cxn ang="0">
                  <a:pos x="4" y="100"/>
                </a:cxn>
                <a:cxn ang="0">
                  <a:pos x="7" y="110"/>
                </a:cxn>
                <a:cxn ang="0">
                  <a:pos x="17" y="115"/>
                </a:cxn>
                <a:cxn ang="0">
                  <a:pos x="47" y="118"/>
                </a:cxn>
                <a:cxn ang="0">
                  <a:pos x="47" y="124"/>
                </a:cxn>
                <a:cxn ang="0">
                  <a:pos x="31" y="130"/>
                </a:cxn>
                <a:cxn ang="0">
                  <a:pos x="41" y="140"/>
                </a:cxn>
                <a:cxn ang="0">
                  <a:pos x="58" y="149"/>
                </a:cxn>
                <a:cxn ang="0">
                  <a:pos x="62" y="158"/>
                </a:cxn>
                <a:cxn ang="0">
                  <a:pos x="68" y="168"/>
                </a:cxn>
                <a:cxn ang="0">
                  <a:pos x="68" y="177"/>
                </a:cxn>
                <a:cxn ang="0">
                  <a:pos x="85" y="175"/>
                </a:cxn>
                <a:cxn ang="0">
                  <a:pos x="96" y="171"/>
                </a:cxn>
                <a:cxn ang="0">
                  <a:pos x="102" y="165"/>
                </a:cxn>
                <a:cxn ang="0">
                  <a:pos x="96" y="147"/>
                </a:cxn>
                <a:cxn ang="0">
                  <a:pos x="98" y="136"/>
                </a:cxn>
                <a:cxn ang="0">
                  <a:pos x="87" y="130"/>
                </a:cxn>
                <a:cxn ang="0">
                  <a:pos x="79" y="113"/>
                </a:cxn>
                <a:cxn ang="0">
                  <a:pos x="68" y="103"/>
                </a:cxn>
                <a:cxn ang="0">
                  <a:pos x="54" y="96"/>
                </a:cxn>
                <a:cxn ang="0">
                  <a:pos x="45" y="71"/>
                </a:cxn>
                <a:cxn ang="0">
                  <a:pos x="48" y="54"/>
                </a:cxn>
                <a:cxn ang="0">
                  <a:pos x="56" y="34"/>
                </a:cxn>
                <a:cxn ang="0">
                  <a:pos x="59" y="17"/>
                </a:cxn>
                <a:cxn ang="0">
                  <a:pos x="59" y="0"/>
                </a:cxn>
                <a:cxn ang="0">
                  <a:pos x="44" y="4"/>
                </a:cxn>
                <a:cxn ang="0">
                  <a:pos x="39" y="23"/>
                </a:cxn>
                <a:cxn ang="0">
                  <a:pos x="22" y="32"/>
                </a:cxn>
                <a:cxn ang="0">
                  <a:pos x="11" y="41"/>
                </a:cxn>
                <a:cxn ang="0">
                  <a:pos x="0" y="53"/>
                </a:cxn>
                <a:cxn ang="0">
                  <a:pos x="4" y="76"/>
                </a:cxn>
              </a:cxnLst>
              <a:rect l="0" t="0" r="r" b="b"/>
              <a:pathLst>
                <a:path w="102" h="177">
                  <a:moveTo>
                    <a:pt x="4" y="76"/>
                  </a:moveTo>
                  <a:lnTo>
                    <a:pt x="10" y="85"/>
                  </a:lnTo>
                  <a:lnTo>
                    <a:pt x="4" y="100"/>
                  </a:lnTo>
                  <a:lnTo>
                    <a:pt x="7" y="110"/>
                  </a:lnTo>
                  <a:lnTo>
                    <a:pt x="17" y="115"/>
                  </a:lnTo>
                  <a:lnTo>
                    <a:pt x="47" y="118"/>
                  </a:lnTo>
                  <a:lnTo>
                    <a:pt x="47" y="124"/>
                  </a:lnTo>
                  <a:lnTo>
                    <a:pt x="31" y="130"/>
                  </a:lnTo>
                  <a:lnTo>
                    <a:pt x="41" y="140"/>
                  </a:lnTo>
                  <a:lnTo>
                    <a:pt x="58" y="149"/>
                  </a:lnTo>
                  <a:lnTo>
                    <a:pt x="62" y="158"/>
                  </a:lnTo>
                  <a:lnTo>
                    <a:pt x="68" y="168"/>
                  </a:lnTo>
                  <a:lnTo>
                    <a:pt x="68" y="177"/>
                  </a:lnTo>
                  <a:lnTo>
                    <a:pt x="85" y="175"/>
                  </a:lnTo>
                  <a:lnTo>
                    <a:pt x="96" y="171"/>
                  </a:lnTo>
                  <a:lnTo>
                    <a:pt x="102" y="165"/>
                  </a:lnTo>
                  <a:lnTo>
                    <a:pt x="96" y="147"/>
                  </a:lnTo>
                  <a:lnTo>
                    <a:pt x="98" y="136"/>
                  </a:lnTo>
                  <a:lnTo>
                    <a:pt x="87" y="130"/>
                  </a:lnTo>
                  <a:lnTo>
                    <a:pt x="79" y="113"/>
                  </a:lnTo>
                  <a:lnTo>
                    <a:pt x="68" y="103"/>
                  </a:lnTo>
                  <a:lnTo>
                    <a:pt x="54" y="96"/>
                  </a:lnTo>
                  <a:lnTo>
                    <a:pt x="45" y="71"/>
                  </a:lnTo>
                  <a:lnTo>
                    <a:pt x="48" y="54"/>
                  </a:lnTo>
                  <a:lnTo>
                    <a:pt x="56" y="34"/>
                  </a:lnTo>
                  <a:lnTo>
                    <a:pt x="59" y="17"/>
                  </a:lnTo>
                  <a:lnTo>
                    <a:pt x="59" y="0"/>
                  </a:lnTo>
                  <a:lnTo>
                    <a:pt x="44" y="4"/>
                  </a:lnTo>
                  <a:lnTo>
                    <a:pt x="39" y="23"/>
                  </a:lnTo>
                  <a:lnTo>
                    <a:pt x="22" y="32"/>
                  </a:lnTo>
                  <a:lnTo>
                    <a:pt x="11" y="41"/>
                  </a:lnTo>
                  <a:lnTo>
                    <a:pt x="0" y="53"/>
                  </a:lnTo>
                  <a:lnTo>
                    <a:pt x="4" y="76"/>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89" name="Freeform 177"/>
            <p:cNvSpPr>
              <a:spLocks/>
            </p:cNvSpPr>
            <p:nvPr/>
          </p:nvSpPr>
          <p:spPr bwMode="auto">
            <a:xfrm>
              <a:off x="4316" y="2132"/>
              <a:ext cx="33" cy="38"/>
            </a:xfrm>
            <a:custGeom>
              <a:avLst/>
              <a:gdLst/>
              <a:ahLst/>
              <a:cxnLst>
                <a:cxn ang="0">
                  <a:pos x="5" y="0"/>
                </a:cxn>
                <a:cxn ang="0">
                  <a:pos x="0" y="10"/>
                </a:cxn>
                <a:cxn ang="0">
                  <a:pos x="5" y="17"/>
                </a:cxn>
                <a:cxn ang="0">
                  <a:pos x="9" y="26"/>
                </a:cxn>
                <a:cxn ang="0">
                  <a:pos x="11" y="31"/>
                </a:cxn>
                <a:cxn ang="0">
                  <a:pos x="14" y="35"/>
                </a:cxn>
                <a:cxn ang="0">
                  <a:pos x="25" y="38"/>
                </a:cxn>
                <a:cxn ang="0">
                  <a:pos x="31" y="34"/>
                </a:cxn>
                <a:cxn ang="0">
                  <a:pos x="33" y="11"/>
                </a:cxn>
                <a:cxn ang="0">
                  <a:pos x="22" y="3"/>
                </a:cxn>
                <a:cxn ang="0">
                  <a:pos x="5" y="0"/>
                </a:cxn>
              </a:cxnLst>
              <a:rect l="0" t="0" r="r" b="b"/>
              <a:pathLst>
                <a:path w="33" h="38">
                  <a:moveTo>
                    <a:pt x="5" y="0"/>
                  </a:moveTo>
                  <a:lnTo>
                    <a:pt x="0" y="10"/>
                  </a:lnTo>
                  <a:lnTo>
                    <a:pt x="5" y="17"/>
                  </a:lnTo>
                  <a:lnTo>
                    <a:pt x="9" y="26"/>
                  </a:lnTo>
                  <a:lnTo>
                    <a:pt x="11" y="31"/>
                  </a:lnTo>
                  <a:lnTo>
                    <a:pt x="14" y="35"/>
                  </a:lnTo>
                  <a:lnTo>
                    <a:pt x="25" y="38"/>
                  </a:lnTo>
                  <a:lnTo>
                    <a:pt x="31" y="34"/>
                  </a:lnTo>
                  <a:lnTo>
                    <a:pt x="33" y="11"/>
                  </a:lnTo>
                  <a:lnTo>
                    <a:pt x="22" y="3"/>
                  </a:lnTo>
                  <a:lnTo>
                    <a:pt x="5"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90" name="Freeform 178"/>
            <p:cNvSpPr>
              <a:spLocks/>
            </p:cNvSpPr>
            <p:nvPr/>
          </p:nvSpPr>
          <p:spPr bwMode="auto">
            <a:xfrm>
              <a:off x="4338" y="2111"/>
              <a:ext cx="40" cy="31"/>
            </a:xfrm>
            <a:custGeom>
              <a:avLst/>
              <a:gdLst/>
              <a:ahLst/>
              <a:cxnLst>
                <a:cxn ang="0">
                  <a:pos x="0" y="12"/>
                </a:cxn>
                <a:cxn ang="0">
                  <a:pos x="7" y="21"/>
                </a:cxn>
                <a:cxn ang="0">
                  <a:pos x="23" y="31"/>
                </a:cxn>
                <a:cxn ang="0">
                  <a:pos x="34" y="29"/>
                </a:cxn>
                <a:cxn ang="0">
                  <a:pos x="40" y="19"/>
                </a:cxn>
                <a:cxn ang="0">
                  <a:pos x="37" y="7"/>
                </a:cxn>
                <a:cxn ang="0">
                  <a:pos x="28" y="1"/>
                </a:cxn>
                <a:cxn ang="0">
                  <a:pos x="21" y="0"/>
                </a:cxn>
                <a:cxn ang="0">
                  <a:pos x="0" y="12"/>
                </a:cxn>
              </a:cxnLst>
              <a:rect l="0" t="0" r="r" b="b"/>
              <a:pathLst>
                <a:path w="40" h="31">
                  <a:moveTo>
                    <a:pt x="0" y="12"/>
                  </a:moveTo>
                  <a:lnTo>
                    <a:pt x="7" y="21"/>
                  </a:lnTo>
                  <a:lnTo>
                    <a:pt x="23" y="31"/>
                  </a:lnTo>
                  <a:lnTo>
                    <a:pt x="34" y="29"/>
                  </a:lnTo>
                  <a:lnTo>
                    <a:pt x="40" y="19"/>
                  </a:lnTo>
                  <a:lnTo>
                    <a:pt x="37" y="7"/>
                  </a:lnTo>
                  <a:lnTo>
                    <a:pt x="28" y="1"/>
                  </a:lnTo>
                  <a:lnTo>
                    <a:pt x="21" y="0"/>
                  </a:lnTo>
                  <a:lnTo>
                    <a:pt x="0" y="1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91" name="Freeform 179"/>
            <p:cNvSpPr>
              <a:spLocks/>
            </p:cNvSpPr>
            <p:nvPr/>
          </p:nvSpPr>
          <p:spPr bwMode="auto">
            <a:xfrm>
              <a:off x="4319" y="1962"/>
              <a:ext cx="128" cy="155"/>
            </a:xfrm>
            <a:custGeom>
              <a:avLst/>
              <a:gdLst/>
              <a:ahLst/>
              <a:cxnLst>
                <a:cxn ang="0">
                  <a:pos x="2" y="140"/>
                </a:cxn>
                <a:cxn ang="0">
                  <a:pos x="0" y="147"/>
                </a:cxn>
                <a:cxn ang="0">
                  <a:pos x="10" y="155"/>
                </a:cxn>
                <a:cxn ang="0">
                  <a:pos x="20" y="143"/>
                </a:cxn>
                <a:cxn ang="0">
                  <a:pos x="34" y="138"/>
                </a:cxn>
                <a:cxn ang="0">
                  <a:pos x="40" y="134"/>
                </a:cxn>
                <a:cxn ang="0">
                  <a:pos x="50" y="134"/>
                </a:cxn>
                <a:cxn ang="0">
                  <a:pos x="62" y="140"/>
                </a:cxn>
                <a:cxn ang="0">
                  <a:pos x="77" y="152"/>
                </a:cxn>
                <a:cxn ang="0">
                  <a:pos x="82" y="149"/>
                </a:cxn>
                <a:cxn ang="0">
                  <a:pos x="87" y="138"/>
                </a:cxn>
                <a:cxn ang="0">
                  <a:pos x="101" y="130"/>
                </a:cxn>
                <a:cxn ang="0">
                  <a:pos x="110" y="122"/>
                </a:cxn>
                <a:cxn ang="0">
                  <a:pos x="119" y="115"/>
                </a:cxn>
                <a:cxn ang="0">
                  <a:pos x="125" y="106"/>
                </a:cxn>
                <a:cxn ang="0">
                  <a:pos x="127" y="97"/>
                </a:cxn>
                <a:cxn ang="0">
                  <a:pos x="127" y="94"/>
                </a:cxn>
                <a:cxn ang="0">
                  <a:pos x="125" y="90"/>
                </a:cxn>
                <a:cxn ang="0">
                  <a:pos x="119" y="72"/>
                </a:cxn>
                <a:cxn ang="0">
                  <a:pos x="119" y="56"/>
                </a:cxn>
                <a:cxn ang="0">
                  <a:pos x="128" y="36"/>
                </a:cxn>
                <a:cxn ang="0">
                  <a:pos x="124" y="28"/>
                </a:cxn>
                <a:cxn ang="0">
                  <a:pos x="108" y="11"/>
                </a:cxn>
                <a:cxn ang="0">
                  <a:pos x="94" y="5"/>
                </a:cxn>
                <a:cxn ang="0">
                  <a:pos x="84" y="0"/>
                </a:cxn>
                <a:cxn ang="0">
                  <a:pos x="68" y="0"/>
                </a:cxn>
                <a:cxn ang="0">
                  <a:pos x="65" y="10"/>
                </a:cxn>
                <a:cxn ang="0">
                  <a:pos x="65" y="22"/>
                </a:cxn>
                <a:cxn ang="0">
                  <a:pos x="73" y="25"/>
                </a:cxn>
                <a:cxn ang="0">
                  <a:pos x="80" y="41"/>
                </a:cxn>
                <a:cxn ang="0">
                  <a:pos x="80" y="56"/>
                </a:cxn>
                <a:cxn ang="0">
                  <a:pos x="80" y="69"/>
                </a:cxn>
                <a:cxn ang="0">
                  <a:pos x="73" y="78"/>
                </a:cxn>
                <a:cxn ang="0">
                  <a:pos x="62" y="79"/>
                </a:cxn>
                <a:cxn ang="0">
                  <a:pos x="56" y="88"/>
                </a:cxn>
                <a:cxn ang="0">
                  <a:pos x="54" y="99"/>
                </a:cxn>
                <a:cxn ang="0">
                  <a:pos x="51" y="107"/>
                </a:cxn>
                <a:cxn ang="0">
                  <a:pos x="50" y="112"/>
                </a:cxn>
                <a:cxn ang="0">
                  <a:pos x="28" y="112"/>
                </a:cxn>
                <a:cxn ang="0">
                  <a:pos x="16" y="118"/>
                </a:cxn>
                <a:cxn ang="0">
                  <a:pos x="2" y="140"/>
                </a:cxn>
              </a:cxnLst>
              <a:rect l="0" t="0" r="r" b="b"/>
              <a:pathLst>
                <a:path w="128" h="155">
                  <a:moveTo>
                    <a:pt x="2" y="140"/>
                  </a:moveTo>
                  <a:lnTo>
                    <a:pt x="0" y="147"/>
                  </a:lnTo>
                  <a:lnTo>
                    <a:pt x="10" y="155"/>
                  </a:lnTo>
                  <a:lnTo>
                    <a:pt x="20" y="143"/>
                  </a:lnTo>
                  <a:lnTo>
                    <a:pt x="34" y="138"/>
                  </a:lnTo>
                  <a:lnTo>
                    <a:pt x="40" y="134"/>
                  </a:lnTo>
                  <a:lnTo>
                    <a:pt x="50" y="134"/>
                  </a:lnTo>
                  <a:lnTo>
                    <a:pt x="62" y="140"/>
                  </a:lnTo>
                  <a:lnTo>
                    <a:pt x="77" y="152"/>
                  </a:lnTo>
                  <a:lnTo>
                    <a:pt x="82" y="149"/>
                  </a:lnTo>
                  <a:lnTo>
                    <a:pt x="87" y="138"/>
                  </a:lnTo>
                  <a:lnTo>
                    <a:pt x="101" y="130"/>
                  </a:lnTo>
                  <a:lnTo>
                    <a:pt x="110" y="122"/>
                  </a:lnTo>
                  <a:lnTo>
                    <a:pt x="119" y="115"/>
                  </a:lnTo>
                  <a:lnTo>
                    <a:pt x="125" y="106"/>
                  </a:lnTo>
                  <a:lnTo>
                    <a:pt x="127" y="97"/>
                  </a:lnTo>
                  <a:lnTo>
                    <a:pt x="127" y="94"/>
                  </a:lnTo>
                  <a:lnTo>
                    <a:pt x="125" y="90"/>
                  </a:lnTo>
                  <a:lnTo>
                    <a:pt x="119" y="72"/>
                  </a:lnTo>
                  <a:lnTo>
                    <a:pt x="119" y="56"/>
                  </a:lnTo>
                  <a:lnTo>
                    <a:pt x="128" y="36"/>
                  </a:lnTo>
                  <a:lnTo>
                    <a:pt x="124" y="28"/>
                  </a:lnTo>
                  <a:lnTo>
                    <a:pt x="108" y="11"/>
                  </a:lnTo>
                  <a:lnTo>
                    <a:pt x="94" y="5"/>
                  </a:lnTo>
                  <a:lnTo>
                    <a:pt x="84" y="0"/>
                  </a:lnTo>
                  <a:lnTo>
                    <a:pt x="68" y="0"/>
                  </a:lnTo>
                  <a:lnTo>
                    <a:pt x="65" y="10"/>
                  </a:lnTo>
                  <a:lnTo>
                    <a:pt x="65" y="22"/>
                  </a:lnTo>
                  <a:lnTo>
                    <a:pt x="73" y="25"/>
                  </a:lnTo>
                  <a:lnTo>
                    <a:pt x="80" y="41"/>
                  </a:lnTo>
                  <a:lnTo>
                    <a:pt x="80" y="56"/>
                  </a:lnTo>
                  <a:lnTo>
                    <a:pt x="80" y="69"/>
                  </a:lnTo>
                  <a:lnTo>
                    <a:pt x="73" y="78"/>
                  </a:lnTo>
                  <a:lnTo>
                    <a:pt x="62" y="79"/>
                  </a:lnTo>
                  <a:lnTo>
                    <a:pt x="56" y="88"/>
                  </a:lnTo>
                  <a:lnTo>
                    <a:pt x="54" y="99"/>
                  </a:lnTo>
                  <a:lnTo>
                    <a:pt x="51" y="107"/>
                  </a:lnTo>
                  <a:lnTo>
                    <a:pt x="50" y="112"/>
                  </a:lnTo>
                  <a:lnTo>
                    <a:pt x="28" y="112"/>
                  </a:lnTo>
                  <a:lnTo>
                    <a:pt x="16" y="118"/>
                  </a:lnTo>
                  <a:lnTo>
                    <a:pt x="2" y="14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92" name="Freeform 180"/>
            <p:cNvSpPr>
              <a:spLocks/>
            </p:cNvSpPr>
            <p:nvPr/>
          </p:nvSpPr>
          <p:spPr bwMode="auto">
            <a:xfrm>
              <a:off x="4345" y="1862"/>
              <a:ext cx="78" cy="97"/>
            </a:xfrm>
            <a:custGeom>
              <a:avLst/>
              <a:gdLst/>
              <a:ahLst/>
              <a:cxnLst>
                <a:cxn ang="0">
                  <a:pos x="47" y="89"/>
                </a:cxn>
                <a:cxn ang="0">
                  <a:pos x="42" y="82"/>
                </a:cxn>
                <a:cxn ang="0">
                  <a:pos x="39" y="71"/>
                </a:cxn>
                <a:cxn ang="0">
                  <a:pos x="38" y="63"/>
                </a:cxn>
                <a:cxn ang="0">
                  <a:pos x="42" y="70"/>
                </a:cxn>
                <a:cxn ang="0">
                  <a:pos x="51" y="73"/>
                </a:cxn>
                <a:cxn ang="0">
                  <a:pos x="58" y="67"/>
                </a:cxn>
                <a:cxn ang="0">
                  <a:pos x="65" y="73"/>
                </a:cxn>
                <a:cxn ang="0">
                  <a:pos x="70" y="64"/>
                </a:cxn>
                <a:cxn ang="0">
                  <a:pos x="75" y="54"/>
                </a:cxn>
                <a:cxn ang="0">
                  <a:pos x="78" y="43"/>
                </a:cxn>
                <a:cxn ang="0">
                  <a:pos x="73" y="31"/>
                </a:cxn>
                <a:cxn ang="0">
                  <a:pos x="68" y="20"/>
                </a:cxn>
                <a:cxn ang="0">
                  <a:pos x="58" y="21"/>
                </a:cxn>
                <a:cxn ang="0">
                  <a:pos x="47" y="23"/>
                </a:cxn>
                <a:cxn ang="0">
                  <a:pos x="38" y="23"/>
                </a:cxn>
                <a:cxn ang="0">
                  <a:pos x="28" y="23"/>
                </a:cxn>
                <a:cxn ang="0">
                  <a:pos x="24" y="14"/>
                </a:cxn>
                <a:cxn ang="0">
                  <a:pos x="17" y="2"/>
                </a:cxn>
                <a:cxn ang="0">
                  <a:pos x="14" y="0"/>
                </a:cxn>
                <a:cxn ang="0">
                  <a:pos x="7" y="3"/>
                </a:cxn>
                <a:cxn ang="0">
                  <a:pos x="0" y="9"/>
                </a:cxn>
                <a:cxn ang="0">
                  <a:pos x="8" y="18"/>
                </a:cxn>
                <a:cxn ang="0">
                  <a:pos x="10" y="30"/>
                </a:cxn>
                <a:cxn ang="0">
                  <a:pos x="14" y="40"/>
                </a:cxn>
                <a:cxn ang="0">
                  <a:pos x="16" y="49"/>
                </a:cxn>
                <a:cxn ang="0">
                  <a:pos x="16" y="58"/>
                </a:cxn>
                <a:cxn ang="0">
                  <a:pos x="16" y="68"/>
                </a:cxn>
                <a:cxn ang="0">
                  <a:pos x="14" y="79"/>
                </a:cxn>
                <a:cxn ang="0">
                  <a:pos x="14" y="83"/>
                </a:cxn>
                <a:cxn ang="0">
                  <a:pos x="19" y="89"/>
                </a:cxn>
                <a:cxn ang="0">
                  <a:pos x="31" y="97"/>
                </a:cxn>
                <a:cxn ang="0">
                  <a:pos x="47" y="89"/>
                </a:cxn>
              </a:cxnLst>
              <a:rect l="0" t="0" r="r" b="b"/>
              <a:pathLst>
                <a:path w="78" h="97">
                  <a:moveTo>
                    <a:pt x="47" y="89"/>
                  </a:moveTo>
                  <a:lnTo>
                    <a:pt x="42" y="82"/>
                  </a:lnTo>
                  <a:lnTo>
                    <a:pt x="39" y="71"/>
                  </a:lnTo>
                  <a:lnTo>
                    <a:pt x="38" y="63"/>
                  </a:lnTo>
                  <a:lnTo>
                    <a:pt x="42" y="70"/>
                  </a:lnTo>
                  <a:lnTo>
                    <a:pt x="51" y="73"/>
                  </a:lnTo>
                  <a:lnTo>
                    <a:pt x="58" y="67"/>
                  </a:lnTo>
                  <a:lnTo>
                    <a:pt x="65" y="73"/>
                  </a:lnTo>
                  <a:lnTo>
                    <a:pt x="70" y="64"/>
                  </a:lnTo>
                  <a:lnTo>
                    <a:pt x="75" y="54"/>
                  </a:lnTo>
                  <a:lnTo>
                    <a:pt x="78" y="43"/>
                  </a:lnTo>
                  <a:lnTo>
                    <a:pt x="73" y="31"/>
                  </a:lnTo>
                  <a:lnTo>
                    <a:pt x="68" y="20"/>
                  </a:lnTo>
                  <a:lnTo>
                    <a:pt x="58" y="21"/>
                  </a:lnTo>
                  <a:lnTo>
                    <a:pt x="47" y="23"/>
                  </a:lnTo>
                  <a:lnTo>
                    <a:pt x="38" y="23"/>
                  </a:lnTo>
                  <a:lnTo>
                    <a:pt x="28" y="23"/>
                  </a:lnTo>
                  <a:lnTo>
                    <a:pt x="24" y="14"/>
                  </a:lnTo>
                  <a:lnTo>
                    <a:pt x="17" y="2"/>
                  </a:lnTo>
                  <a:lnTo>
                    <a:pt x="14" y="0"/>
                  </a:lnTo>
                  <a:lnTo>
                    <a:pt x="7" y="3"/>
                  </a:lnTo>
                  <a:lnTo>
                    <a:pt x="0" y="9"/>
                  </a:lnTo>
                  <a:lnTo>
                    <a:pt x="8" y="18"/>
                  </a:lnTo>
                  <a:lnTo>
                    <a:pt x="10" y="30"/>
                  </a:lnTo>
                  <a:lnTo>
                    <a:pt x="14" y="40"/>
                  </a:lnTo>
                  <a:lnTo>
                    <a:pt x="16" y="49"/>
                  </a:lnTo>
                  <a:lnTo>
                    <a:pt x="16" y="58"/>
                  </a:lnTo>
                  <a:lnTo>
                    <a:pt x="16" y="68"/>
                  </a:lnTo>
                  <a:lnTo>
                    <a:pt x="14" y="79"/>
                  </a:lnTo>
                  <a:lnTo>
                    <a:pt x="14" y="83"/>
                  </a:lnTo>
                  <a:lnTo>
                    <a:pt x="19" y="89"/>
                  </a:lnTo>
                  <a:lnTo>
                    <a:pt x="31" y="97"/>
                  </a:lnTo>
                  <a:lnTo>
                    <a:pt x="47" y="8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93" name="Freeform 181"/>
            <p:cNvSpPr>
              <a:spLocks/>
            </p:cNvSpPr>
            <p:nvPr/>
          </p:nvSpPr>
          <p:spPr bwMode="auto">
            <a:xfrm>
              <a:off x="4238" y="1707"/>
              <a:ext cx="111" cy="142"/>
            </a:xfrm>
            <a:custGeom>
              <a:avLst/>
              <a:gdLst/>
              <a:ahLst/>
              <a:cxnLst>
                <a:cxn ang="0">
                  <a:pos x="0" y="8"/>
                </a:cxn>
                <a:cxn ang="0">
                  <a:pos x="7" y="0"/>
                </a:cxn>
                <a:cxn ang="0">
                  <a:pos x="15" y="11"/>
                </a:cxn>
                <a:cxn ang="0">
                  <a:pos x="24" y="22"/>
                </a:cxn>
                <a:cxn ang="0">
                  <a:pos x="32" y="34"/>
                </a:cxn>
                <a:cxn ang="0">
                  <a:pos x="46" y="47"/>
                </a:cxn>
                <a:cxn ang="0">
                  <a:pos x="57" y="56"/>
                </a:cxn>
                <a:cxn ang="0">
                  <a:pos x="69" y="68"/>
                </a:cxn>
                <a:cxn ang="0">
                  <a:pos x="75" y="76"/>
                </a:cxn>
                <a:cxn ang="0">
                  <a:pos x="87" y="83"/>
                </a:cxn>
                <a:cxn ang="0">
                  <a:pos x="72" y="96"/>
                </a:cxn>
                <a:cxn ang="0">
                  <a:pos x="86" y="111"/>
                </a:cxn>
                <a:cxn ang="0">
                  <a:pos x="97" y="123"/>
                </a:cxn>
                <a:cxn ang="0">
                  <a:pos x="106" y="130"/>
                </a:cxn>
                <a:cxn ang="0">
                  <a:pos x="111" y="139"/>
                </a:cxn>
                <a:cxn ang="0">
                  <a:pos x="100" y="142"/>
                </a:cxn>
                <a:cxn ang="0">
                  <a:pos x="89" y="133"/>
                </a:cxn>
                <a:cxn ang="0">
                  <a:pos x="75" y="123"/>
                </a:cxn>
                <a:cxn ang="0">
                  <a:pos x="64" y="107"/>
                </a:cxn>
                <a:cxn ang="0">
                  <a:pos x="50" y="76"/>
                </a:cxn>
                <a:cxn ang="0">
                  <a:pos x="38" y="58"/>
                </a:cxn>
                <a:cxn ang="0">
                  <a:pos x="27" y="45"/>
                </a:cxn>
                <a:cxn ang="0">
                  <a:pos x="10" y="27"/>
                </a:cxn>
                <a:cxn ang="0">
                  <a:pos x="0" y="8"/>
                </a:cxn>
              </a:cxnLst>
              <a:rect l="0" t="0" r="r" b="b"/>
              <a:pathLst>
                <a:path w="111" h="142">
                  <a:moveTo>
                    <a:pt x="0" y="8"/>
                  </a:moveTo>
                  <a:lnTo>
                    <a:pt x="7" y="0"/>
                  </a:lnTo>
                  <a:lnTo>
                    <a:pt x="15" y="11"/>
                  </a:lnTo>
                  <a:lnTo>
                    <a:pt x="24" y="22"/>
                  </a:lnTo>
                  <a:lnTo>
                    <a:pt x="32" y="34"/>
                  </a:lnTo>
                  <a:lnTo>
                    <a:pt x="46" y="47"/>
                  </a:lnTo>
                  <a:lnTo>
                    <a:pt x="57" y="56"/>
                  </a:lnTo>
                  <a:lnTo>
                    <a:pt x="69" y="68"/>
                  </a:lnTo>
                  <a:lnTo>
                    <a:pt x="75" y="76"/>
                  </a:lnTo>
                  <a:lnTo>
                    <a:pt x="87" y="83"/>
                  </a:lnTo>
                  <a:lnTo>
                    <a:pt x="72" y="96"/>
                  </a:lnTo>
                  <a:lnTo>
                    <a:pt x="86" y="111"/>
                  </a:lnTo>
                  <a:lnTo>
                    <a:pt x="97" y="123"/>
                  </a:lnTo>
                  <a:lnTo>
                    <a:pt x="106" y="130"/>
                  </a:lnTo>
                  <a:lnTo>
                    <a:pt x="111" y="139"/>
                  </a:lnTo>
                  <a:lnTo>
                    <a:pt x="100" y="142"/>
                  </a:lnTo>
                  <a:lnTo>
                    <a:pt x="89" y="133"/>
                  </a:lnTo>
                  <a:lnTo>
                    <a:pt x="75" y="123"/>
                  </a:lnTo>
                  <a:lnTo>
                    <a:pt x="64" y="107"/>
                  </a:lnTo>
                  <a:lnTo>
                    <a:pt x="50" y="76"/>
                  </a:lnTo>
                  <a:lnTo>
                    <a:pt x="38" y="58"/>
                  </a:lnTo>
                  <a:lnTo>
                    <a:pt x="27" y="45"/>
                  </a:lnTo>
                  <a:lnTo>
                    <a:pt x="10" y="27"/>
                  </a:lnTo>
                  <a:lnTo>
                    <a:pt x="0" y="8"/>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94" name="Freeform 182"/>
            <p:cNvSpPr>
              <a:spLocks/>
            </p:cNvSpPr>
            <p:nvPr/>
          </p:nvSpPr>
          <p:spPr bwMode="auto">
            <a:xfrm>
              <a:off x="4225" y="2294"/>
              <a:ext cx="25" cy="58"/>
            </a:xfrm>
            <a:custGeom>
              <a:avLst/>
              <a:gdLst/>
              <a:ahLst/>
              <a:cxnLst>
                <a:cxn ang="0">
                  <a:pos x="2" y="3"/>
                </a:cxn>
                <a:cxn ang="0">
                  <a:pos x="0" y="22"/>
                </a:cxn>
                <a:cxn ang="0">
                  <a:pos x="3" y="36"/>
                </a:cxn>
                <a:cxn ang="0">
                  <a:pos x="9" y="43"/>
                </a:cxn>
                <a:cxn ang="0">
                  <a:pos x="14" y="49"/>
                </a:cxn>
                <a:cxn ang="0">
                  <a:pos x="20" y="58"/>
                </a:cxn>
                <a:cxn ang="0">
                  <a:pos x="23" y="55"/>
                </a:cxn>
                <a:cxn ang="0">
                  <a:pos x="19" y="48"/>
                </a:cxn>
                <a:cxn ang="0">
                  <a:pos x="20" y="39"/>
                </a:cxn>
                <a:cxn ang="0">
                  <a:pos x="25" y="31"/>
                </a:cxn>
                <a:cxn ang="0">
                  <a:pos x="22" y="22"/>
                </a:cxn>
                <a:cxn ang="0">
                  <a:pos x="23" y="16"/>
                </a:cxn>
                <a:cxn ang="0">
                  <a:pos x="23" y="9"/>
                </a:cxn>
                <a:cxn ang="0">
                  <a:pos x="22" y="0"/>
                </a:cxn>
                <a:cxn ang="0">
                  <a:pos x="2" y="3"/>
                </a:cxn>
              </a:cxnLst>
              <a:rect l="0" t="0" r="r" b="b"/>
              <a:pathLst>
                <a:path w="25" h="58">
                  <a:moveTo>
                    <a:pt x="2" y="3"/>
                  </a:moveTo>
                  <a:lnTo>
                    <a:pt x="0" y="22"/>
                  </a:lnTo>
                  <a:lnTo>
                    <a:pt x="3" y="36"/>
                  </a:lnTo>
                  <a:lnTo>
                    <a:pt x="9" y="43"/>
                  </a:lnTo>
                  <a:lnTo>
                    <a:pt x="14" y="49"/>
                  </a:lnTo>
                  <a:lnTo>
                    <a:pt x="20" y="58"/>
                  </a:lnTo>
                  <a:lnTo>
                    <a:pt x="23" y="55"/>
                  </a:lnTo>
                  <a:lnTo>
                    <a:pt x="19" y="48"/>
                  </a:lnTo>
                  <a:lnTo>
                    <a:pt x="20" y="39"/>
                  </a:lnTo>
                  <a:lnTo>
                    <a:pt x="25" y="31"/>
                  </a:lnTo>
                  <a:lnTo>
                    <a:pt x="22" y="22"/>
                  </a:lnTo>
                  <a:lnTo>
                    <a:pt x="23" y="16"/>
                  </a:lnTo>
                  <a:lnTo>
                    <a:pt x="23" y="9"/>
                  </a:lnTo>
                  <a:lnTo>
                    <a:pt x="22" y="0"/>
                  </a:lnTo>
                  <a:lnTo>
                    <a:pt x="2" y="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95" name="Freeform 183"/>
            <p:cNvSpPr>
              <a:spLocks/>
            </p:cNvSpPr>
            <p:nvPr/>
          </p:nvSpPr>
          <p:spPr bwMode="auto">
            <a:xfrm>
              <a:off x="4254" y="2410"/>
              <a:ext cx="79" cy="110"/>
            </a:xfrm>
            <a:custGeom>
              <a:avLst/>
              <a:gdLst/>
              <a:ahLst/>
              <a:cxnLst>
                <a:cxn ang="0">
                  <a:pos x="2" y="10"/>
                </a:cxn>
                <a:cxn ang="0">
                  <a:pos x="0" y="22"/>
                </a:cxn>
                <a:cxn ang="0">
                  <a:pos x="4" y="35"/>
                </a:cxn>
                <a:cxn ang="0">
                  <a:pos x="0" y="48"/>
                </a:cxn>
                <a:cxn ang="0">
                  <a:pos x="0" y="59"/>
                </a:cxn>
                <a:cxn ang="0">
                  <a:pos x="5" y="72"/>
                </a:cxn>
                <a:cxn ang="0">
                  <a:pos x="14" y="81"/>
                </a:cxn>
                <a:cxn ang="0">
                  <a:pos x="24" y="93"/>
                </a:cxn>
                <a:cxn ang="0">
                  <a:pos x="31" y="106"/>
                </a:cxn>
                <a:cxn ang="0">
                  <a:pos x="42" y="109"/>
                </a:cxn>
                <a:cxn ang="0">
                  <a:pos x="51" y="107"/>
                </a:cxn>
                <a:cxn ang="0">
                  <a:pos x="70" y="109"/>
                </a:cxn>
                <a:cxn ang="0">
                  <a:pos x="79" y="110"/>
                </a:cxn>
                <a:cxn ang="0">
                  <a:pos x="78" y="97"/>
                </a:cxn>
                <a:cxn ang="0">
                  <a:pos x="68" y="88"/>
                </a:cxn>
                <a:cxn ang="0">
                  <a:pos x="56" y="84"/>
                </a:cxn>
                <a:cxn ang="0">
                  <a:pos x="39" y="73"/>
                </a:cxn>
                <a:cxn ang="0">
                  <a:pos x="34" y="63"/>
                </a:cxn>
                <a:cxn ang="0">
                  <a:pos x="33" y="53"/>
                </a:cxn>
                <a:cxn ang="0">
                  <a:pos x="37" y="41"/>
                </a:cxn>
                <a:cxn ang="0">
                  <a:pos x="42" y="26"/>
                </a:cxn>
                <a:cxn ang="0">
                  <a:pos x="39" y="14"/>
                </a:cxn>
                <a:cxn ang="0">
                  <a:pos x="30" y="0"/>
                </a:cxn>
                <a:cxn ang="0">
                  <a:pos x="17" y="2"/>
                </a:cxn>
                <a:cxn ang="0">
                  <a:pos x="2" y="10"/>
                </a:cxn>
              </a:cxnLst>
              <a:rect l="0" t="0" r="r" b="b"/>
              <a:pathLst>
                <a:path w="79" h="110">
                  <a:moveTo>
                    <a:pt x="2" y="10"/>
                  </a:moveTo>
                  <a:lnTo>
                    <a:pt x="0" y="22"/>
                  </a:lnTo>
                  <a:lnTo>
                    <a:pt x="4" y="35"/>
                  </a:lnTo>
                  <a:lnTo>
                    <a:pt x="0" y="48"/>
                  </a:lnTo>
                  <a:lnTo>
                    <a:pt x="0" y="59"/>
                  </a:lnTo>
                  <a:lnTo>
                    <a:pt x="5" y="72"/>
                  </a:lnTo>
                  <a:lnTo>
                    <a:pt x="14" y="81"/>
                  </a:lnTo>
                  <a:lnTo>
                    <a:pt x="24" y="93"/>
                  </a:lnTo>
                  <a:lnTo>
                    <a:pt x="31" y="106"/>
                  </a:lnTo>
                  <a:lnTo>
                    <a:pt x="42" y="109"/>
                  </a:lnTo>
                  <a:lnTo>
                    <a:pt x="51" y="107"/>
                  </a:lnTo>
                  <a:lnTo>
                    <a:pt x="70" y="109"/>
                  </a:lnTo>
                  <a:lnTo>
                    <a:pt x="79" y="110"/>
                  </a:lnTo>
                  <a:lnTo>
                    <a:pt x="78" y="97"/>
                  </a:lnTo>
                  <a:lnTo>
                    <a:pt x="68" y="88"/>
                  </a:lnTo>
                  <a:lnTo>
                    <a:pt x="56" y="84"/>
                  </a:lnTo>
                  <a:lnTo>
                    <a:pt x="39" y="73"/>
                  </a:lnTo>
                  <a:lnTo>
                    <a:pt x="34" y="63"/>
                  </a:lnTo>
                  <a:lnTo>
                    <a:pt x="33" y="53"/>
                  </a:lnTo>
                  <a:lnTo>
                    <a:pt x="37" y="41"/>
                  </a:lnTo>
                  <a:lnTo>
                    <a:pt x="42" y="26"/>
                  </a:lnTo>
                  <a:lnTo>
                    <a:pt x="39" y="14"/>
                  </a:lnTo>
                  <a:lnTo>
                    <a:pt x="30" y="0"/>
                  </a:lnTo>
                  <a:lnTo>
                    <a:pt x="17" y="2"/>
                  </a:lnTo>
                  <a:lnTo>
                    <a:pt x="2" y="1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96" name="Freeform 184"/>
            <p:cNvSpPr>
              <a:spLocks/>
            </p:cNvSpPr>
            <p:nvPr/>
          </p:nvSpPr>
          <p:spPr bwMode="auto">
            <a:xfrm>
              <a:off x="4290" y="2535"/>
              <a:ext cx="25" cy="22"/>
            </a:xfrm>
            <a:custGeom>
              <a:avLst/>
              <a:gdLst/>
              <a:ahLst/>
              <a:cxnLst>
                <a:cxn ang="0">
                  <a:pos x="1" y="2"/>
                </a:cxn>
                <a:cxn ang="0">
                  <a:pos x="0" y="11"/>
                </a:cxn>
                <a:cxn ang="0">
                  <a:pos x="6" y="22"/>
                </a:cxn>
                <a:cxn ang="0">
                  <a:pos x="11" y="22"/>
                </a:cxn>
                <a:cxn ang="0">
                  <a:pos x="18" y="22"/>
                </a:cxn>
                <a:cxn ang="0">
                  <a:pos x="25" y="18"/>
                </a:cxn>
                <a:cxn ang="0">
                  <a:pos x="25" y="9"/>
                </a:cxn>
                <a:cxn ang="0">
                  <a:pos x="15" y="0"/>
                </a:cxn>
                <a:cxn ang="0">
                  <a:pos x="1" y="2"/>
                </a:cxn>
              </a:cxnLst>
              <a:rect l="0" t="0" r="r" b="b"/>
              <a:pathLst>
                <a:path w="25" h="22">
                  <a:moveTo>
                    <a:pt x="1" y="2"/>
                  </a:moveTo>
                  <a:lnTo>
                    <a:pt x="0" y="11"/>
                  </a:lnTo>
                  <a:lnTo>
                    <a:pt x="6" y="22"/>
                  </a:lnTo>
                  <a:lnTo>
                    <a:pt x="11" y="22"/>
                  </a:lnTo>
                  <a:lnTo>
                    <a:pt x="18" y="22"/>
                  </a:lnTo>
                  <a:lnTo>
                    <a:pt x="25" y="18"/>
                  </a:lnTo>
                  <a:lnTo>
                    <a:pt x="25" y="9"/>
                  </a:lnTo>
                  <a:lnTo>
                    <a:pt x="15" y="0"/>
                  </a:lnTo>
                  <a:lnTo>
                    <a:pt x="1" y="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97" name="Freeform 185"/>
            <p:cNvSpPr>
              <a:spLocks/>
            </p:cNvSpPr>
            <p:nvPr/>
          </p:nvSpPr>
          <p:spPr bwMode="auto">
            <a:xfrm>
              <a:off x="4344" y="2532"/>
              <a:ext cx="17" cy="25"/>
            </a:xfrm>
            <a:custGeom>
              <a:avLst/>
              <a:gdLst/>
              <a:ahLst/>
              <a:cxnLst>
                <a:cxn ang="0">
                  <a:pos x="1" y="0"/>
                </a:cxn>
                <a:cxn ang="0">
                  <a:pos x="0" y="9"/>
                </a:cxn>
                <a:cxn ang="0">
                  <a:pos x="1" y="18"/>
                </a:cxn>
                <a:cxn ang="0">
                  <a:pos x="8" y="25"/>
                </a:cxn>
                <a:cxn ang="0">
                  <a:pos x="18" y="22"/>
                </a:cxn>
                <a:cxn ang="0">
                  <a:pos x="17" y="12"/>
                </a:cxn>
                <a:cxn ang="0">
                  <a:pos x="1" y="0"/>
                </a:cxn>
              </a:cxnLst>
              <a:rect l="0" t="0" r="r" b="b"/>
              <a:pathLst>
                <a:path w="18" h="25">
                  <a:moveTo>
                    <a:pt x="1" y="0"/>
                  </a:moveTo>
                  <a:lnTo>
                    <a:pt x="0" y="9"/>
                  </a:lnTo>
                  <a:lnTo>
                    <a:pt x="1" y="18"/>
                  </a:lnTo>
                  <a:lnTo>
                    <a:pt x="8" y="25"/>
                  </a:lnTo>
                  <a:lnTo>
                    <a:pt x="18" y="22"/>
                  </a:lnTo>
                  <a:lnTo>
                    <a:pt x="17" y="12"/>
                  </a:lnTo>
                  <a:lnTo>
                    <a:pt x="1"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98" name="Freeform 186"/>
            <p:cNvSpPr>
              <a:spLocks/>
            </p:cNvSpPr>
            <p:nvPr/>
          </p:nvSpPr>
          <p:spPr bwMode="auto">
            <a:xfrm>
              <a:off x="4228" y="2553"/>
              <a:ext cx="27" cy="52"/>
            </a:xfrm>
            <a:custGeom>
              <a:avLst/>
              <a:gdLst/>
              <a:ahLst/>
              <a:cxnLst>
                <a:cxn ang="0">
                  <a:pos x="26" y="0"/>
                </a:cxn>
                <a:cxn ang="0">
                  <a:pos x="22" y="9"/>
                </a:cxn>
                <a:cxn ang="0">
                  <a:pos x="19" y="18"/>
                </a:cxn>
                <a:cxn ang="0">
                  <a:pos x="11" y="27"/>
                </a:cxn>
                <a:cxn ang="0">
                  <a:pos x="3" y="38"/>
                </a:cxn>
                <a:cxn ang="0">
                  <a:pos x="0" y="46"/>
                </a:cxn>
                <a:cxn ang="0">
                  <a:pos x="8" y="52"/>
                </a:cxn>
                <a:cxn ang="0">
                  <a:pos x="14" y="44"/>
                </a:cxn>
                <a:cxn ang="0">
                  <a:pos x="16" y="35"/>
                </a:cxn>
                <a:cxn ang="0">
                  <a:pos x="26" y="22"/>
                </a:cxn>
                <a:cxn ang="0">
                  <a:pos x="26" y="0"/>
                </a:cxn>
              </a:cxnLst>
              <a:rect l="0" t="0" r="r" b="b"/>
              <a:pathLst>
                <a:path w="26" h="52">
                  <a:moveTo>
                    <a:pt x="26" y="0"/>
                  </a:moveTo>
                  <a:lnTo>
                    <a:pt x="22" y="9"/>
                  </a:lnTo>
                  <a:lnTo>
                    <a:pt x="19" y="18"/>
                  </a:lnTo>
                  <a:lnTo>
                    <a:pt x="11" y="27"/>
                  </a:lnTo>
                  <a:lnTo>
                    <a:pt x="3" y="38"/>
                  </a:lnTo>
                  <a:lnTo>
                    <a:pt x="0" y="46"/>
                  </a:lnTo>
                  <a:lnTo>
                    <a:pt x="8" y="52"/>
                  </a:lnTo>
                  <a:lnTo>
                    <a:pt x="14" y="44"/>
                  </a:lnTo>
                  <a:lnTo>
                    <a:pt x="16" y="35"/>
                  </a:lnTo>
                  <a:lnTo>
                    <a:pt x="26" y="22"/>
                  </a:lnTo>
                  <a:lnTo>
                    <a:pt x="26"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499" name="Freeform 187"/>
            <p:cNvSpPr>
              <a:spLocks/>
            </p:cNvSpPr>
            <p:nvPr/>
          </p:nvSpPr>
          <p:spPr bwMode="auto">
            <a:xfrm>
              <a:off x="4319" y="2560"/>
              <a:ext cx="14" cy="27"/>
            </a:xfrm>
            <a:custGeom>
              <a:avLst/>
              <a:gdLst/>
              <a:ahLst/>
              <a:cxnLst>
                <a:cxn ang="0">
                  <a:pos x="3" y="0"/>
                </a:cxn>
                <a:cxn ang="0">
                  <a:pos x="0" y="8"/>
                </a:cxn>
                <a:cxn ang="0">
                  <a:pos x="0" y="17"/>
                </a:cxn>
                <a:cxn ang="0">
                  <a:pos x="0" y="27"/>
                </a:cxn>
                <a:cxn ang="0">
                  <a:pos x="10" y="23"/>
                </a:cxn>
                <a:cxn ang="0">
                  <a:pos x="14" y="15"/>
                </a:cxn>
                <a:cxn ang="0">
                  <a:pos x="3" y="0"/>
                </a:cxn>
              </a:cxnLst>
              <a:rect l="0" t="0" r="r" b="b"/>
              <a:pathLst>
                <a:path w="14" h="27">
                  <a:moveTo>
                    <a:pt x="3" y="0"/>
                  </a:moveTo>
                  <a:lnTo>
                    <a:pt x="0" y="8"/>
                  </a:lnTo>
                  <a:lnTo>
                    <a:pt x="0" y="17"/>
                  </a:lnTo>
                  <a:lnTo>
                    <a:pt x="0" y="27"/>
                  </a:lnTo>
                  <a:lnTo>
                    <a:pt x="10" y="23"/>
                  </a:lnTo>
                  <a:lnTo>
                    <a:pt x="14" y="15"/>
                  </a:lnTo>
                  <a:lnTo>
                    <a:pt x="3"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00" name="Freeform 188"/>
            <p:cNvSpPr>
              <a:spLocks/>
            </p:cNvSpPr>
            <p:nvPr/>
          </p:nvSpPr>
          <p:spPr bwMode="auto">
            <a:xfrm>
              <a:off x="4305" y="2581"/>
              <a:ext cx="85" cy="77"/>
            </a:xfrm>
            <a:custGeom>
              <a:avLst/>
              <a:gdLst/>
              <a:ahLst/>
              <a:cxnLst>
                <a:cxn ang="0">
                  <a:pos x="61" y="0"/>
                </a:cxn>
                <a:cxn ang="0">
                  <a:pos x="50" y="7"/>
                </a:cxn>
                <a:cxn ang="0">
                  <a:pos x="44" y="16"/>
                </a:cxn>
                <a:cxn ang="0">
                  <a:pos x="39" y="21"/>
                </a:cxn>
                <a:cxn ang="0">
                  <a:pos x="27" y="25"/>
                </a:cxn>
                <a:cxn ang="0">
                  <a:pos x="14" y="30"/>
                </a:cxn>
                <a:cxn ang="0">
                  <a:pos x="7" y="34"/>
                </a:cxn>
                <a:cxn ang="0">
                  <a:pos x="0" y="46"/>
                </a:cxn>
                <a:cxn ang="0">
                  <a:pos x="7" y="59"/>
                </a:cxn>
                <a:cxn ang="0">
                  <a:pos x="24" y="56"/>
                </a:cxn>
                <a:cxn ang="0">
                  <a:pos x="31" y="50"/>
                </a:cxn>
                <a:cxn ang="0">
                  <a:pos x="37" y="47"/>
                </a:cxn>
                <a:cxn ang="0">
                  <a:pos x="42" y="52"/>
                </a:cxn>
                <a:cxn ang="0">
                  <a:pos x="39" y="61"/>
                </a:cxn>
                <a:cxn ang="0">
                  <a:pos x="40" y="68"/>
                </a:cxn>
                <a:cxn ang="0">
                  <a:pos x="51" y="73"/>
                </a:cxn>
                <a:cxn ang="0">
                  <a:pos x="61" y="78"/>
                </a:cxn>
                <a:cxn ang="0">
                  <a:pos x="68" y="74"/>
                </a:cxn>
                <a:cxn ang="0">
                  <a:pos x="79" y="64"/>
                </a:cxn>
                <a:cxn ang="0">
                  <a:pos x="85" y="52"/>
                </a:cxn>
                <a:cxn ang="0">
                  <a:pos x="85" y="41"/>
                </a:cxn>
                <a:cxn ang="0">
                  <a:pos x="84" y="30"/>
                </a:cxn>
                <a:cxn ang="0">
                  <a:pos x="79" y="16"/>
                </a:cxn>
                <a:cxn ang="0">
                  <a:pos x="61" y="0"/>
                </a:cxn>
              </a:cxnLst>
              <a:rect l="0" t="0" r="r" b="b"/>
              <a:pathLst>
                <a:path w="85" h="78">
                  <a:moveTo>
                    <a:pt x="61" y="0"/>
                  </a:moveTo>
                  <a:lnTo>
                    <a:pt x="50" y="7"/>
                  </a:lnTo>
                  <a:lnTo>
                    <a:pt x="44" y="16"/>
                  </a:lnTo>
                  <a:lnTo>
                    <a:pt x="39" y="21"/>
                  </a:lnTo>
                  <a:lnTo>
                    <a:pt x="27" y="25"/>
                  </a:lnTo>
                  <a:lnTo>
                    <a:pt x="14" y="30"/>
                  </a:lnTo>
                  <a:lnTo>
                    <a:pt x="7" y="34"/>
                  </a:lnTo>
                  <a:lnTo>
                    <a:pt x="0" y="46"/>
                  </a:lnTo>
                  <a:lnTo>
                    <a:pt x="7" y="59"/>
                  </a:lnTo>
                  <a:lnTo>
                    <a:pt x="24" y="56"/>
                  </a:lnTo>
                  <a:lnTo>
                    <a:pt x="31" y="50"/>
                  </a:lnTo>
                  <a:lnTo>
                    <a:pt x="37" y="47"/>
                  </a:lnTo>
                  <a:lnTo>
                    <a:pt x="42" y="52"/>
                  </a:lnTo>
                  <a:lnTo>
                    <a:pt x="39" y="61"/>
                  </a:lnTo>
                  <a:lnTo>
                    <a:pt x="40" y="68"/>
                  </a:lnTo>
                  <a:lnTo>
                    <a:pt x="51" y="73"/>
                  </a:lnTo>
                  <a:lnTo>
                    <a:pt x="61" y="78"/>
                  </a:lnTo>
                  <a:lnTo>
                    <a:pt x="68" y="74"/>
                  </a:lnTo>
                  <a:lnTo>
                    <a:pt x="79" y="64"/>
                  </a:lnTo>
                  <a:lnTo>
                    <a:pt x="85" y="52"/>
                  </a:lnTo>
                  <a:lnTo>
                    <a:pt x="85" y="41"/>
                  </a:lnTo>
                  <a:lnTo>
                    <a:pt x="84" y="30"/>
                  </a:lnTo>
                  <a:lnTo>
                    <a:pt x="79" y="16"/>
                  </a:lnTo>
                  <a:lnTo>
                    <a:pt x="61"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01" name="Freeform 189"/>
            <p:cNvSpPr>
              <a:spLocks/>
            </p:cNvSpPr>
            <p:nvPr/>
          </p:nvSpPr>
          <p:spPr bwMode="auto">
            <a:xfrm>
              <a:off x="4103" y="2633"/>
              <a:ext cx="162" cy="134"/>
            </a:xfrm>
            <a:custGeom>
              <a:avLst/>
              <a:gdLst/>
              <a:ahLst/>
              <a:cxnLst>
                <a:cxn ang="0">
                  <a:pos x="2" y="134"/>
                </a:cxn>
                <a:cxn ang="0">
                  <a:pos x="27" y="134"/>
                </a:cxn>
                <a:cxn ang="0">
                  <a:pos x="39" y="125"/>
                </a:cxn>
                <a:cxn ang="0">
                  <a:pos x="47" y="117"/>
                </a:cxn>
                <a:cxn ang="0">
                  <a:pos x="68" y="112"/>
                </a:cxn>
                <a:cxn ang="0">
                  <a:pos x="79" y="112"/>
                </a:cxn>
                <a:cxn ang="0">
                  <a:pos x="87" y="112"/>
                </a:cxn>
                <a:cxn ang="0">
                  <a:pos x="91" y="111"/>
                </a:cxn>
                <a:cxn ang="0">
                  <a:pos x="96" y="99"/>
                </a:cxn>
                <a:cxn ang="0">
                  <a:pos x="97" y="78"/>
                </a:cxn>
                <a:cxn ang="0">
                  <a:pos x="107" y="69"/>
                </a:cxn>
                <a:cxn ang="0">
                  <a:pos x="119" y="66"/>
                </a:cxn>
                <a:cxn ang="0">
                  <a:pos x="135" y="62"/>
                </a:cxn>
                <a:cxn ang="0">
                  <a:pos x="155" y="53"/>
                </a:cxn>
                <a:cxn ang="0">
                  <a:pos x="162" y="41"/>
                </a:cxn>
                <a:cxn ang="0">
                  <a:pos x="159" y="26"/>
                </a:cxn>
                <a:cxn ang="0">
                  <a:pos x="144" y="19"/>
                </a:cxn>
                <a:cxn ang="0">
                  <a:pos x="138" y="7"/>
                </a:cxn>
                <a:cxn ang="0">
                  <a:pos x="125" y="0"/>
                </a:cxn>
                <a:cxn ang="0">
                  <a:pos x="119" y="7"/>
                </a:cxn>
                <a:cxn ang="0">
                  <a:pos x="105" y="19"/>
                </a:cxn>
                <a:cxn ang="0">
                  <a:pos x="96" y="28"/>
                </a:cxn>
                <a:cxn ang="0">
                  <a:pos x="87" y="43"/>
                </a:cxn>
                <a:cxn ang="0">
                  <a:pos x="77" y="46"/>
                </a:cxn>
                <a:cxn ang="0">
                  <a:pos x="73" y="55"/>
                </a:cxn>
                <a:cxn ang="0">
                  <a:pos x="70" y="65"/>
                </a:cxn>
                <a:cxn ang="0">
                  <a:pos x="53" y="72"/>
                </a:cxn>
                <a:cxn ang="0">
                  <a:pos x="45" y="84"/>
                </a:cxn>
                <a:cxn ang="0">
                  <a:pos x="36" y="90"/>
                </a:cxn>
                <a:cxn ang="0">
                  <a:pos x="8" y="97"/>
                </a:cxn>
                <a:cxn ang="0">
                  <a:pos x="8" y="105"/>
                </a:cxn>
                <a:cxn ang="0">
                  <a:pos x="0" y="112"/>
                </a:cxn>
                <a:cxn ang="0">
                  <a:pos x="2" y="134"/>
                </a:cxn>
              </a:cxnLst>
              <a:rect l="0" t="0" r="r" b="b"/>
              <a:pathLst>
                <a:path w="162" h="134">
                  <a:moveTo>
                    <a:pt x="2" y="134"/>
                  </a:moveTo>
                  <a:lnTo>
                    <a:pt x="27" y="134"/>
                  </a:lnTo>
                  <a:lnTo>
                    <a:pt x="39" y="125"/>
                  </a:lnTo>
                  <a:lnTo>
                    <a:pt x="47" y="117"/>
                  </a:lnTo>
                  <a:lnTo>
                    <a:pt x="68" y="112"/>
                  </a:lnTo>
                  <a:lnTo>
                    <a:pt x="79" y="112"/>
                  </a:lnTo>
                  <a:lnTo>
                    <a:pt x="87" y="112"/>
                  </a:lnTo>
                  <a:lnTo>
                    <a:pt x="91" y="111"/>
                  </a:lnTo>
                  <a:lnTo>
                    <a:pt x="96" y="99"/>
                  </a:lnTo>
                  <a:lnTo>
                    <a:pt x="97" y="78"/>
                  </a:lnTo>
                  <a:lnTo>
                    <a:pt x="107" y="69"/>
                  </a:lnTo>
                  <a:lnTo>
                    <a:pt x="119" y="66"/>
                  </a:lnTo>
                  <a:lnTo>
                    <a:pt x="135" y="62"/>
                  </a:lnTo>
                  <a:lnTo>
                    <a:pt x="155" y="53"/>
                  </a:lnTo>
                  <a:lnTo>
                    <a:pt x="162" y="41"/>
                  </a:lnTo>
                  <a:lnTo>
                    <a:pt x="159" y="26"/>
                  </a:lnTo>
                  <a:lnTo>
                    <a:pt x="144" y="19"/>
                  </a:lnTo>
                  <a:lnTo>
                    <a:pt x="138" y="7"/>
                  </a:lnTo>
                  <a:lnTo>
                    <a:pt x="125" y="0"/>
                  </a:lnTo>
                  <a:lnTo>
                    <a:pt x="119" y="7"/>
                  </a:lnTo>
                  <a:lnTo>
                    <a:pt x="105" y="19"/>
                  </a:lnTo>
                  <a:lnTo>
                    <a:pt x="96" y="28"/>
                  </a:lnTo>
                  <a:lnTo>
                    <a:pt x="87" y="43"/>
                  </a:lnTo>
                  <a:lnTo>
                    <a:pt x="77" y="46"/>
                  </a:lnTo>
                  <a:lnTo>
                    <a:pt x="73" y="55"/>
                  </a:lnTo>
                  <a:lnTo>
                    <a:pt x="70" y="65"/>
                  </a:lnTo>
                  <a:lnTo>
                    <a:pt x="53" y="72"/>
                  </a:lnTo>
                  <a:lnTo>
                    <a:pt x="45" y="84"/>
                  </a:lnTo>
                  <a:lnTo>
                    <a:pt x="36" y="90"/>
                  </a:lnTo>
                  <a:lnTo>
                    <a:pt x="8" y="97"/>
                  </a:lnTo>
                  <a:lnTo>
                    <a:pt x="8" y="105"/>
                  </a:lnTo>
                  <a:lnTo>
                    <a:pt x="0" y="112"/>
                  </a:lnTo>
                  <a:lnTo>
                    <a:pt x="2" y="134"/>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02" name="Freeform 190"/>
            <p:cNvSpPr>
              <a:spLocks/>
            </p:cNvSpPr>
            <p:nvPr/>
          </p:nvSpPr>
          <p:spPr bwMode="auto">
            <a:xfrm>
              <a:off x="4102" y="2688"/>
              <a:ext cx="165" cy="165"/>
            </a:xfrm>
            <a:custGeom>
              <a:avLst/>
              <a:gdLst/>
              <a:ahLst/>
              <a:cxnLst>
                <a:cxn ang="0">
                  <a:pos x="3" y="84"/>
                </a:cxn>
                <a:cxn ang="0">
                  <a:pos x="9" y="91"/>
                </a:cxn>
                <a:cxn ang="0">
                  <a:pos x="4" y="96"/>
                </a:cxn>
                <a:cxn ang="0">
                  <a:pos x="0" y="97"/>
                </a:cxn>
                <a:cxn ang="0">
                  <a:pos x="7" y="105"/>
                </a:cxn>
                <a:cxn ang="0">
                  <a:pos x="4" y="110"/>
                </a:cxn>
                <a:cxn ang="0">
                  <a:pos x="4" y="122"/>
                </a:cxn>
                <a:cxn ang="0">
                  <a:pos x="4" y="131"/>
                </a:cxn>
                <a:cxn ang="0">
                  <a:pos x="7" y="136"/>
                </a:cxn>
                <a:cxn ang="0">
                  <a:pos x="14" y="144"/>
                </a:cxn>
                <a:cxn ang="0">
                  <a:pos x="21" y="155"/>
                </a:cxn>
                <a:cxn ang="0">
                  <a:pos x="28" y="155"/>
                </a:cxn>
                <a:cxn ang="0">
                  <a:pos x="37" y="159"/>
                </a:cxn>
                <a:cxn ang="0">
                  <a:pos x="60" y="161"/>
                </a:cxn>
                <a:cxn ang="0">
                  <a:pos x="63" y="161"/>
                </a:cxn>
                <a:cxn ang="0">
                  <a:pos x="74" y="165"/>
                </a:cxn>
                <a:cxn ang="0">
                  <a:pos x="83" y="165"/>
                </a:cxn>
                <a:cxn ang="0">
                  <a:pos x="89" y="165"/>
                </a:cxn>
                <a:cxn ang="0">
                  <a:pos x="94" y="164"/>
                </a:cxn>
                <a:cxn ang="0">
                  <a:pos x="102" y="155"/>
                </a:cxn>
                <a:cxn ang="0">
                  <a:pos x="103" y="146"/>
                </a:cxn>
                <a:cxn ang="0">
                  <a:pos x="111" y="134"/>
                </a:cxn>
                <a:cxn ang="0">
                  <a:pos x="114" y="124"/>
                </a:cxn>
                <a:cxn ang="0">
                  <a:pos x="125" y="116"/>
                </a:cxn>
                <a:cxn ang="0">
                  <a:pos x="128" y="107"/>
                </a:cxn>
                <a:cxn ang="0">
                  <a:pos x="129" y="96"/>
                </a:cxn>
                <a:cxn ang="0">
                  <a:pos x="143" y="85"/>
                </a:cxn>
                <a:cxn ang="0">
                  <a:pos x="156" y="78"/>
                </a:cxn>
                <a:cxn ang="0">
                  <a:pos x="165" y="70"/>
                </a:cxn>
                <a:cxn ang="0">
                  <a:pos x="162" y="66"/>
                </a:cxn>
                <a:cxn ang="0">
                  <a:pos x="160" y="54"/>
                </a:cxn>
                <a:cxn ang="0">
                  <a:pos x="154" y="53"/>
                </a:cxn>
                <a:cxn ang="0">
                  <a:pos x="146" y="51"/>
                </a:cxn>
                <a:cxn ang="0">
                  <a:pos x="140" y="45"/>
                </a:cxn>
                <a:cxn ang="0">
                  <a:pos x="140" y="39"/>
                </a:cxn>
                <a:cxn ang="0">
                  <a:pos x="140" y="26"/>
                </a:cxn>
                <a:cxn ang="0">
                  <a:pos x="143" y="16"/>
                </a:cxn>
                <a:cxn ang="0">
                  <a:pos x="143" y="0"/>
                </a:cxn>
                <a:cxn ang="0">
                  <a:pos x="129" y="8"/>
                </a:cxn>
                <a:cxn ang="0">
                  <a:pos x="117" y="10"/>
                </a:cxn>
                <a:cxn ang="0">
                  <a:pos x="92" y="20"/>
                </a:cxn>
                <a:cxn ang="0">
                  <a:pos x="97" y="32"/>
                </a:cxn>
                <a:cxn ang="0">
                  <a:pos x="97" y="47"/>
                </a:cxn>
                <a:cxn ang="0">
                  <a:pos x="92" y="57"/>
                </a:cxn>
                <a:cxn ang="0">
                  <a:pos x="78" y="57"/>
                </a:cxn>
                <a:cxn ang="0">
                  <a:pos x="63" y="57"/>
                </a:cxn>
                <a:cxn ang="0">
                  <a:pos x="51" y="57"/>
                </a:cxn>
                <a:cxn ang="0">
                  <a:pos x="41" y="66"/>
                </a:cxn>
                <a:cxn ang="0">
                  <a:pos x="31" y="78"/>
                </a:cxn>
                <a:cxn ang="0">
                  <a:pos x="3" y="84"/>
                </a:cxn>
              </a:cxnLst>
              <a:rect l="0" t="0" r="r" b="b"/>
              <a:pathLst>
                <a:path w="165" h="165">
                  <a:moveTo>
                    <a:pt x="3" y="84"/>
                  </a:moveTo>
                  <a:lnTo>
                    <a:pt x="9" y="91"/>
                  </a:lnTo>
                  <a:lnTo>
                    <a:pt x="4" y="96"/>
                  </a:lnTo>
                  <a:lnTo>
                    <a:pt x="0" y="97"/>
                  </a:lnTo>
                  <a:lnTo>
                    <a:pt x="7" y="105"/>
                  </a:lnTo>
                  <a:lnTo>
                    <a:pt x="4" y="110"/>
                  </a:lnTo>
                  <a:lnTo>
                    <a:pt x="4" y="122"/>
                  </a:lnTo>
                  <a:lnTo>
                    <a:pt x="4" y="131"/>
                  </a:lnTo>
                  <a:lnTo>
                    <a:pt x="7" y="136"/>
                  </a:lnTo>
                  <a:lnTo>
                    <a:pt x="14" y="144"/>
                  </a:lnTo>
                  <a:lnTo>
                    <a:pt x="21" y="155"/>
                  </a:lnTo>
                  <a:lnTo>
                    <a:pt x="28" y="155"/>
                  </a:lnTo>
                  <a:lnTo>
                    <a:pt x="37" y="159"/>
                  </a:lnTo>
                  <a:lnTo>
                    <a:pt x="60" y="161"/>
                  </a:lnTo>
                  <a:lnTo>
                    <a:pt x="63" y="161"/>
                  </a:lnTo>
                  <a:lnTo>
                    <a:pt x="74" y="165"/>
                  </a:lnTo>
                  <a:lnTo>
                    <a:pt x="83" y="165"/>
                  </a:lnTo>
                  <a:lnTo>
                    <a:pt x="89" y="165"/>
                  </a:lnTo>
                  <a:lnTo>
                    <a:pt x="94" y="164"/>
                  </a:lnTo>
                  <a:lnTo>
                    <a:pt x="102" y="155"/>
                  </a:lnTo>
                  <a:lnTo>
                    <a:pt x="103" y="146"/>
                  </a:lnTo>
                  <a:lnTo>
                    <a:pt x="111" y="134"/>
                  </a:lnTo>
                  <a:lnTo>
                    <a:pt x="114" y="124"/>
                  </a:lnTo>
                  <a:lnTo>
                    <a:pt x="125" y="116"/>
                  </a:lnTo>
                  <a:lnTo>
                    <a:pt x="128" y="107"/>
                  </a:lnTo>
                  <a:lnTo>
                    <a:pt x="129" y="96"/>
                  </a:lnTo>
                  <a:lnTo>
                    <a:pt x="143" y="85"/>
                  </a:lnTo>
                  <a:lnTo>
                    <a:pt x="156" y="78"/>
                  </a:lnTo>
                  <a:lnTo>
                    <a:pt x="165" y="70"/>
                  </a:lnTo>
                  <a:lnTo>
                    <a:pt x="162" y="66"/>
                  </a:lnTo>
                  <a:lnTo>
                    <a:pt x="160" y="54"/>
                  </a:lnTo>
                  <a:lnTo>
                    <a:pt x="154" y="53"/>
                  </a:lnTo>
                  <a:lnTo>
                    <a:pt x="146" y="51"/>
                  </a:lnTo>
                  <a:lnTo>
                    <a:pt x="140" y="45"/>
                  </a:lnTo>
                  <a:lnTo>
                    <a:pt x="140" y="39"/>
                  </a:lnTo>
                  <a:lnTo>
                    <a:pt x="140" y="26"/>
                  </a:lnTo>
                  <a:lnTo>
                    <a:pt x="143" y="16"/>
                  </a:lnTo>
                  <a:lnTo>
                    <a:pt x="143" y="0"/>
                  </a:lnTo>
                  <a:lnTo>
                    <a:pt x="129" y="8"/>
                  </a:lnTo>
                  <a:lnTo>
                    <a:pt x="117" y="10"/>
                  </a:lnTo>
                  <a:lnTo>
                    <a:pt x="92" y="20"/>
                  </a:lnTo>
                  <a:lnTo>
                    <a:pt x="97" y="32"/>
                  </a:lnTo>
                  <a:lnTo>
                    <a:pt x="97" y="47"/>
                  </a:lnTo>
                  <a:lnTo>
                    <a:pt x="92" y="57"/>
                  </a:lnTo>
                  <a:lnTo>
                    <a:pt x="78" y="57"/>
                  </a:lnTo>
                  <a:lnTo>
                    <a:pt x="63" y="57"/>
                  </a:lnTo>
                  <a:lnTo>
                    <a:pt x="51" y="57"/>
                  </a:lnTo>
                  <a:lnTo>
                    <a:pt x="41" y="66"/>
                  </a:lnTo>
                  <a:lnTo>
                    <a:pt x="31" y="78"/>
                  </a:lnTo>
                  <a:lnTo>
                    <a:pt x="3" y="84"/>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03" name="Freeform 191"/>
            <p:cNvSpPr>
              <a:spLocks/>
            </p:cNvSpPr>
            <p:nvPr/>
          </p:nvSpPr>
          <p:spPr bwMode="auto">
            <a:xfrm>
              <a:off x="4259" y="2754"/>
              <a:ext cx="101" cy="129"/>
            </a:xfrm>
            <a:custGeom>
              <a:avLst/>
              <a:gdLst/>
              <a:ahLst/>
              <a:cxnLst>
                <a:cxn ang="0">
                  <a:pos x="31" y="75"/>
                </a:cxn>
                <a:cxn ang="0">
                  <a:pos x="26" y="80"/>
                </a:cxn>
                <a:cxn ang="0">
                  <a:pos x="26" y="93"/>
                </a:cxn>
                <a:cxn ang="0">
                  <a:pos x="23" y="102"/>
                </a:cxn>
                <a:cxn ang="0">
                  <a:pos x="25" y="115"/>
                </a:cxn>
                <a:cxn ang="0">
                  <a:pos x="19" y="124"/>
                </a:cxn>
                <a:cxn ang="0">
                  <a:pos x="6" y="129"/>
                </a:cxn>
                <a:cxn ang="0">
                  <a:pos x="0" y="126"/>
                </a:cxn>
                <a:cxn ang="0">
                  <a:pos x="0" y="117"/>
                </a:cxn>
                <a:cxn ang="0">
                  <a:pos x="6" y="102"/>
                </a:cxn>
                <a:cxn ang="0">
                  <a:pos x="5" y="93"/>
                </a:cxn>
                <a:cxn ang="0">
                  <a:pos x="5" y="74"/>
                </a:cxn>
                <a:cxn ang="0">
                  <a:pos x="9" y="59"/>
                </a:cxn>
                <a:cxn ang="0">
                  <a:pos x="14" y="44"/>
                </a:cxn>
                <a:cxn ang="0">
                  <a:pos x="23" y="16"/>
                </a:cxn>
                <a:cxn ang="0">
                  <a:pos x="40" y="9"/>
                </a:cxn>
                <a:cxn ang="0">
                  <a:pos x="63" y="4"/>
                </a:cxn>
                <a:cxn ang="0">
                  <a:pos x="82" y="0"/>
                </a:cxn>
                <a:cxn ang="0">
                  <a:pos x="102" y="4"/>
                </a:cxn>
                <a:cxn ang="0">
                  <a:pos x="96" y="10"/>
                </a:cxn>
                <a:cxn ang="0">
                  <a:pos x="76" y="12"/>
                </a:cxn>
                <a:cxn ang="0">
                  <a:pos x="49" y="16"/>
                </a:cxn>
                <a:cxn ang="0">
                  <a:pos x="36" y="18"/>
                </a:cxn>
                <a:cxn ang="0">
                  <a:pos x="28" y="22"/>
                </a:cxn>
                <a:cxn ang="0">
                  <a:pos x="29" y="36"/>
                </a:cxn>
                <a:cxn ang="0">
                  <a:pos x="42" y="37"/>
                </a:cxn>
                <a:cxn ang="0">
                  <a:pos x="56" y="41"/>
                </a:cxn>
                <a:cxn ang="0">
                  <a:pos x="71" y="46"/>
                </a:cxn>
                <a:cxn ang="0">
                  <a:pos x="63" y="56"/>
                </a:cxn>
                <a:cxn ang="0">
                  <a:pos x="53" y="65"/>
                </a:cxn>
                <a:cxn ang="0">
                  <a:pos x="53" y="75"/>
                </a:cxn>
                <a:cxn ang="0">
                  <a:pos x="60" y="92"/>
                </a:cxn>
                <a:cxn ang="0">
                  <a:pos x="62" y="102"/>
                </a:cxn>
                <a:cxn ang="0">
                  <a:pos x="53" y="107"/>
                </a:cxn>
                <a:cxn ang="0">
                  <a:pos x="43" y="98"/>
                </a:cxn>
                <a:cxn ang="0">
                  <a:pos x="39" y="89"/>
                </a:cxn>
                <a:cxn ang="0">
                  <a:pos x="31" y="75"/>
                </a:cxn>
              </a:cxnLst>
              <a:rect l="0" t="0" r="r" b="b"/>
              <a:pathLst>
                <a:path w="102" h="129">
                  <a:moveTo>
                    <a:pt x="31" y="75"/>
                  </a:moveTo>
                  <a:lnTo>
                    <a:pt x="26" y="80"/>
                  </a:lnTo>
                  <a:lnTo>
                    <a:pt x="26" y="93"/>
                  </a:lnTo>
                  <a:lnTo>
                    <a:pt x="23" y="102"/>
                  </a:lnTo>
                  <a:lnTo>
                    <a:pt x="25" y="115"/>
                  </a:lnTo>
                  <a:lnTo>
                    <a:pt x="19" y="124"/>
                  </a:lnTo>
                  <a:lnTo>
                    <a:pt x="6" y="129"/>
                  </a:lnTo>
                  <a:lnTo>
                    <a:pt x="0" y="126"/>
                  </a:lnTo>
                  <a:lnTo>
                    <a:pt x="0" y="117"/>
                  </a:lnTo>
                  <a:lnTo>
                    <a:pt x="6" y="102"/>
                  </a:lnTo>
                  <a:lnTo>
                    <a:pt x="5" y="93"/>
                  </a:lnTo>
                  <a:lnTo>
                    <a:pt x="5" y="74"/>
                  </a:lnTo>
                  <a:lnTo>
                    <a:pt x="9" y="59"/>
                  </a:lnTo>
                  <a:lnTo>
                    <a:pt x="14" y="44"/>
                  </a:lnTo>
                  <a:lnTo>
                    <a:pt x="23" y="16"/>
                  </a:lnTo>
                  <a:lnTo>
                    <a:pt x="40" y="9"/>
                  </a:lnTo>
                  <a:lnTo>
                    <a:pt x="63" y="4"/>
                  </a:lnTo>
                  <a:lnTo>
                    <a:pt x="82" y="0"/>
                  </a:lnTo>
                  <a:lnTo>
                    <a:pt x="102" y="4"/>
                  </a:lnTo>
                  <a:lnTo>
                    <a:pt x="96" y="10"/>
                  </a:lnTo>
                  <a:lnTo>
                    <a:pt x="76" y="12"/>
                  </a:lnTo>
                  <a:lnTo>
                    <a:pt x="49" y="16"/>
                  </a:lnTo>
                  <a:lnTo>
                    <a:pt x="36" y="18"/>
                  </a:lnTo>
                  <a:lnTo>
                    <a:pt x="28" y="22"/>
                  </a:lnTo>
                  <a:lnTo>
                    <a:pt x="29" y="36"/>
                  </a:lnTo>
                  <a:lnTo>
                    <a:pt x="42" y="37"/>
                  </a:lnTo>
                  <a:lnTo>
                    <a:pt x="56" y="41"/>
                  </a:lnTo>
                  <a:lnTo>
                    <a:pt x="71" y="46"/>
                  </a:lnTo>
                  <a:lnTo>
                    <a:pt x="63" y="56"/>
                  </a:lnTo>
                  <a:lnTo>
                    <a:pt x="53" y="65"/>
                  </a:lnTo>
                  <a:lnTo>
                    <a:pt x="53" y="75"/>
                  </a:lnTo>
                  <a:lnTo>
                    <a:pt x="60" y="92"/>
                  </a:lnTo>
                  <a:lnTo>
                    <a:pt x="62" y="102"/>
                  </a:lnTo>
                  <a:lnTo>
                    <a:pt x="53" y="107"/>
                  </a:lnTo>
                  <a:lnTo>
                    <a:pt x="43" y="98"/>
                  </a:lnTo>
                  <a:lnTo>
                    <a:pt x="39" y="89"/>
                  </a:lnTo>
                  <a:lnTo>
                    <a:pt x="31" y="75"/>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04" name="Freeform 192"/>
            <p:cNvSpPr>
              <a:spLocks/>
            </p:cNvSpPr>
            <p:nvPr/>
          </p:nvSpPr>
          <p:spPr bwMode="auto">
            <a:xfrm>
              <a:off x="4037" y="2896"/>
              <a:ext cx="143" cy="44"/>
            </a:xfrm>
            <a:custGeom>
              <a:avLst/>
              <a:gdLst/>
              <a:ahLst/>
              <a:cxnLst>
                <a:cxn ang="0">
                  <a:pos x="0" y="13"/>
                </a:cxn>
                <a:cxn ang="0">
                  <a:pos x="5" y="9"/>
                </a:cxn>
                <a:cxn ang="0">
                  <a:pos x="12" y="6"/>
                </a:cxn>
                <a:cxn ang="0">
                  <a:pos x="15" y="0"/>
                </a:cxn>
                <a:cxn ang="0">
                  <a:pos x="25" y="4"/>
                </a:cxn>
                <a:cxn ang="0">
                  <a:pos x="46" y="10"/>
                </a:cxn>
                <a:cxn ang="0">
                  <a:pos x="74" y="13"/>
                </a:cxn>
                <a:cxn ang="0">
                  <a:pos x="89" y="18"/>
                </a:cxn>
                <a:cxn ang="0">
                  <a:pos x="113" y="19"/>
                </a:cxn>
                <a:cxn ang="0">
                  <a:pos x="120" y="28"/>
                </a:cxn>
                <a:cxn ang="0">
                  <a:pos x="134" y="31"/>
                </a:cxn>
                <a:cxn ang="0">
                  <a:pos x="143" y="34"/>
                </a:cxn>
                <a:cxn ang="0">
                  <a:pos x="140" y="38"/>
                </a:cxn>
                <a:cxn ang="0">
                  <a:pos x="134" y="44"/>
                </a:cxn>
                <a:cxn ang="0">
                  <a:pos x="128" y="44"/>
                </a:cxn>
                <a:cxn ang="0">
                  <a:pos x="120" y="40"/>
                </a:cxn>
                <a:cxn ang="0">
                  <a:pos x="111" y="35"/>
                </a:cxn>
                <a:cxn ang="0">
                  <a:pos x="102" y="34"/>
                </a:cxn>
                <a:cxn ang="0">
                  <a:pos x="76" y="35"/>
                </a:cxn>
                <a:cxn ang="0">
                  <a:pos x="62" y="40"/>
                </a:cxn>
                <a:cxn ang="0">
                  <a:pos x="49" y="40"/>
                </a:cxn>
                <a:cxn ang="0">
                  <a:pos x="37" y="35"/>
                </a:cxn>
                <a:cxn ang="0">
                  <a:pos x="26" y="28"/>
                </a:cxn>
                <a:cxn ang="0">
                  <a:pos x="11" y="28"/>
                </a:cxn>
                <a:cxn ang="0">
                  <a:pos x="0" y="13"/>
                </a:cxn>
              </a:cxnLst>
              <a:rect l="0" t="0" r="r" b="b"/>
              <a:pathLst>
                <a:path w="143" h="44">
                  <a:moveTo>
                    <a:pt x="0" y="13"/>
                  </a:moveTo>
                  <a:lnTo>
                    <a:pt x="5" y="9"/>
                  </a:lnTo>
                  <a:lnTo>
                    <a:pt x="12" y="6"/>
                  </a:lnTo>
                  <a:lnTo>
                    <a:pt x="15" y="0"/>
                  </a:lnTo>
                  <a:lnTo>
                    <a:pt x="25" y="4"/>
                  </a:lnTo>
                  <a:lnTo>
                    <a:pt x="46" y="10"/>
                  </a:lnTo>
                  <a:lnTo>
                    <a:pt x="74" y="13"/>
                  </a:lnTo>
                  <a:lnTo>
                    <a:pt x="89" y="18"/>
                  </a:lnTo>
                  <a:lnTo>
                    <a:pt x="113" y="19"/>
                  </a:lnTo>
                  <a:lnTo>
                    <a:pt x="120" y="28"/>
                  </a:lnTo>
                  <a:lnTo>
                    <a:pt x="134" y="31"/>
                  </a:lnTo>
                  <a:lnTo>
                    <a:pt x="143" y="34"/>
                  </a:lnTo>
                  <a:lnTo>
                    <a:pt x="140" y="38"/>
                  </a:lnTo>
                  <a:lnTo>
                    <a:pt x="134" y="44"/>
                  </a:lnTo>
                  <a:lnTo>
                    <a:pt x="128" y="44"/>
                  </a:lnTo>
                  <a:lnTo>
                    <a:pt x="120" y="40"/>
                  </a:lnTo>
                  <a:lnTo>
                    <a:pt x="111" y="35"/>
                  </a:lnTo>
                  <a:lnTo>
                    <a:pt x="102" y="34"/>
                  </a:lnTo>
                  <a:lnTo>
                    <a:pt x="76" y="35"/>
                  </a:lnTo>
                  <a:lnTo>
                    <a:pt x="62" y="40"/>
                  </a:lnTo>
                  <a:lnTo>
                    <a:pt x="49" y="40"/>
                  </a:lnTo>
                  <a:lnTo>
                    <a:pt x="37" y="35"/>
                  </a:lnTo>
                  <a:lnTo>
                    <a:pt x="26" y="28"/>
                  </a:lnTo>
                  <a:lnTo>
                    <a:pt x="11" y="28"/>
                  </a:lnTo>
                  <a:lnTo>
                    <a:pt x="0" y="1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05" name="Freeform 193"/>
            <p:cNvSpPr>
              <a:spLocks/>
            </p:cNvSpPr>
            <p:nvPr/>
          </p:nvSpPr>
          <p:spPr bwMode="auto">
            <a:xfrm>
              <a:off x="4208" y="2939"/>
              <a:ext cx="37" cy="19"/>
            </a:xfrm>
            <a:custGeom>
              <a:avLst/>
              <a:gdLst/>
              <a:ahLst/>
              <a:cxnLst>
                <a:cxn ang="0">
                  <a:pos x="5" y="3"/>
                </a:cxn>
                <a:cxn ang="0">
                  <a:pos x="0" y="9"/>
                </a:cxn>
                <a:cxn ang="0">
                  <a:pos x="2" y="15"/>
                </a:cxn>
                <a:cxn ang="0">
                  <a:pos x="6" y="18"/>
                </a:cxn>
                <a:cxn ang="0">
                  <a:pos x="22" y="19"/>
                </a:cxn>
                <a:cxn ang="0">
                  <a:pos x="26" y="19"/>
                </a:cxn>
                <a:cxn ang="0">
                  <a:pos x="34" y="15"/>
                </a:cxn>
                <a:cxn ang="0">
                  <a:pos x="37" y="1"/>
                </a:cxn>
                <a:cxn ang="0">
                  <a:pos x="28" y="0"/>
                </a:cxn>
                <a:cxn ang="0">
                  <a:pos x="5" y="3"/>
                </a:cxn>
              </a:cxnLst>
              <a:rect l="0" t="0" r="r" b="b"/>
              <a:pathLst>
                <a:path w="37" h="19">
                  <a:moveTo>
                    <a:pt x="5" y="3"/>
                  </a:moveTo>
                  <a:lnTo>
                    <a:pt x="0" y="9"/>
                  </a:lnTo>
                  <a:lnTo>
                    <a:pt x="2" y="15"/>
                  </a:lnTo>
                  <a:lnTo>
                    <a:pt x="6" y="18"/>
                  </a:lnTo>
                  <a:lnTo>
                    <a:pt x="22" y="19"/>
                  </a:lnTo>
                  <a:lnTo>
                    <a:pt x="26" y="19"/>
                  </a:lnTo>
                  <a:lnTo>
                    <a:pt x="34" y="15"/>
                  </a:lnTo>
                  <a:lnTo>
                    <a:pt x="37" y="1"/>
                  </a:lnTo>
                  <a:lnTo>
                    <a:pt x="28" y="0"/>
                  </a:lnTo>
                  <a:lnTo>
                    <a:pt x="5" y="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06" name="Freeform 194"/>
            <p:cNvSpPr>
              <a:spLocks/>
            </p:cNvSpPr>
            <p:nvPr/>
          </p:nvSpPr>
          <p:spPr bwMode="auto">
            <a:xfrm>
              <a:off x="4271" y="2952"/>
              <a:ext cx="34" cy="19"/>
            </a:xfrm>
            <a:custGeom>
              <a:avLst/>
              <a:gdLst/>
              <a:ahLst/>
              <a:cxnLst>
                <a:cxn ang="0">
                  <a:pos x="2" y="0"/>
                </a:cxn>
                <a:cxn ang="0">
                  <a:pos x="31" y="2"/>
                </a:cxn>
                <a:cxn ang="0">
                  <a:pos x="34" y="11"/>
                </a:cxn>
                <a:cxn ang="0">
                  <a:pos x="24" y="19"/>
                </a:cxn>
                <a:cxn ang="0">
                  <a:pos x="14" y="16"/>
                </a:cxn>
                <a:cxn ang="0">
                  <a:pos x="0" y="16"/>
                </a:cxn>
                <a:cxn ang="0">
                  <a:pos x="2" y="0"/>
                </a:cxn>
              </a:cxnLst>
              <a:rect l="0" t="0" r="r" b="b"/>
              <a:pathLst>
                <a:path w="34" h="19">
                  <a:moveTo>
                    <a:pt x="2" y="0"/>
                  </a:moveTo>
                  <a:lnTo>
                    <a:pt x="31" y="2"/>
                  </a:lnTo>
                  <a:lnTo>
                    <a:pt x="34" y="11"/>
                  </a:lnTo>
                  <a:lnTo>
                    <a:pt x="24" y="19"/>
                  </a:lnTo>
                  <a:lnTo>
                    <a:pt x="14" y="16"/>
                  </a:lnTo>
                  <a:lnTo>
                    <a:pt x="0" y="16"/>
                  </a:lnTo>
                  <a:lnTo>
                    <a:pt x="2"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07" name="Freeform 195"/>
            <p:cNvSpPr>
              <a:spLocks/>
            </p:cNvSpPr>
            <p:nvPr/>
          </p:nvSpPr>
          <p:spPr bwMode="auto">
            <a:xfrm>
              <a:off x="4327" y="2954"/>
              <a:ext cx="52" cy="35"/>
            </a:xfrm>
            <a:custGeom>
              <a:avLst/>
              <a:gdLst/>
              <a:ahLst/>
              <a:cxnLst>
                <a:cxn ang="0">
                  <a:pos x="45" y="0"/>
                </a:cxn>
                <a:cxn ang="0">
                  <a:pos x="32" y="4"/>
                </a:cxn>
                <a:cxn ang="0">
                  <a:pos x="23" y="7"/>
                </a:cxn>
                <a:cxn ang="0">
                  <a:pos x="12" y="13"/>
                </a:cxn>
                <a:cxn ang="0">
                  <a:pos x="6" y="19"/>
                </a:cxn>
                <a:cxn ang="0">
                  <a:pos x="0" y="25"/>
                </a:cxn>
                <a:cxn ang="0">
                  <a:pos x="0" y="32"/>
                </a:cxn>
                <a:cxn ang="0">
                  <a:pos x="3" y="35"/>
                </a:cxn>
                <a:cxn ang="0">
                  <a:pos x="11" y="31"/>
                </a:cxn>
                <a:cxn ang="0">
                  <a:pos x="20" y="26"/>
                </a:cxn>
                <a:cxn ang="0">
                  <a:pos x="34" y="22"/>
                </a:cxn>
                <a:cxn ang="0">
                  <a:pos x="52" y="17"/>
                </a:cxn>
                <a:cxn ang="0">
                  <a:pos x="45" y="0"/>
                </a:cxn>
              </a:cxnLst>
              <a:rect l="0" t="0" r="r" b="b"/>
              <a:pathLst>
                <a:path w="52" h="35">
                  <a:moveTo>
                    <a:pt x="45" y="0"/>
                  </a:moveTo>
                  <a:lnTo>
                    <a:pt x="32" y="4"/>
                  </a:lnTo>
                  <a:lnTo>
                    <a:pt x="23" y="7"/>
                  </a:lnTo>
                  <a:lnTo>
                    <a:pt x="12" y="13"/>
                  </a:lnTo>
                  <a:lnTo>
                    <a:pt x="6" y="19"/>
                  </a:lnTo>
                  <a:lnTo>
                    <a:pt x="0" y="25"/>
                  </a:lnTo>
                  <a:lnTo>
                    <a:pt x="0" y="32"/>
                  </a:lnTo>
                  <a:lnTo>
                    <a:pt x="3" y="35"/>
                  </a:lnTo>
                  <a:lnTo>
                    <a:pt x="11" y="31"/>
                  </a:lnTo>
                  <a:lnTo>
                    <a:pt x="20" y="26"/>
                  </a:lnTo>
                  <a:lnTo>
                    <a:pt x="34" y="22"/>
                  </a:lnTo>
                  <a:lnTo>
                    <a:pt x="52" y="17"/>
                  </a:lnTo>
                  <a:lnTo>
                    <a:pt x="45"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08" name="Freeform 196"/>
            <p:cNvSpPr>
              <a:spLocks/>
            </p:cNvSpPr>
            <p:nvPr/>
          </p:nvSpPr>
          <p:spPr bwMode="auto">
            <a:xfrm>
              <a:off x="4403" y="2739"/>
              <a:ext cx="37" cy="58"/>
            </a:xfrm>
            <a:custGeom>
              <a:avLst/>
              <a:gdLst/>
              <a:ahLst/>
              <a:cxnLst>
                <a:cxn ang="0">
                  <a:pos x="1" y="0"/>
                </a:cxn>
                <a:cxn ang="0">
                  <a:pos x="0" y="6"/>
                </a:cxn>
                <a:cxn ang="0">
                  <a:pos x="3" y="15"/>
                </a:cxn>
                <a:cxn ang="0">
                  <a:pos x="7" y="24"/>
                </a:cxn>
                <a:cxn ang="0">
                  <a:pos x="6" y="31"/>
                </a:cxn>
                <a:cxn ang="0">
                  <a:pos x="6" y="43"/>
                </a:cxn>
                <a:cxn ang="0">
                  <a:pos x="3" y="51"/>
                </a:cxn>
                <a:cxn ang="0">
                  <a:pos x="6" y="54"/>
                </a:cxn>
                <a:cxn ang="0">
                  <a:pos x="12" y="58"/>
                </a:cxn>
                <a:cxn ang="0">
                  <a:pos x="20" y="55"/>
                </a:cxn>
                <a:cxn ang="0">
                  <a:pos x="18" y="49"/>
                </a:cxn>
                <a:cxn ang="0">
                  <a:pos x="18" y="39"/>
                </a:cxn>
                <a:cxn ang="0">
                  <a:pos x="26" y="33"/>
                </a:cxn>
                <a:cxn ang="0">
                  <a:pos x="37" y="27"/>
                </a:cxn>
                <a:cxn ang="0">
                  <a:pos x="29" y="18"/>
                </a:cxn>
                <a:cxn ang="0">
                  <a:pos x="27" y="11"/>
                </a:cxn>
                <a:cxn ang="0">
                  <a:pos x="26" y="6"/>
                </a:cxn>
                <a:cxn ang="0">
                  <a:pos x="15" y="2"/>
                </a:cxn>
                <a:cxn ang="0">
                  <a:pos x="1" y="0"/>
                </a:cxn>
              </a:cxnLst>
              <a:rect l="0" t="0" r="r" b="b"/>
              <a:pathLst>
                <a:path w="37" h="58">
                  <a:moveTo>
                    <a:pt x="1" y="0"/>
                  </a:moveTo>
                  <a:lnTo>
                    <a:pt x="0" y="6"/>
                  </a:lnTo>
                  <a:lnTo>
                    <a:pt x="3" y="15"/>
                  </a:lnTo>
                  <a:lnTo>
                    <a:pt x="7" y="24"/>
                  </a:lnTo>
                  <a:lnTo>
                    <a:pt x="6" y="31"/>
                  </a:lnTo>
                  <a:lnTo>
                    <a:pt x="6" y="43"/>
                  </a:lnTo>
                  <a:lnTo>
                    <a:pt x="3" y="51"/>
                  </a:lnTo>
                  <a:lnTo>
                    <a:pt x="6" y="54"/>
                  </a:lnTo>
                  <a:lnTo>
                    <a:pt x="12" y="58"/>
                  </a:lnTo>
                  <a:lnTo>
                    <a:pt x="20" y="55"/>
                  </a:lnTo>
                  <a:lnTo>
                    <a:pt x="18" y="49"/>
                  </a:lnTo>
                  <a:lnTo>
                    <a:pt x="18" y="39"/>
                  </a:lnTo>
                  <a:lnTo>
                    <a:pt x="26" y="33"/>
                  </a:lnTo>
                  <a:lnTo>
                    <a:pt x="37" y="27"/>
                  </a:lnTo>
                  <a:lnTo>
                    <a:pt x="29" y="18"/>
                  </a:lnTo>
                  <a:lnTo>
                    <a:pt x="27" y="11"/>
                  </a:lnTo>
                  <a:lnTo>
                    <a:pt x="26" y="6"/>
                  </a:lnTo>
                  <a:lnTo>
                    <a:pt x="15" y="2"/>
                  </a:lnTo>
                  <a:lnTo>
                    <a:pt x="1"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09" name="Freeform 197"/>
            <p:cNvSpPr>
              <a:spLocks/>
            </p:cNvSpPr>
            <p:nvPr/>
          </p:nvSpPr>
          <p:spPr bwMode="auto">
            <a:xfrm>
              <a:off x="4416" y="2841"/>
              <a:ext cx="52" cy="27"/>
            </a:xfrm>
            <a:custGeom>
              <a:avLst/>
              <a:gdLst/>
              <a:ahLst/>
              <a:cxnLst>
                <a:cxn ang="0">
                  <a:pos x="0" y="0"/>
                </a:cxn>
                <a:cxn ang="0">
                  <a:pos x="5" y="6"/>
                </a:cxn>
                <a:cxn ang="0">
                  <a:pos x="28" y="6"/>
                </a:cxn>
                <a:cxn ang="0">
                  <a:pos x="39" y="6"/>
                </a:cxn>
                <a:cxn ang="0">
                  <a:pos x="50" y="8"/>
                </a:cxn>
                <a:cxn ang="0">
                  <a:pos x="42" y="18"/>
                </a:cxn>
                <a:cxn ang="0">
                  <a:pos x="41" y="27"/>
                </a:cxn>
                <a:cxn ang="0">
                  <a:pos x="28" y="25"/>
                </a:cxn>
                <a:cxn ang="0">
                  <a:pos x="20" y="21"/>
                </a:cxn>
                <a:cxn ang="0">
                  <a:pos x="8" y="21"/>
                </a:cxn>
                <a:cxn ang="0">
                  <a:pos x="2" y="17"/>
                </a:cxn>
                <a:cxn ang="0">
                  <a:pos x="0" y="0"/>
                </a:cxn>
              </a:cxnLst>
              <a:rect l="0" t="0" r="r" b="b"/>
              <a:pathLst>
                <a:path w="50" h="27">
                  <a:moveTo>
                    <a:pt x="0" y="0"/>
                  </a:moveTo>
                  <a:lnTo>
                    <a:pt x="5" y="6"/>
                  </a:lnTo>
                  <a:lnTo>
                    <a:pt x="28" y="6"/>
                  </a:lnTo>
                  <a:lnTo>
                    <a:pt x="39" y="6"/>
                  </a:lnTo>
                  <a:lnTo>
                    <a:pt x="50" y="8"/>
                  </a:lnTo>
                  <a:lnTo>
                    <a:pt x="42" y="18"/>
                  </a:lnTo>
                  <a:lnTo>
                    <a:pt x="41" y="27"/>
                  </a:lnTo>
                  <a:lnTo>
                    <a:pt x="28" y="25"/>
                  </a:lnTo>
                  <a:lnTo>
                    <a:pt x="20" y="21"/>
                  </a:lnTo>
                  <a:lnTo>
                    <a:pt x="8" y="21"/>
                  </a:lnTo>
                  <a:lnTo>
                    <a:pt x="2" y="17"/>
                  </a:lnTo>
                  <a:lnTo>
                    <a:pt x="0"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10" name="Freeform 198"/>
            <p:cNvSpPr>
              <a:spLocks/>
            </p:cNvSpPr>
            <p:nvPr/>
          </p:nvSpPr>
          <p:spPr bwMode="auto">
            <a:xfrm>
              <a:off x="4463" y="2791"/>
              <a:ext cx="169" cy="185"/>
            </a:xfrm>
            <a:custGeom>
              <a:avLst/>
              <a:gdLst/>
              <a:ahLst/>
              <a:cxnLst>
                <a:cxn ang="0">
                  <a:pos x="0" y="13"/>
                </a:cxn>
                <a:cxn ang="0">
                  <a:pos x="1" y="30"/>
                </a:cxn>
                <a:cxn ang="0">
                  <a:pos x="6" y="34"/>
                </a:cxn>
                <a:cxn ang="0">
                  <a:pos x="15" y="40"/>
                </a:cxn>
                <a:cxn ang="0">
                  <a:pos x="23" y="40"/>
                </a:cxn>
                <a:cxn ang="0">
                  <a:pos x="26" y="46"/>
                </a:cxn>
                <a:cxn ang="0">
                  <a:pos x="17" y="56"/>
                </a:cxn>
                <a:cxn ang="0">
                  <a:pos x="26" y="67"/>
                </a:cxn>
                <a:cxn ang="0">
                  <a:pos x="26" y="77"/>
                </a:cxn>
                <a:cxn ang="0">
                  <a:pos x="38" y="80"/>
                </a:cxn>
                <a:cxn ang="0">
                  <a:pos x="48" y="86"/>
                </a:cxn>
                <a:cxn ang="0">
                  <a:pos x="68" y="90"/>
                </a:cxn>
                <a:cxn ang="0">
                  <a:pos x="78" y="96"/>
                </a:cxn>
                <a:cxn ang="0">
                  <a:pos x="88" y="101"/>
                </a:cxn>
                <a:cxn ang="0">
                  <a:pos x="98" y="109"/>
                </a:cxn>
                <a:cxn ang="0">
                  <a:pos x="111" y="114"/>
                </a:cxn>
                <a:cxn ang="0">
                  <a:pos x="114" y="118"/>
                </a:cxn>
                <a:cxn ang="0">
                  <a:pos x="120" y="129"/>
                </a:cxn>
                <a:cxn ang="0">
                  <a:pos x="120" y="139"/>
                </a:cxn>
                <a:cxn ang="0">
                  <a:pos x="114" y="149"/>
                </a:cxn>
                <a:cxn ang="0">
                  <a:pos x="106" y="161"/>
                </a:cxn>
                <a:cxn ang="0">
                  <a:pos x="115" y="170"/>
                </a:cxn>
                <a:cxn ang="0">
                  <a:pos x="128" y="175"/>
                </a:cxn>
                <a:cxn ang="0">
                  <a:pos x="143" y="180"/>
                </a:cxn>
                <a:cxn ang="0">
                  <a:pos x="152" y="185"/>
                </a:cxn>
                <a:cxn ang="0">
                  <a:pos x="156" y="180"/>
                </a:cxn>
                <a:cxn ang="0">
                  <a:pos x="159" y="164"/>
                </a:cxn>
                <a:cxn ang="0">
                  <a:pos x="160" y="133"/>
                </a:cxn>
                <a:cxn ang="0">
                  <a:pos x="165" y="105"/>
                </a:cxn>
                <a:cxn ang="0">
                  <a:pos x="168" y="83"/>
                </a:cxn>
                <a:cxn ang="0">
                  <a:pos x="169" y="55"/>
                </a:cxn>
                <a:cxn ang="0">
                  <a:pos x="149" y="53"/>
                </a:cxn>
                <a:cxn ang="0">
                  <a:pos x="142" y="47"/>
                </a:cxn>
                <a:cxn ang="0">
                  <a:pos x="139" y="34"/>
                </a:cxn>
                <a:cxn ang="0">
                  <a:pos x="128" y="24"/>
                </a:cxn>
                <a:cxn ang="0">
                  <a:pos x="120" y="24"/>
                </a:cxn>
                <a:cxn ang="0">
                  <a:pos x="105" y="30"/>
                </a:cxn>
                <a:cxn ang="0">
                  <a:pos x="92" y="43"/>
                </a:cxn>
                <a:cxn ang="0">
                  <a:pos x="81" y="50"/>
                </a:cxn>
                <a:cxn ang="0">
                  <a:pos x="69" y="55"/>
                </a:cxn>
                <a:cxn ang="0">
                  <a:pos x="63" y="47"/>
                </a:cxn>
                <a:cxn ang="0">
                  <a:pos x="60" y="37"/>
                </a:cxn>
                <a:cxn ang="0">
                  <a:pos x="55" y="19"/>
                </a:cxn>
                <a:cxn ang="0">
                  <a:pos x="54" y="12"/>
                </a:cxn>
                <a:cxn ang="0">
                  <a:pos x="46" y="6"/>
                </a:cxn>
                <a:cxn ang="0">
                  <a:pos x="38" y="0"/>
                </a:cxn>
                <a:cxn ang="0">
                  <a:pos x="26" y="12"/>
                </a:cxn>
                <a:cxn ang="0">
                  <a:pos x="17" y="12"/>
                </a:cxn>
                <a:cxn ang="0">
                  <a:pos x="0" y="13"/>
                </a:cxn>
              </a:cxnLst>
              <a:rect l="0" t="0" r="r" b="b"/>
              <a:pathLst>
                <a:path w="169" h="185">
                  <a:moveTo>
                    <a:pt x="0" y="13"/>
                  </a:moveTo>
                  <a:lnTo>
                    <a:pt x="1" y="30"/>
                  </a:lnTo>
                  <a:lnTo>
                    <a:pt x="6" y="34"/>
                  </a:lnTo>
                  <a:lnTo>
                    <a:pt x="15" y="40"/>
                  </a:lnTo>
                  <a:lnTo>
                    <a:pt x="23" y="40"/>
                  </a:lnTo>
                  <a:lnTo>
                    <a:pt x="26" y="46"/>
                  </a:lnTo>
                  <a:lnTo>
                    <a:pt x="17" y="56"/>
                  </a:lnTo>
                  <a:lnTo>
                    <a:pt x="26" y="67"/>
                  </a:lnTo>
                  <a:lnTo>
                    <a:pt x="26" y="77"/>
                  </a:lnTo>
                  <a:lnTo>
                    <a:pt x="38" y="80"/>
                  </a:lnTo>
                  <a:lnTo>
                    <a:pt x="48" y="86"/>
                  </a:lnTo>
                  <a:lnTo>
                    <a:pt x="68" y="90"/>
                  </a:lnTo>
                  <a:lnTo>
                    <a:pt x="78" y="96"/>
                  </a:lnTo>
                  <a:lnTo>
                    <a:pt x="88" y="101"/>
                  </a:lnTo>
                  <a:lnTo>
                    <a:pt x="98" y="109"/>
                  </a:lnTo>
                  <a:lnTo>
                    <a:pt x="111" y="114"/>
                  </a:lnTo>
                  <a:lnTo>
                    <a:pt x="114" y="118"/>
                  </a:lnTo>
                  <a:lnTo>
                    <a:pt x="120" y="129"/>
                  </a:lnTo>
                  <a:lnTo>
                    <a:pt x="120" y="139"/>
                  </a:lnTo>
                  <a:lnTo>
                    <a:pt x="114" y="149"/>
                  </a:lnTo>
                  <a:lnTo>
                    <a:pt x="106" y="161"/>
                  </a:lnTo>
                  <a:lnTo>
                    <a:pt x="115" y="170"/>
                  </a:lnTo>
                  <a:lnTo>
                    <a:pt x="128" y="175"/>
                  </a:lnTo>
                  <a:lnTo>
                    <a:pt x="143" y="180"/>
                  </a:lnTo>
                  <a:lnTo>
                    <a:pt x="152" y="185"/>
                  </a:lnTo>
                  <a:lnTo>
                    <a:pt x="156" y="180"/>
                  </a:lnTo>
                  <a:lnTo>
                    <a:pt x="159" y="164"/>
                  </a:lnTo>
                  <a:lnTo>
                    <a:pt x="160" y="133"/>
                  </a:lnTo>
                  <a:lnTo>
                    <a:pt x="165" y="105"/>
                  </a:lnTo>
                  <a:lnTo>
                    <a:pt x="168" y="83"/>
                  </a:lnTo>
                  <a:lnTo>
                    <a:pt x="169" y="55"/>
                  </a:lnTo>
                  <a:lnTo>
                    <a:pt x="149" y="53"/>
                  </a:lnTo>
                  <a:lnTo>
                    <a:pt x="142" y="47"/>
                  </a:lnTo>
                  <a:lnTo>
                    <a:pt x="139" y="34"/>
                  </a:lnTo>
                  <a:lnTo>
                    <a:pt x="128" y="24"/>
                  </a:lnTo>
                  <a:lnTo>
                    <a:pt x="120" y="24"/>
                  </a:lnTo>
                  <a:lnTo>
                    <a:pt x="105" y="30"/>
                  </a:lnTo>
                  <a:lnTo>
                    <a:pt x="92" y="43"/>
                  </a:lnTo>
                  <a:lnTo>
                    <a:pt x="81" y="50"/>
                  </a:lnTo>
                  <a:lnTo>
                    <a:pt x="69" y="55"/>
                  </a:lnTo>
                  <a:lnTo>
                    <a:pt x="63" y="47"/>
                  </a:lnTo>
                  <a:lnTo>
                    <a:pt x="60" y="37"/>
                  </a:lnTo>
                  <a:lnTo>
                    <a:pt x="55" y="19"/>
                  </a:lnTo>
                  <a:lnTo>
                    <a:pt x="54" y="12"/>
                  </a:lnTo>
                  <a:lnTo>
                    <a:pt x="46" y="6"/>
                  </a:lnTo>
                  <a:lnTo>
                    <a:pt x="38" y="0"/>
                  </a:lnTo>
                  <a:lnTo>
                    <a:pt x="26" y="12"/>
                  </a:lnTo>
                  <a:lnTo>
                    <a:pt x="17" y="12"/>
                  </a:lnTo>
                  <a:lnTo>
                    <a:pt x="0" y="13"/>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11" name="Freeform 199"/>
            <p:cNvSpPr>
              <a:spLocks/>
            </p:cNvSpPr>
            <p:nvPr/>
          </p:nvSpPr>
          <p:spPr bwMode="auto">
            <a:xfrm>
              <a:off x="4619" y="2847"/>
              <a:ext cx="138" cy="157"/>
            </a:xfrm>
            <a:custGeom>
              <a:avLst/>
              <a:gdLst/>
              <a:ahLst/>
              <a:cxnLst>
                <a:cxn ang="0">
                  <a:pos x="13" y="0"/>
                </a:cxn>
                <a:cxn ang="0">
                  <a:pos x="0" y="127"/>
                </a:cxn>
                <a:cxn ang="0">
                  <a:pos x="9" y="129"/>
                </a:cxn>
                <a:cxn ang="0">
                  <a:pos x="15" y="136"/>
                </a:cxn>
                <a:cxn ang="0">
                  <a:pos x="27" y="136"/>
                </a:cxn>
                <a:cxn ang="0">
                  <a:pos x="33" y="129"/>
                </a:cxn>
                <a:cxn ang="0">
                  <a:pos x="40" y="117"/>
                </a:cxn>
                <a:cxn ang="0">
                  <a:pos x="50" y="107"/>
                </a:cxn>
                <a:cxn ang="0">
                  <a:pos x="57" y="107"/>
                </a:cxn>
                <a:cxn ang="0">
                  <a:pos x="64" y="108"/>
                </a:cxn>
                <a:cxn ang="0">
                  <a:pos x="70" y="114"/>
                </a:cxn>
                <a:cxn ang="0">
                  <a:pos x="92" y="148"/>
                </a:cxn>
                <a:cxn ang="0">
                  <a:pos x="126" y="158"/>
                </a:cxn>
                <a:cxn ang="0">
                  <a:pos x="134" y="155"/>
                </a:cxn>
                <a:cxn ang="0">
                  <a:pos x="135" y="148"/>
                </a:cxn>
                <a:cxn ang="0">
                  <a:pos x="131" y="133"/>
                </a:cxn>
                <a:cxn ang="0">
                  <a:pos x="118" y="116"/>
                </a:cxn>
                <a:cxn ang="0">
                  <a:pos x="118" y="105"/>
                </a:cxn>
                <a:cxn ang="0">
                  <a:pos x="118" y="101"/>
                </a:cxn>
                <a:cxn ang="0">
                  <a:pos x="115" y="84"/>
                </a:cxn>
                <a:cxn ang="0">
                  <a:pos x="118" y="80"/>
                </a:cxn>
                <a:cxn ang="0">
                  <a:pos x="124" y="84"/>
                </a:cxn>
                <a:cxn ang="0">
                  <a:pos x="135" y="86"/>
                </a:cxn>
                <a:cxn ang="0">
                  <a:pos x="138" y="76"/>
                </a:cxn>
                <a:cxn ang="0">
                  <a:pos x="124" y="65"/>
                </a:cxn>
                <a:cxn ang="0">
                  <a:pos x="124" y="64"/>
                </a:cxn>
                <a:cxn ang="0">
                  <a:pos x="115" y="58"/>
                </a:cxn>
                <a:cxn ang="0">
                  <a:pos x="114" y="49"/>
                </a:cxn>
                <a:cxn ang="0">
                  <a:pos x="106" y="40"/>
                </a:cxn>
                <a:cxn ang="0">
                  <a:pos x="97" y="34"/>
                </a:cxn>
                <a:cxn ang="0">
                  <a:pos x="87" y="30"/>
                </a:cxn>
                <a:cxn ang="0">
                  <a:pos x="78" y="22"/>
                </a:cxn>
                <a:cxn ang="0">
                  <a:pos x="60" y="15"/>
                </a:cxn>
                <a:cxn ang="0">
                  <a:pos x="50" y="9"/>
                </a:cxn>
                <a:cxn ang="0">
                  <a:pos x="38" y="3"/>
                </a:cxn>
                <a:cxn ang="0">
                  <a:pos x="13" y="0"/>
                </a:cxn>
              </a:cxnLst>
              <a:rect l="0" t="0" r="r" b="b"/>
              <a:pathLst>
                <a:path w="138" h="158">
                  <a:moveTo>
                    <a:pt x="13" y="0"/>
                  </a:moveTo>
                  <a:lnTo>
                    <a:pt x="0" y="127"/>
                  </a:lnTo>
                  <a:lnTo>
                    <a:pt x="9" y="129"/>
                  </a:lnTo>
                  <a:lnTo>
                    <a:pt x="15" y="136"/>
                  </a:lnTo>
                  <a:lnTo>
                    <a:pt x="27" y="136"/>
                  </a:lnTo>
                  <a:lnTo>
                    <a:pt x="33" y="129"/>
                  </a:lnTo>
                  <a:lnTo>
                    <a:pt x="40" y="117"/>
                  </a:lnTo>
                  <a:lnTo>
                    <a:pt x="50" y="107"/>
                  </a:lnTo>
                  <a:lnTo>
                    <a:pt x="57" y="107"/>
                  </a:lnTo>
                  <a:lnTo>
                    <a:pt x="64" y="108"/>
                  </a:lnTo>
                  <a:lnTo>
                    <a:pt x="70" y="114"/>
                  </a:lnTo>
                  <a:lnTo>
                    <a:pt x="92" y="148"/>
                  </a:lnTo>
                  <a:lnTo>
                    <a:pt x="126" y="158"/>
                  </a:lnTo>
                  <a:lnTo>
                    <a:pt x="134" y="155"/>
                  </a:lnTo>
                  <a:lnTo>
                    <a:pt x="135" y="148"/>
                  </a:lnTo>
                  <a:lnTo>
                    <a:pt x="131" y="133"/>
                  </a:lnTo>
                  <a:lnTo>
                    <a:pt x="118" y="116"/>
                  </a:lnTo>
                  <a:lnTo>
                    <a:pt x="118" y="105"/>
                  </a:lnTo>
                  <a:lnTo>
                    <a:pt x="118" y="101"/>
                  </a:lnTo>
                  <a:lnTo>
                    <a:pt x="115" y="84"/>
                  </a:lnTo>
                  <a:lnTo>
                    <a:pt x="118" y="80"/>
                  </a:lnTo>
                  <a:lnTo>
                    <a:pt x="124" y="84"/>
                  </a:lnTo>
                  <a:lnTo>
                    <a:pt x="135" y="86"/>
                  </a:lnTo>
                  <a:lnTo>
                    <a:pt x="138" y="76"/>
                  </a:lnTo>
                  <a:lnTo>
                    <a:pt x="124" y="65"/>
                  </a:lnTo>
                  <a:lnTo>
                    <a:pt x="124" y="64"/>
                  </a:lnTo>
                  <a:lnTo>
                    <a:pt x="115" y="58"/>
                  </a:lnTo>
                  <a:lnTo>
                    <a:pt x="114" y="49"/>
                  </a:lnTo>
                  <a:lnTo>
                    <a:pt x="106" y="40"/>
                  </a:lnTo>
                  <a:lnTo>
                    <a:pt x="97" y="34"/>
                  </a:lnTo>
                  <a:lnTo>
                    <a:pt x="87" y="30"/>
                  </a:lnTo>
                  <a:lnTo>
                    <a:pt x="78" y="22"/>
                  </a:lnTo>
                  <a:lnTo>
                    <a:pt x="60" y="15"/>
                  </a:lnTo>
                  <a:lnTo>
                    <a:pt x="50" y="9"/>
                  </a:lnTo>
                  <a:lnTo>
                    <a:pt x="38" y="3"/>
                  </a:lnTo>
                  <a:lnTo>
                    <a:pt x="13"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12" name="Freeform 200"/>
            <p:cNvSpPr>
              <a:spLocks/>
            </p:cNvSpPr>
            <p:nvPr/>
          </p:nvSpPr>
          <p:spPr bwMode="auto">
            <a:xfrm>
              <a:off x="4403" y="3607"/>
              <a:ext cx="61" cy="58"/>
            </a:xfrm>
            <a:custGeom>
              <a:avLst/>
              <a:gdLst/>
              <a:ahLst/>
              <a:cxnLst>
                <a:cxn ang="0">
                  <a:pos x="18" y="0"/>
                </a:cxn>
                <a:cxn ang="0">
                  <a:pos x="9" y="6"/>
                </a:cxn>
                <a:cxn ang="0">
                  <a:pos x="9" y="14"/>
                </a:cxn>
                <a:cxn ang="0">
                  <a:pos x="6" y="19"/>
                </a:cxn>
                <a:cxn ang="0">
                  <a:pos x="0" y="27"/>
                </a:cxn>
                <a:cxn ang="0">
                  <a:pos x="0" y="33"/>
                </a:cxn>
                <a:cxn ang="0">
                  <a:pos x="3" y="34"/>
                </a:cxn>
                <a:cxn ang="0">
                  <a:pos x="7" y="40"/>
                </a:cxn>
                <a:cxn ang="0">
                  <a:pos x="9" y="46"/>
                </a:cxn>
                <a:cxn ang="0">
                  <a:pos x="9" y="51"/>
                </a:cxn>
                <a:cxn ang="0">
                  <a:pos x="6" y="55"/>
                </a:cxn>
                <a:cxn ang="0">
                  <a:pos x="12" y="58"/>
                </a:cxn>
                <a:cxn ang="0">
                  <a:pos x="13" y="56"/>
                </a:cxn>
                <a:cxn ang="0">
                  <a:pos x="23" y="56"/>
                </a:cxn>
                <a:cxn ang="0">
                  <a:pos x="26" y="46"/>
                </a:cxn>
                <a:cxn ang="0">
                  <a:pos x="37" y="40"/>
                </a:cxn>
                <a:cxn ang="0">
                  <a:pos x="46" y="39"/>
                </a:cxn>
                <a:cxn ang="0">
                  <a:pos x="54" y="39"/>
                </a:cxn>
                <a:cxn ang="0">
                  <a:pos x="60" y="37"/>
                </a:cxn>
                <a:cxn ang="0">
                  <a:pos x="61" y="25"/>
                </a:cxn>
                <a:cxn ang="0">
                  <a:pos x="61" y="15"/>
                </a:cxn>
                <a:cxn ang="0">
                  <a:pos x="60" y="6"/>
                </a:cxn>
                <a:cxn ang="0">
                  <a:pos x="50" y="2"/>
                </a:cxn>
                <a:cxn ang="0">
                  <a:pos x="43" y="2"/>
                </a:cxn>
                <a:cxn ang="0">
                  <a:pos x="32" y="3"/>
                </a:cxn>
                <a:cxn ang="0">
                  <a:pos x="18" y="0"/>
                </a:cxn>
              </a:cxnLst>
              <a:rect l="0" t="0" r="r" b="b"/>
              <a:pathLst>
                <a:path w="61" h="58">
                  <a:moveTo>
                    <a:pt x="18" y="0"/>
                  </a:moveTo>
                  <a:lnTo>
                    <a:pt x="9" y="6"/>
                  </a:lnTo>
                  <a:lnTo>
                    <a:pt x="9" y="14"/>
                  </a:lnTo>
                  <a:lnTo>
                    <a:pt x="6" y="19"/>
                  </a:lnTo>
                  <a:lnTo>
                    <a:pt x="0" y="27"/>
                  </a:lnTo>
                  <a:lnTo>
                    <a:pt x="0" y="33"/>
                  </a:lnTo>
                  <a:lnTo>
                    <a:pt x="3" y="34"/>
                  </a:lnTo>
                  <a:lnTo>
                    <a:pt x="7" y="40"/>
                  </a:lnTo>
                  <a:lnTo>
                    <a:pt x="9" y="46"/>
                  </a:lnTo>
                  <a:lnTo>
                    <a:pt x="9" y="51"/>
                  </a:lnTo>
                  <a:lnTo>
                    <a:pt x="6" y="55"/>
                  </a:lnTo>
                  <a:lnTo>
                    <a:pt x="12" y="58"/>
                  </a:lnTo>
                  <a:lnTo>
                    <a:pt x="13" y="56"/>
                  </a:lnTo>
                  <a:lnTo>
                    <a:pt x="23" y="56"/>
                  </a:lnTo>
                  <a:lnTo>
                    <a:pt x="26" y="46"/>
                  </a:lnTo>
                  <a:lnTo>
                    <a:pt x="37" y="40"/>
                  </a:lnTo>
                  <a:lnTo>
                    <a:pt x="46" y="39"/>
                  </a:lnTo>
                  <a:lnTo>
                    <a:pt x="54" y="39"/>
                  </a:lnTo>
                  <a:lnTo>
                    <a:pt x="60" y="37"/>
                  </a:lnTo>
                  <a:lnTo>
                    <a:pt x="61" y="25"/>
                  </a:lnTo>
                  <a:lnTo>
                    <a:pt x="61" y="15"/>
                  </a:lnTo>
                  <a:lnTo>
                    <a:pt x="60" y="6"/>
                  </a:lnTo>
                  <a:lnTo>
                    <a:pt x="50" y="2"/>
                  </a:lnTo>
                  <a:lnTo>
                    <a:pt x="43" y="2"/>
                  </a:lnTo>
                  <a:lnTo>
                    <a:pt x="32" y="3"/>
                  </a:lnTo>
                  <a:lnTo>
                    <a:pt x="18" y="0"/>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13" name="Freeform 201"/>
            <p:cNvSpPr>
              <a:spLocks/>
            </p:cNvSpPr>
            <p:nvPr/>
          </p:nvSpPr>
          <p:spPr bwMode="auto">
            <a:xfrm>
              <a:off x="4062" y="3029"/>
              <a:ext cx="657" cy="547"/>
            </a:xfrm>
            <a:custGeom>
              <a:avLst/>
              <a:gdLst/>
              <a:ahLst/>
              <a:cxnLst>
                <a:cxn ang="0">
                  <a:pos x="40" y="231"/>
                </a:cxn>
                <a:cxn ang="0">
                  <a:pos x="27" y="263"/>
                </a:cxn>
                <a:cxn ang="0">
                  <a:pos x="17" y="337"/>
                </a:cxn>
                <a:cxn ang="0">
                  <a:pos x="7" y="404"/>
                </a:cxn>
                <a:cxn ang="0">
                  <a:pos x="32" y="441"/>
                </a:cxn>
                <a:cxn ang="0">
                  <a:pos x="60" y="423"/>
                </a:cxn>
                <a:cxn ang="0">
                  <a:pos x="152" y="410"/>
                </a:cxn>
                <a:cxn ang="0">
                  <a:pos x="197" y="390"/>
                </a:cxn>
                <a:cxn ang="0">
                  <a:pos x="250" y="396"/>
                </a:cxn>
                <a:cxn ang="0">
                  <a:pos x="305" y="445"/>
                </a:cxn>
                <a:cxn ang="0">
                  <a:pos x="331" y="470"/>
                </a:cxn>
                <a:cxn ang="0">
                  <a:pos x="333" y="490"/>
                </a:cxn>
                <a:cxn ang="0">
                  <a:pos x="359" y="529"/>
                </a:cxn>
                <a:cxn ang="0">
                  <a:pos x="401" y="528"/>
                </a:cxn>
                <a:cxn ang="0">
                  <a:pos x="430" y="546"/>
                </a:cxn>
                <a:cxn ang="0">
                  <a:pos x="470" y="528"/>
                </a:cxn>
                <a:cxn ang="0">
                  <a:pos x="507" y="503"/>
                </a:cxn>
                <a:cxn ang="0">
                  <a:pos x="549" y="454"/>
                </a:cxn>
                <a:cxn ang="0">
                  <a:pos x="604" y="386"/>
                </a:cxn>
                <a:cxn ang="0">
                  <a:pos x="646" y="346"/>
                </a:cxn>
                <a:cxn ang="0">
                  <a:pos x="634" y="271"/>
                </a:cxn>
                <a:cxn ang="0">
                  <a:pos x="632" y="240"/>
                </a:cxn>
                <a:cxn ang="0">
                  <a:pos x="615" y="213"/>
                </a:cxn>
                <a:cxn ang="0">
                  <a:pos x="609" y="155"/>
                </a:cxn>
                <a:cxn ang="0">
                  <a:pos x="601" y="121"/>
                </a:cxn>
                <a:cxn ang="0">
                  <a:pos x="611" y="73"/>
                </a:cxn>
                <a:cxn ang="0">
                  <a:pos x="581" y="49"/>
                </a:cxn>
                <a:cxn ang="0">
                  <a:pos x="572" y="5"/>
                </a:cxn>
                <a:cxn ang="0">
                  <a:pos x="549" y="58"/>
                </a:cxn>
                <a:cxn ang="0">
                  <a:pos x="516" y="115"/>
                </a:cxn>
                <a:cxn ang="0">
                  <a:pos x="472" y="104"/>
                </a:cxn>
                <a:cxn ang="0">
                  <a:pos x="449" y="64"/>
                </a:cxn>
                <a:cxn ang="0">
                  <a:pos x="467" y="22"/>
                </a:cxn>
                <a:cxn ang="0">
                  <a:pos x="421" y="0"/>
                </a:cxn>
                <a:cxn ang="0">
                  <a:pos x="387" y="2"/>
                </a:cxn>
                <a:cxn ang="0">
                  <a:pos x="350" y="31"/>
                </a:cxn>
                <a:cxn ang="0">
                  <a:pos x="345" y="62"/>
                </a:cxn>
                <a:cxn ang="0">
                  <a:pos x="317" y="53"/>
                </a:cxn>
                <a:cxn ang="0">
                  <a:pos x="285" y="41"/>
                </a:cxn>
                <a:cxn ang="0">
                  <a:pos x="262" y="68"/>
                </a:cxn>
                <a:cxn ang="0">
                  <a:pos x="243" y="90"/>
                </a:cxn>
                <a:cxn ang="0">
                  <a:pos x="211" y="99"/>
                </a:cxn>
                <a:cxn ang="0">
                  <a:pos x="208" y="129"/>
                </a:cxn>
                <a:cxn ang="0">
                  <a:pos x="151" y="157"/>
                </a:cxn>
                <a:cxn ang="0">
                  <a:pos x="60" y="182"/>
                </a:cxn>
              </a:cxnLst>
              <a:rect l="0" t="0" r="r" b="b"/>
              <a:pathLst>
                <a:path w="657" h="547">
                  <a:moveTo>
                    <a:pt x="60" y="182"/>
                  </a:moveTo>
                  <a:lnTo>
                    <a:pt x="49" y="206"/>
                  </a:lnTo>
                  <a:lnTo>
                    <a:pt x="40" y="231"/>
                  </a:lnTo>
                  <a:lnTo>
                    <a:pt x="32" y="235"/>
                  </a:lnTo>
                  <a:lnTo>
                    <a:pt x="31" y="257"/>
                  </a:lnTo>
                  <a:lnTo>
                    <a:pt x="27" y="263"/>
                  </a:lnTo>
                  <a:lnTo>
                    <a:pt x="23" y="281"/>
                  </a:lnTo>
                  <a:lnTo>
                    <a:pt x="18" y="303"/>
                  </a:lnTo>
                  <a:lnTo>
                    <a:pt x="17" y="337"/>
                  </a:lnTo>
                  <a:lnTo>
                    <a:pt x="14" y="361"/>
                  </a:lnTo>
                  <a:lnTo>
                    <a:pt x="7" y="386"/>
                  </a:lnTo>
                  <a:lnTo>
                    <a:pt x="7" y="404"/>
                  </a:lnTo>
                  <a:lnTo>
                    <a:pt x="0" y="423"/>
                  </a:lnTo>
                  <a:lnTo>
                    <a:pt x="7" y="436"/>
                  </a:lnTo>
                  <a:lnTo>
                    <a:pt x="32" y="441"/>
                  </a:lnTo>
                  <a:lnTo>
                    <a:pt x="40" y="426"/>
                  </a:lnTo>
                  <a:lnTo>
                    <a:pt x="46" y="423"/>
                  </a:lnTo>
                  <a:lnTo>
                    <a:pt x="60" y="423"/>
                  </a:lnTo>
                  <a:lnTo>
                    <a:pt x="111" y="419"/>
                  </a:lnTo>
                  <a:lnTo>
                    <a:pt x="137" y="414"/>
                  </a:lnTo>
                  <a:lnTo>
                    <a:pt x="152" y="410"/>
                  </a:lnTo>
                  <a:lnTo>
                    <a:pt x="165" y="408"/>
                  </a:lnTo>
                  <a:lnTo>
                    <a:pt x="189" y="390"/>
                  </a:lnTo>
                  <a:lnTo>
                    <a:pt x="197" y="390"/>
                  </a:lnTo>
                  <a:lnTo>
                    <a:pt x="208" y="390"/>
                  </a:lnTo>
                  <a:lnTo>
                    <a:pt x="234" y="396"/>
                  </a:lnTo>
                  <a:lnTo>
                    <a:pt x="250" y="396"/>
                  </a:lnTo>
                  <a:lnTo>
                    <a:pt x="273" y="401"/>
                  </a:lnTo>
                  <a:lnTo>
                    <a:pt x="280" y="404"/>
                  </a:lnTo>
                  <a:lnTo>
                    <a:pt x="305" y="445"/>
                  </a:lnTo>
                  <a:lnTo>
                    <a:pt x="336" y="435"/>
                  </a:lnTo>
                  <a:lnTo>
                    <a:pt x="331" y="454"/>
                  </a:lnTo>
                  <a:lnTo>
                    <a:pt x="331" y="470"/>
                  </a:lnTo>
                  <a:lnTo>
                    <a:pt x="333" y="484"/>
                  </a:lnTo>
                  <a:lnTo>
                    <a:pt x="333" y="488"/>
                  </a:lnTo>
                  <a:lnTo>
                    <a:pt x="333" y="490"/>
                  </a:lnTo>
                  <a:lnTo>
                    <a:pt x="336" y="507"/>
                  </a:lnTo>
                  <a:lnTo>
                    <a:pt x="347" y="524"/>
                  </a:lnTo>
                  <a:lnTo>
                    <a:pt x="359" y="529"/>
                  </a:lnTo>
                  <a:lnTo>
                    <a:pt x="373" y="537"/>
                  </a:lnTo>
                  <a:lnTo>
                    <a:pt x="384" y="528"/>
                  </a:lnTo>
                  <a:lnTo>
                    <a:pt x="401" y="528"/>
                  </a:lnTo>
                  <a:lnTo>
                    <a:pt x="405" y="538"/>
                  </a:lnTo>
                  <a:lnTo>
                    <a:pt x="415" y="547"/>
                  </a:lnTo>
                  <a:lnTo>
                    <a:pt x="430" y="546"/>
                  </a:lnTo>
                  <a:lnTo>
                    <a:pt x="447" y="534"/>
                  </a:lnTo>
                  <a:lnTo>
                    <a:pt x="458" y="534"/>
                  </a:lnTo>
                  <a:lnTo>
                    <a:pt x="470" y="528"/>
                  </a:lnTo>
                  <a:lnTo>
                    <a:pt x="481" y="519"/>
                  </a:lnTo>
                  <a:lnTo>
                    <a:pt x="493" y="510"/>
                  </a:lnTo>
                  <a:lnTo>
                    <a:pt x="507" y="503"/>
                  </a:lnTo>
                  <a:lnTo>
                    <a:pt x="521" y="490"/>
                  </a:lnTo>
                  <a:lnTo>
                    <a:pt x="535" y="475"/>
                  </a:lnTo>
                  <a:lnTo>
                    <a:pt x="549" y="454"/>
                  </a:lnTo>
                  <a:lnTo>
                    <a:pt x="563" y="432"/>
                  </a:lnTo>
                  <a:lnTo>
                    <a:pt x="581" y="405"/>
                  </a:lnTo>
                  <a:lnTo>
                    <a:pt x="604" y="386"/>
                  </a:lnTo>
                  <a:lnTo>
                    <a:pt x="620" y="370"/>
                  </a:lnTo>
                  <a:lnTo>
                    <a:pt x="632" y="361"/>
                  </a:lnTo>
                  <a:lnTo>
                    <a:pt x="646" y="346"/>
                  </a:lnTo>
                  <a:lnTo>
                    <a:pt x="657" y="319"/>
                  </a:lnTo>
                  <a:lnTo>
                    <a:pt x="648" y="293"/>
                  </a:lnTo>
                  <a:lnTo>
                    <a:pt x="634" y="271"/>
                  </a:lnTo>
                  <a:lnTo>
                    <a:pt x="638" y="259"/>
                  </a:lnTo>
                  <a:lnTo>
                    <a:pt x="638" y="246"/>
                  </a:lnTo>
                  <a:lnTo>
                    <a:pt x="632" y="240"/>
                  </a:lnTo>
                  <a:lnTo>
                    <a:pt x="624" y="231"/>
                  </a:lnTo>
                  <a:lnTo>
                    <a:pt x="618" y="219"/>
                  </a:lnTo>
                  <a:lnTo>
                    <a:pt x="615" y="213"/>
                  </a:lnTo>
                  <a:lnTo>
                    <a:pt x="615" y="201"/>
                  </a:lnTo>
                  <a:lnTo>
                    <a:pt x="614" y="188"/>
                  </a:lnTo>
                  <a:lnTo>
                    <a:pt x="609" y="155"/>
                  </a:lnTo>
                  <a:lnTo>
                    <a:pt x="606" y="155"/>
                  </a:lnTo>
                  <a:lnTo>
                    <a:pt x="604" y="144"/>
                  </a:lnTo>
                  <a:lnTo>
                    <a:pt x="601" y="121"/>
                  </a:lnTo>
                  <a:lnTo>
                    <a:pt x="601" y="108"/>
                  </a:lnTo>
                  <a:lnTo>
                    <a:pt x="609" y="81"/>
                  </a:lnTo>
                  <a:lnTo>
                    <a:pt x="611" y="73"/>
                  </a:lnTo>
                  <a:lnTo>
                    <a:pt x="609" y="62"/>
                  </a:lnTo>
                  <a:lnTo>
                    <a:pt x="595" y="50"/>
                  </a:lnTo>
                  <a:lnTo>
                    <a:pt x="581" y="49"/>
                  </a:lnTo>
                  <a:lnTo>
                    <a:pt x="577" y="37"/>
                  </a:lnTo>
                  <a:lnTo>
                    <a:pt x="577" y="22"/>
                  </a:lnTo>
                  <a:lnTo>
                    <a:pt x="572" y="5"/>
                  </a:lnTo>
                  <a:lnTo>
                    <a:pt x="558" y="27"/>
                  </a:lnTo>
                  <a:lnTo>
                    <a:pt x="558" y="37"/>
                  </a:lnTo>
                  <a:lnTo>
                    <a:pt x="549" y="58"/>
                  </a:lnTo>
                  <a:lnTo>
                    <a:pt x="535" y="75"/>
                  </a:lnTo>
                  <a:lnTo>
                    <a:pt x="527" y="95"/>
                  </a:lnTo>
                  <a:lnTo>
                    <a:pt x="516" y="115"/>
                  </a:lnTo>
                  <a:lnTo>
                    <a:pt x="509" y="129"/>
                  </a:lnTo>
                  <a:lnTo>
                    <a:pt x="489" y="115"/>
                  </a:lnTo>
                  <a:lnTo>
                    <a:pt x="472" y="104"/>
                  </a:lnTo>
                  <a:lnTo>
                    <a:pt x="461" y="99"/>
                  </a:lnTo>
                  <a:lnTo>
                    <a:pt x="447" y="89"/>
                  </a:lnTo>
                  <a:lnTo>
                    <a:pt x="449" y="64"/>
                  </a:lnTo>
                  <a:lnTo>
                    <a:pt x="458" y="53"/>
                  </a:lnTo>
                  <a:lnTo>
                    <a:pt x="467" y="37"/>
                  </a:lnTo>
                  <a:lnTo>
                    <a:pt x="467" y="22"/>
                  </a:lnTo>
                  <a:lnTo>
                    <a:pt x="461" y="15"/>
                  </a:lnTo>
                  <a:lnTo>
                    <a:pt x="433" y="10"/>
                  </a:lnTo>
                  <a:lnTo>
                    <a:pt x="421" y="0"/>
                  </a:lnTo>
                  <a:lnTo>
                    <a:pt x="410" y="0"/>
                  </a:lnTo>
                  <a:lnTo>
                    <a:pt x="396" y="0"/>
                  </a:lnTo>
                  <a:lnTo>
                    <a:pt x="387" y="2"/>
                  </a:lnTo>
                  <a:lnTo>
                    <a:pt x="373" y="10"/>
                  </a:lnTo>
                  <a:lnTo>
                    <a:pt x="359" y="18"/>
                  </a:lnTo>
                  <a:lnTo>
                    <a:pt x="350" y="31"/>
                  </a:lnTo>
                  <a:lnTo>
                    <a:pt x="345" y="40"/>
                  </a:lnTo>
                  <a:lnTo>
                    <a:pt x="345" y="49"/>
                  </a:lnTo>
                  <a:lnTo>
                    <a:pt x="345" y="62"/>
                  </a:lnTo>
                  <a:lnTo>
                    <a:pt x="336" y="64"/>
                  </a:lnTo>
                  <a:lnTo>
                    <a:pt x="327" y="64"/>
                  </a:lnTo>
                  <a:lnTo>
                    <a:pt x="317" y="53"/>
                  </a:lnTo>
                  <a:lnTo>
                    <a:pt x="313" y="41"/>
                  </a:lnTo>
                  <a:lnTo>
                    <a:pt x="291" y="41"/>
                  </a:lnTo>
                  <a:lnTo>
                    <a:pt x="285" y="41"/>
                  </a:lnTo>
                  <a:lnTo>
                    <a:pt x="280" y="55"/>
                  </a:lnTo>
                  <a:lnTo>
                    <a:pt x="276" y="64"/>
                  </a:lnTo>
                  <a:lnTo>
                    <a:pt x="262" y="68"/>
                  </a:lnTo>
                  <a:lnTo>
                    <a:pt x="253" y="75"/>
                  </a:lnTo>
                  <a:lnTo>
                    <a:pt x="248" y="81"/>
                  </a:lnTo>
                  <a:lnTo>
                    <a:pt x="243" y="90"/>
                  </a:lnTo>
                  <a:lnTo>
                    <a:pt x="231" y="89"/>
                  </a:lnTo>
                  <a:lnTo>
                    <a:pt x="220" y="95"/>
                  </a:lnTo>
                  <a:lnTo>
                    <a:pt x="211" y="99"/>
                  </a:lnTo>
                  <a:lnTo>
                    <a:pt x="208" y="111"/>
                  </a:lnTo>
                  <a:lnTo>
                    <a:pt x="206" y="124"/>
                  </a:lnTo>
                  <a:lnTo>
                    <a:pt x="208" y="129"/>
                  </a:lnTo>
                  <a:lnTo>
                    <a:pt x="189" y="139"/>
                  </a:lnTo>
                  <a:lnTo>
                    <a:pt x="169" y="148"/>
                  </a:lnTo>
                  <a:lnTo>
                    <a:pt x="151" y="157"/>
                  </a:lnTo>
                  <a:lnTo>
                    <a:pt x="132" y="166"/>
                  </a:lnTo>
                  <a:lnTo>
                    <a:pt x="109" y="173"/>
                  </a:lnTo>
                  <a:lnTo>
                    <a:pt x="60" y="18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14" name="Freeform 202"/>
            <p:cNvSpPr>
              <a:spLocks/>
            </p:cNvSpPr>
            <p:nvPr/>
          </p:nvSpPr>
          <p:spPr bwMode="auto">
            <a:xfrm>
              <a:off x="4651" y="3718"/>
              <a:ext cx="37" cy="37"/>
            </a:xfrm>
            <a:custGeom>
              <a:avLst/>
              <a:gdLst/>
              <a:ahLst/>
              <a:cxnLst>
                <a:cxn ang="0">
                  <a:pos x="0" y="22"/>
                </a:cxn>
                <a:cxn ang="0">
                  <a:pos x="1" y="13"/>
                </a:cxn>
                <a:cxn ang="0">
                  <a:pos x="6" y="10"/>
                </a:cxn>
                <a:cxn ang="0">
                  <a:pos x="15" y="8"/>
                </a:cxn>
                <a:cxn ang="0">
                  <a:pos x="28" y="0"/>
                </a:cxn>
                <a:cxn ang="0">
                  <a:pos x="35" y="0"/>
                </a:cxn>
                <a:cxn ang="0">
                  <a:pos x="37" y="5"/>
                </a:cxn>
                <a:cxn ang="0">
                  <a:pos x="37" y="22"/>
                </a:cxn>
                <a:cxn ang="0">
                  <a:pos x="28" y="34"/>
                </a:cxn>
                <a:cxn ang="0">
                  <a:pos x="15" y="37"/>
                </a:cxn>
                <a:cxn ang="0">
                  <a:pos x="0" y="22"/>
                </a:cxn>
              </a:cxnLst>
              <a:rect l="0" t="0" r="r" b="b"/>
              <a:pathLst>
                <a:path w="37" h="37">
                  <a:moveTo>
                    <a:pt x="0" y="22"/>
                  </a:moveTo>
                  <a:lnTo>
                    <a:pt x="1" y="13"/>
                  </a:lnTo>
                  <a:lnTo>
                    <a:pt x="6" y="10"/>
                  </a:lnTo>
                  <a:lnTo>
                    <a:pt x="15" y="8"/>
                  </a:lnTo>
                  <a:lnTo>
                    <a:pt x="28" y="0"/>
                  </a:lnTo>
                  <a:lnTo>
                    <a:pt x="35" y="0"/>
                  </a:lnTo>
                  <a:lnTo>
                    <a:pt x="37" y="5"/>
                  </a:lnTo>
                  <a:lnTo>
                    <a:pt x="37" y="22"/>
                  </a:lnTo>
                  <a:lnTo>
                    <a:pt x="28" y="34"/>
                  </a:lnTo>
                  <a:lnTo>
                    <a:pt x="15" y="37"/>
                  </a:lnTo>
                  <a:lnTo>
                    <a:pt x="0" y="22"/>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15" name="Freeform 203"/>
            <p:cNvSpPr>
              <a:spLocks/>
            </p:cNvSpPr>
            <p:nvPr/>
          </p:nvSpPr>
          <p:spPr bwMode="auto">
            <a:xfrm>
              <a:off x="4676" y="3570"/>
              <a:ext cx="189" cy="144"/>
            </a:xfrm>
            <a:custGeom>
              <a:avLst/>
              <a:gdLst/>
              <a:ahLst/>
              <a:cxnLst>
                <a:cxn ang="0">
                  <a:pos x="1" y="123"/>
                </a:cxn>
                <a:cxn ang="0">
                  <a:pos x="0" y="108"/>
                </a:cxn>
                <a:cxn ang="0">
                  <a:pos x="24" y="83"/>
                </a:cxn>
                <a:cxn ang="0">
                  <a:pos x="74" y="59"/>
                </a:cxn>
                <a:cxn ang="0">
                  <a:pos x="95" y="45"/>
                </a:cxn>
                <a:cxn ang="0">
                  <a:pos x="114" y="37"/>
                </a:cxn>
                <a:cxn ang="0">
                  <a:pos x="112" y="21"/>
                </a:cxn>
                <a:cxn ang="0">
                  <a:pos x="114" y="9"/>
                </a:cxn>
                <a:cxn ang="0">
                  <a:pos x="123" y="11"/>
                </a:cxn>
                <a:cxn ang="0">
                  <a:pos x="134" y="14"/>
                </a:cxn>
                <a:cxn ang="0">
                  <a:pos x="142" y="17"/>
                </a:cxn>
                <a:cxn ang="0">
                  <a:pos x="151" y="17"/>
                </a:cxn>
                <a:cxn ang="0">
                  <a:pos x="155" y="11"/>
                </a:cxn>
                <a:cxn ang="0">
                  <a:pos x="163" y="0"/>
                </a:cxn>
                <a:cxn ang="0">
                  <a:pos x="169" y="5"/>
                </a:cxn>
                <a:cxn ang="0">
                  <a:pos x="177" y="9"/>
                </a:cxn>
                <a:cxn ang="0">
                  <a:pos x="189" y="5"/>
                </a:cxn>
                <a:cxn ang="0">
                  <a:pos x="186" y="18"/>
                </a:cxn>
                <a:cxn ang="0">
                  <a:pos x="177" y="27"/>
                </a:cxn>
                <a:cxn ang="0">
                  <a:pos x="168" y="40"/>
                </a:cxn>
                <a:cxn ang="0">
                  <a:pos x="162" y="48"/>
                </a:cxn>
                <a:cxn ang="0">
                  <a:pos x="148" y="59"/>
                </a:cxn>
                <a:cxn ang="0">
                  <a:pos x="134" y="74"/>
                </a:cxn>
                <a:cxn ang="0">
                  <a:pos x="145" y="85"/>
                </a:cxn>
                <a:cxn ang="0">
                  <a:pos x="137" y="90"/>
                </a:cxn>
                <a:cxn ang="0">
                  <a:pos x="121" y="93"/>
                </a:cxn>
                <a:cxn ang="0">
                  <a:pos x="109" y="102"/>
                </a:cxn>
                <a:cxn ang="0">
                  <a:pos x="95" y="117"/>
                </a:cxn>
                <a:cxn ang="0">
                  <a:pos x="84" y="136"/>
                </a:cxn>
                <a:cxn ang="0">
                  <a:pos x="66" y="141"/>
                </a:cxn>
                <a:cxn ang="0">
                  <a:pos x="37" y="144"/>
                </a:cxn>
                <a:cxn ang="0">
                  <a:pos x="7" y="129"/>
                </a:cxn>
              </a:cxnLst>
              <a:rect l="0" t="0" r="r" b="b"/>
              <a:pathLst>
                <a:path w="189" h="144">
                  <a:moveTo>
                    <a:pt x="7" y="129"/>
                  </a:moveTo>
                  <a:lnTo>
                    <a:pt x="1" y="123"/>
                  </a:lnTo>
                  <a:lnTo>
                    <a:pt x="0" y="117"/>
                  </a:lnTo>
                  <a:lnTo>
                    <a:pt x="0" y="108"/>
                  </a:lnTo>
                  <a:lnTo>
                    <a:pt x="10" y="96"/>
                  </a:lnTo>
                  <a:lnTo>
                    <a:pt x="24" y="83"/>
                  </a:lnTo>
                  <a:lnTo>
                    <a:pt x="50" y="70"/>
                  </a:lnTo>
                  <a:lnTo>
                    <a:pt x="74" y="59"/>
                  </a:lnTo>
                  <a:lnTo>
                    <a:pt x="91" y="48"/>
                  </a:lnTo>
                  <a:lnTo>
                    <a:pt x="95" y="45"/>
                  </a:lnTo>
                  <a:lnTo>
                    <a:pt x="109" y="40"/>
                  </a:lnTo>
                  <a:lnTo>
                    <a:pt x="114" y="37"/>
                  </a:lnTo>
                  <a:lnTo>
                    <a:pt x="117" y="30"/>
                  </a:lnTo>
                  <a:lnTo>
                    <a:pt x="112" y="21"/>
                  </a:lnTo>
                  <a:lnTo>
                    <a:pt x="109" y="15"/>
                  </a:lnTo>
                  <a:lnTo>
                    <a:pt x="114" y="9"/>
                  </a:lnTo>
                  <a:lnTo>
                    <a:pt x="118" y="11"/>
                  </a:lnTo>
                  <a:lnTo>
                    <a:pt x="123" y="11"/>
                  </a:lnTo>
                  <a:lnTo>
                    <a:pt x="128" y="14"/>
                  </a:lnTo>
                  <a:lnTo>
                    <a:pt x="134" y="14"/>
                  </a:lnTo>
                  <a:lnTo>
                    <a:pt x="138" y="15"/>
                  </a:lnTo>
                  <a:lnTo>
                    <a:pt x="142" y="17"/>
                  </a:lnTo>
                  <a:lnTo>
                    <a:pt x="148" y="17"/>
                  </a:lnTo>
                  <a:lnTo>
                    <a:pt x="151" y="17"/>
                  </a:lnTo>
                  <a:lnTo>
                    <a:pt x="155" y="14"/>
                  </a:lnTo>
                  <a:lnTo>
                    <a:pt x="155" y="11"/>
                  </a:lnTo>
                  <a:lnTo>
                    <a:pt x="157" y="2"/>
                  </a:lnTo>
                  <a:lnTo>
                    <a:pt x="163" y="0"/>
                  </a:lnTo>
                  <a:lnTo>
                    <a:pt x="166" y="0"/>
                  </a:lnTo>
                  <a:lnTo>
                    <a:pt x="169" y="5"/>
                  </a:lnTo>
                  <a:lnTo>
                    <a:pt x="172" y="9"/>
                  </a:lnTo>
                  <a:lnTo>
                    <a:pt x="177" y="9"/>
                  </a:lnTo>
                  <a:lnTo>
                    <a:pt x="183" y="6"/>
                  </a:lnTo>
                  <a:lnTo>
                    <a:pt x="189" y="5"/>
                  </a:lnTo>
                  <a:lnTo>
                    <a:pt x="189" y="9"/>
                  </a:lnTo>
                  <a:lnTo>
                    <a:pt x="186" y="18"/>
                  </a:lnTo>
                  <a:lnTo>
                    <a:pt x="179" y="22"/>
                  </a:lnTo>
                  <a:lnTo>
                    <a:pt x="177" y="27"/>
                  </a:lnTo>
                  <a:lnTo>
                    <a:pt x="174" y="33"/>
                  </a:lnTo>
                  <a:lnTo>
                    <a:pt x="168" y="40"/>
                  </a:lnTo>
                  <a:lnTo>
                    <a:pt x="168" y="43"/>
                  </a:lnTo>
                  <a:lnTo>
                    <a:pt x="162" y="48"/>
                  </a:lnTo>
                  <a:lnTo>
                    <a:pt x="154" y="53"/>
                  </a:lnTo>
                  <a:lnTo>
                    <a:pt x="148" y="59"/>
                  </a:lnTo>
                  <a:lnTo>
                    <a:pt x="138" y="70"/>
                  </a:lnTo>
                  <a:lnTo>
                    <a:pt x="134" y="74"/>
                  </a:lnTo>
                  <a:lnTo>
                    <a:pt x="138" y="82"/>
                  </a:lnTo>
                  <a:lnTo>
                    <a:pt x="145" y="85"/>
                  </a:lnTo>
                  <a:lnTo>
                    <a:pt x="143" y="88"/>
                  </a:lnTo>
                  <a:lnTo>
                    <a:pt x="137" y="90"/>
                  </a:lnTo>
                  <a:lnTo>
                    <a:pt x="129" y="90"/>
                  </a:lnTo>
                  <a:lnTo>
                    <a:pt x="121" y="93"/>
                  </a:lnTo>
                  <a:lnTo>
                    <a:pt x="112" y="101"/>
                  </a:lnTo>
                  <a:lnTo>
                    <a:pt x="109" y="102"/>
                  </a:lnTo>
                  <a:lnTo>
                    <a:pt x="100" y="110"/>
                  </a:lnTo>
                  <a:lnTo>
                    <a:pt x="95" y="117"/>
                  </a:lnTo>
                  <a:lnTo>
                    <a:pt x="91" y="124"/>
                  </a:lnTo>
                  <a:lnTo>
                    <a:pt x="84" y="136"/>
                  </a:lnTo>
                  <a:lnTo>
                    <a:pt x="75" y="139"/>
                  </a:lnTo>
                  <a:lnTo>
                    <a:pt x="66" y="141"/>
                  </a:lnTo>
                  <a:lnTo>
                    <a:pt x="47" y="144"/>
                  </a:lnTo>
                  <a:lnTo>
                    <a:pt x="37" y="144"/>
                  </a:lnTo>
                  <a:lnTo>
                    <a:pt x="26" y="141"/>
                  </a:lnTo>
                  <a:lnTo>
                    <a:pt x="7" y="129"/>
                  </a:lnTo>
                  <a:close/>
                </a:path>
              </a:pathLst>
            </a:custGeom>
            <a:solidFill>
              <a:srgbClr val="DDDDDD"/>
            </a:solidFill>
            <a:ln w="19050">
              <a:solidFill>
                <a:srgbClr val="000000"/>
              </a:solidFill>
              <a:prstDash val="solid"/>
              <a:round/>
              <a:headEnd/>
              <a:tailEnd/>
            </a:ln>
          </p:spPr>
          <p:txBody>
            <a:bodyPr/>
            <a:lstStyle/>
            <a:p>
              <a:pPr>
                <a:defRPr/>
              </a:pPr>
              <a:endParaRPr lang="de-DE"/>
            </a:p>
          </p:txBody>
        </p:sp>
        <p:sp>
          <p:nvSpPr>
            <p:cNvPr id="397516" name="Freeform 204"/>
            <p:cNvSpPr>
              <a:spLocks/>
            </p:cNvSpPr>
            <p:nvPr/>
          </p:nvSpPr>
          <p:spPr bwMode="auto">
            <a:xfrm>
              <a:off x="4858" y="3440"/>
              <a:ext cx="74" cy="132"/>
            </a:xfrm>
            <a:custGeom>
              <a:avLst/>
              <a:gdLst/>
              <a:ahLst/>
              <a:cxnLst>
                <a:cxn ang="0">
                  <a:pos x="0" y="127"/>
                </a:cxn>
                <a:cxn ang="0">
                  <a:pos x="6" y="132"/>
                </a:cxn>
                <a:cxn ang="0">
                  <a:pos x="12" y="132"/>
                </a:cxn>
                <a:cxn ang="0">
                  <a:pos x="18" y="129"/>
                </a:cxn>
                <a:cxn ang="0">
                  <a:pos x="24" y="121"/>
                </a:cxn>
                <a:cxn ang="0">
                  <a:pos x="27" y="115"/>
                </a:cxn>
                <a:cxn ang="0">
                  <a:pos x="32" y="102"/>
                </a:cxn>
                <a:cxn ang="0">
                  <a:pos x="37" y="93"/>
                </a:cxn>
                <a:cxn ang="0">
                  <a:pos x="41" y="87"/>
                </a:cxn>
                <a:cxn ang="0">
                  <a:pos x="51" y="84"/>
                </a:cxn>
                <a:cxn ang="0">
                  <a:pos x="58" y="81"/>
                </a:cxn>
                <a:cxn ang="0">
                  <a:pos x="66" y="80"/>
                </a:cxn>
                <a:cxn ang="0">
                  <a:pos x="74" y="73"/>
                </a:cxn>
                <a:cxn ang="0">
                  <a:pos x="74" y="68"/>
                </a:cxn>
                <a:cxn ang="0">
                  <a:pos x="72" y="67"/>
                </a:cxn>
                <a:cxn ang="0">
                  <a:pos x="63" y="67"/>
                </a:cxn>
                <a:cxn ang="0">
                  <a:pos x="52" y="64"/>
                </a:cxn>
                <a:cxn ang="0">
                  <a:pos x="44" y="64"/>
                </a:cxn>
                <a:cxn ang="0">
                  <a:pos x="44" y="55"/>
                </a:cxn>
                <a:cxn ang="0">
                  <a:pos x="47" y="46"/>
                </a:cxn>
                <a:cxn ang="0">
                  <a:pos x="55" y="28"/>
                </a:cxn>
                <a:cxn ang="0">
                  <a:pos x="61" y="12"/>
                </a:cxn>
                <a:cxn ang="0">
                  <a:pos x="63" y="0"/>
                </a:cxn>
                <a:cxn ang="0">
                  <a:pos x="55" y="0"/>
                </a:cxn>
                <a:cxn ang="0">
                  <a:pos x="52" y="5"/>
                </a:cxn>
                <a:cxn ang="0">
                  <a:pos x="44" y="21"/>
                </a:cxn>
                <a:cxn ang="0">
                  <a:pos x="40" y="30"/>
                </a:cxn>
                <a:cxn ang="0">
                  <a:pos x="35" y="39"/>
                </a:cxn>
                <a:cxn ang="0">
                  <a:pos x="29" y="46"/>
                </a:cxn>
                <a:cxn ang="0">
                  <a:pos x="21" y="52"/>
                </a:cxn>
                <a:cxn ang="0">
                  <a:pos x="13" y="56"/>
                </a:cxn>
                <a:cxn ang="0">
                  <a:pos x="9" y="64"/>
                </a:cxn>
                <a:cxn ang="0">
                  <a:pos x="6" y="67"/>
                </a:cxn>
                <a:cxn ang="0">
                  <a:pos x="6" y="68"/>
                </a:cxn>
                <a:cxn ang="0">
                  <a:pos x="0" y="70"/>
                </a:cxn>
                <a:cxn ang="0">
                  <a:pos x="1" y="79"/>
                </a:cxn>
                <a:cxn ang="0">
                  <a:pos x="4" y="84"/>
                </a:cxn>
                <a:cxn ang="0">
                  <a:pos x="7" y="89"/>
                </a:cxn>
                <a:cxn ang="0">
                  <a:pos x="7" y="96"/>
                </a:cxn>
                <a:cxn ang="0">
                  <a:pos x="7" y="104"/>
                </a:cxn>
                <a:cxn ang="0">
                  <a:pos x="3" y="115"/>
                </a:cxn>
                <a:cxn ang="0">
                  <a:pos x="0" y="127"/>
                </a:cxn>
              </a:cxnLst>
              <a:rect l="0" t="0" r="r" b="b"/>
              <a:pathLst>
                <a:path w="74" h="132">
                  <a:moveTo>
                    <a:pt x="0" y="127"/>
                  </a:moveTo>
                  <a:lnTo>
                    <a:pt x="6" y="132"/>
                  </a:lnTo>
                  <a:lnTo>
                    <a:pt x="12" y="132"/>
                  </a:lnTo>
                  <a:lnTo>
                    <a:pt x="18" y="129"/>
                  </a:lnTo>
                  <a:lnTo>
                    <a:pt x="24" y="121"/>
                  </a:lnTo>
                  <a:lnTo>
                    <a:pt x="27" y="115"/>
                  </a:lnTo>
                  <a:lnTo>
                    <a:pt x="32" y="102"/>
                  </a:lnTo>
                  <a:lnTo>
                    <a:pt x="37" y="93"/>
                  </a:lnTo>
                  <a:lnTo>
                    <a:pt x="41" y="87"/>
                  </a:lnTo>
                  <a:lnTo>
                    <a:pt x="51" y="84"/>
                  </a:lnTo>
                  <a:lnTo>
                    <a:pt x="58" y="81"/>
                  </a:lnTo>
                  <a:lnTo>
                    <a:pt x="66" y="80"/>
                  </a:lnTo>
                  <a:lnTo>
                    <a:pt x="74" y="73"/>
                  </a:lnTo>
                  <a:lnTo>
                    <a:pt x="74" y="68"/>
                  </a:lnTo>
                  <a:lnTo>
                    <a:pt x="72" y="67"/>
                  </a:lnTo>
                  <a:lnTo>
                    <a:pt x="63" y="67"/>
                  </a:lnTo>
                  <a:lnTo>
                    <a:pt x="52" y="64"/>
                  </a:lnTo>
                  <a:lnTo>
                    <a:pt x="44" y="64"/>
                  </a:lnTo>
                  <a:lnTo>
                    <a:pt x="44" y="55"/>
                  </a:lnTo>
                  <a:lnTo>
                    <a:pt x="47" y="46"/>
                  </a:lnTo>
                  <a:lnTo>
                    <a:pt x="55" y="28"/>
                  </a:lnTo>
                  <a:lnTo>
                    <a:pt x="61" y="12"/>
                  </a:lnTo>
                  <a:lnTo>
                    <a:pt x="63" y="0"/>
                  </a:lnTo>
                  <a:lnTo>
                    <a:pt x="55" y="0"/>
                  </a:lnTo>
                  <a:lnTo>
                    <a:pt x="52" y="5"/>
                  </a:lnTo>
                  <a:lnTo>
                    <a:pt x="44" y="21"/>
                  </a:lnTo>
                  <a:lnTo>
                    <a:pt x="40" y="30"/>
                  </a:lnTo>
                  <a:lnTo>
                    <a:pt x="35" y="39"/>
                  </a:lnTo>
                  <a:lnTo>
                    <a:pt x="29" y="46"/>
                  </a:lnTo>
                  <a:lnTo>
                    <a:pt x="21" y="52"/>
                  </a:lnTo>
                  <a:lnTo>
                    <a:pt x="13" y="56"/>
                  </a:lnTo>
                  <a:lnTo>
                    <a:pt x="9" y="64"/>
                  </a:lnTo>
                  <a:lnTo>
                    <a:pt x="6" y="67"/>
                  </a:lnTo>
                  <a:lnTo>
                    <a:pt x="6" y="68"/>
                  </a:lnTo>
                  <a:lnTo>
                    <a:pt x="0" y="70"/>
                  </a:lnTo>
                  <a:lnTo>
                    <a:pt x="1" y="79"/>
                  </a:lnTo>
                  <a:lnTo>
                    <a:pt x="4" y="84"/>
                  </a:lnTo>
                  <a:lnTo>
                    <a:pt x="7" y="89"/>
                  </a:lnTo>
                  <a:lnTo>
                    <a:pt x="7" y="96"/>
                  </a:lnTo>
                  <a:lnTo>
                    <a:pt x="7" y="104"/>
                  </a:lnTo>
                  <a:lnTo>
                    <a:pt x="3" y="115"/>
                  </a:lnTo>
                  <a:lnTo>
                    <a:pt x="0" y="127"/>
                  </a:lnTo>
                  <a:close/>
                </a:path>
              </a:pathLst>
            </a:custGeom>
            <a:solidFill>
              <a:srgbClr val="DDDDDD"/>
            </a:solidFill>
            <a:ln w="19050">
              <a:solidFill>
                <a:srgbClr val="000000"/>
              </a:solidFill>
              <a:prstDash val="solid"/>
              <a:round/>
              <a:headEnd/>
              <a:tailEnd/>
            </a:ln>
          </p:spPr>
          <p:txBody>
            <a:bodyPr/>
            <a:lstStyle/>
            <a:p>
              <a:pPr>
                <a:defRPr/>
              </a:pPr>
              <a:endParaRPr lang="de-DE"/>
            </a:p>
          </p:txBody>
        </p:sp>
      </p:grpSp>
      <p:sp>
        <p:nvSpPr>
          <p:cNvPr id="397528" name="Line 216"/>
          <p:cNvSpPr>
            <a:spLocks noChangeShapeType="1"/>
          </p:cNvSpPr>
          <p:nvPr/>
        </p:nvSpPr>
        <p:spPr bwMode="auto">
          <a:xfrm flipH="1" flipV="1">
            <a:off x="4067175" y="2492375"/>
            <a:ext cx="3457575" cy="73025"/>
          </a:xfrm>
          <a:prstGeom prst="line">
            <a:avLst/>
          </a:prstGeom>
          <a:noFill/>
          <a:ln w="60325">
            <a:solidFill>
              <a:srgbClr val="FF0000"/>
            </a:solidFill>
            <a:round/>
            <a:headEnd type="triangle" w="med" len="med"/>
            <a:tailEnd type="triangle" w="med" len="med"/>
          </a:ln>
          <a:effectLst/>
        </p:spPr>
        <p:txBody>
          <a:bodyPr/>
          <a:lstStyle/>
          <a:p>
            <a:pPr>
              <a:defRPr/>
            </a:pPr>
            <a:endParaRPr lang="de-DE"/>
          </a:p>
        </p:txBody>
      </p:sp>
      <p:sp>
        <p:nvSpPr>
          <p:cNvPr id="397529" name="Line 217"/>
          <p:cNvSpPr>
            <a:spLocks noChangeShapeType="1"/>
          </p:cNvSpPr>
          <p:nvPr/>
        </p:nvSpPr>
        <p:spPr bwMode="auto">
          <a:xfrm flipH="1" flipV="1">
            <a:off x="3419475" y="3789363"/>
            <a:ext cx="1657350" cy="0"/>
          </a:xfrm>
          <a:prstGeom prst="line">
            <a:avLst/>
          </a:prstGeom>
          <a:noFill/>
          <a:ln w="60325">
            <a:solidFill>
              <a:srgbClr val="FF0000"/>
            </a:solidFill>
            <a:round/>
            <a:headEnd type="triangle" w="med" len="med"/>
            <a:tailEnd type="triangle" w="med" len="med"/>
          </a:ln>
          <a:effectLst/>
        </p:spPr>
        <p:txBody>
          <a:bodyPr/>
          <a:lstStyle/>
          <a:p>
            <a:pPr>
              <a:defRPr/>
            </a:pPr>
            <a:endParaRPr lang="de-DE"/>
          </a:p>
        </p:txBody>
      </p:sp>
      <p:sp>
        <p:nvSpPr>
          <p:cNvPr id="397531" name="Line 219"/>
          <p:cNvSpPr>
            <a:spLocks noChangeShapeType="1"/>
          </p:cNvSpPr>
          <p:nvPr/>
        </p:nvSpPr>
        <p:spPr bwMode="auto">
          <a:xfrm flipH="1" flipV="1">
            <a:off x="323850" y="2781300"/>
            <a:ext cx="1295400" cy="0"/>
          </a:xfrm>
          <a:prstGeom prst="line">
            <a:avLst/>
          </a:prstGeom>
          <a:noFill/>
          <a:ln w="60325">
            <a:solidFill>
              <a:srgbClr val="FF0000"/>
            </a:solidFill>
            <a:round/>
            <a:headEnd type="triangle" w="med" len="med"/>
            <a:tailEnd type="triangle" w="med" len="med"/>
          </a:ln>
          <a:effectLst/>
        </p:spPr>
        <p:txBody>
          <a:bodyPr/>
          <a:lstStyle/>
          <a:p>
            <a:pPr>
              <a:defRPr/>
            </a:pPr>
            <a:endParaRPr lang="de-DE"/>
          </a:p>
        </p:txBody>
      </p:sp>
      <p:sp>
        <p:nvSpPr>
          <p:cNvPr id="397532" name="Line 220"/>
          <p:cNvSpPr>
            <a:spLocks noChangeShapeType="1"/>
          </p:cNvSpPr>
          <p:nvPr/>
        </p:nvSpPr>
        <p:spPr bwMode="auto">
          <a:xfrm flipH="1" flipV="1">
            <a:off x="1331913" y="4508500"/>
            <a:ext cx="1295400" cy="0"/>
          </a:xfrm>
          <a:prstGeom prst="line">
            <a:avLst/>
          </a:prstGeom>
          <a:noFill/>
          <a:ln w="60325">
            <a:solidFill>
              <a:srgbClr val="FF0000"/>
            </a:solidFill>
            <a:round/>
            <a:headEnd type="triangle" w="med" len="med"/>
            <a:tailEnd type="triangle" w="med" len="med"/>
          </a:ln>
          <a:effectLst/>
        </p:spPr>
        <p:txBody>
          <a:bodyPr/>
          <a:lstStyle/>
          <a:p>
            <a:pPr>
              <a:defRPr/>
            </a:pPr>
            <a:endParaRPr lang="de-DE"/>
          </a:p>
        </p:txBody>
      </p:sp>
      <p:sp>
        <p:nvSpPr>
          <p:cNvPr id="397533" name="Line 221"/>
          <p:cNvSpPr>
            <a:spLocks noChangeShapeType="1"/>
          </p:cNvSpPr>
          <p:nvPr/>
        </p:nvSpPr>
        <p:spPr bwMode="auto">
          <a:xfrm flipH="1" flipV="1">
            <a:off x="1187450" y="1916113"/>
            <a:ext cx="863600" cy="3673475"/>
          </a:xfrm>
          <a:prstGeom prst="line">
            <a:avLst/>
          </a:prstGeom>
          <a:noFill/>
          <a:ln w="60325">
            <a:solidFill>
              <a:srgbClr val="FF0000"/>
            </a:solidFill>
            <a:round/>
            <a:headEnd type="triangle" w="med" len="med"/>
            <a:tailEnd type="triangle" w="med" len="med"/>
          </a:ln>
          <a:effectLst/>
        </p:spPr>
        <p:txBody>
          <a:bodyPr/>
          <a:lstStyle/>
          <a:p>
            <a:pPr>
              <a:defRPr/>
            </a:pPr>
            <a:endParaRPr lang="de-DE"/>
          </a:p>
        </p:txBody>
      </p:sp>
      <p:sp>
        <p:nvSpPr>
          <p:cNvPr id="397534" name="Line 222"/>
          <p:cNvSpPr>
            <a:spLocks noChangeShapeType="1"/>
          </p:cNvSpPr>
          <p:nvPr/>
        </p:nvSpPr>
        <p:spPr bwMode="auto">
          <a:xfrm flipH="1" flipV="1">
            <a:off x="4140200" y="2060575"/>
            <a:ext cx="719138" cy="936625"/>
          </a:xfrm>
          <a:prstGeom prst="line">
            <a:avLst/>
          </a:prstGeom>
          <a:noFill/>
          <a:ln w="60325">
            <a:solidFill>
              <a:srgbClr val="FF0000"/>
            </a:solidFill>
            <a:round/>
            <a:headEnd type="triangle" w="med" len="med"/>
            <a:tailEnd type="triangle" w="med" len="med"/>
          </a:ln>
          <a:effectLst/>
        </p:spPr>
        <p:txBody>
          <a:bodyPr/>
          <a:lstStyle/>
          <a:p>
            <a:pPr>
              <a:defRPr/>
            </a:pPr>
            <a:endParaRPr lang="de-DE"/>
          </a:p>
        </p:txBody>
      </p:sp>
      <p:sp>
        <p:nvSpPr>
          <p:cNvPr id="397535" name="Line 223"/>
          <p:cNvSpPr>
            <a:spLocks noChangeShapeType="1"/>
          </p:cNvSpPr>
          <p:nvPr/>
        </p:nvSpPr>
        <p:spPr bwMode="auto">
          <a:xfrm flipH="1" flipV="1">
            <a:off x="3995738" y="3141663"/>
            <a:ext cx="431800" cy="2016125"/>
          </a:xfrm>
          <a:prstGeom prst="line">
            <a:avLst/>
          </a:prstGeom>
          <a:noFill/>
          <a:ln w="60325">
            <a:solidFill>
              <a:srgbClr val="FF0000"/>
            </a:solidFill>
            <a:round/>
            <a:headEnd type="triangle" w="med" len="med"/>
            <a:tailEnd type="triangle" w="med" len="med"/>
          </a:ln>
          <a:effectLst/>
        </p:spPr>
        <p:txBody>
          <a:bodyPr/>
          <a:lstStyle/>
          <a:p>
            <a:pPr>
              <a:defRPr/>
            </a:pPr>
            <a:endParaRPr lang="de-DE"/>
          </a:p>
        </p:txBody>
      </p:sp>
      <p:sp>
        <p:nvSpPr>
          <p:cNvPr id="397536" name="Line 224"/>
          <p:cNvSpPr>
            <a:spLocks noChangeShapeType="1"/>
          </p:cNvSpPr>
          <p:nvPr/>
        </p:nvSpPr>
        <p:spPr bwMode="auto">
          <a:xfrm flipH="1" flipV="1">
            <a:off x="7164388" y="2924175"/>
            <a:ext cx="936625" cy="2305050"/>
          </a:xfrm>
          <a:prstGeom prst="line">
            <a:avLst/>
          </a:prstGeom>
          <a:noFill/>
          <a:ln w="60325">
            <a:solidFill>
              <a:srgbClr val="FF0000"/>
            </a:solidFill>
            <a:round/>
            <a:headEnd type="triangle" w="med" len="med"/>
            <a:tailEnd type="triangle" w="med" len="med"/>
          </a:ln>
          <a:effectLst/>
        </p:spPr>
        <p:txBody>
          <a:bodyPr/>
          <a:lstStyle/>
          <a:p>
            <a:pPr>
              <a:defRPr/>
            </a:pPr>
            <a:endParaRPr lang="de-DE"/>
          </a:p>
        </p:txBody>
      </p:sp>
      <p:sp>
        <p:nvSpPr>
          <p:cNvPr id="2" name="Foliennummernplatzhalter 1"/>
          <p:cNvSpPr>
            <a:spLocks noGrp="1"/>
          </p:cNvSpPr>
          <p:nvPr>
            <p:ph type="sldNum" sz="quarter" idx="12"/>
          </p:nvPr>
        </p:nvSpPr>
        <p:spPr/>
        <p:txBody>
          <a:bodyPr/>
          <a:lstStyle/>
          <a:p>
            <a:pPr>
              <a:defRPr/>
            </a:pPr>
            <a:fld id="{6DFFC0F6-9F90-4EE7-A1EA-D1227D297F13}" type="slidenum">
              <a:rPr lang="de-DE" smtClean="0"/>
              <a:pPr>
                <a:defRPr/>
              </a:pPr>
              <a:t>21</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02474"/>
    </mc:Choice>
    <mc:Fallback xmlns="">
      <p:transition spd="slow" advTm="10247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3" name="Objekt 2"/>
          <p:cNvGraphicFramePr>
            <a:graphicFrameLocks noChangeAspect="1"/>
          </p:cNvGraphicFramePr>
          <p:nvPr>
            <p:extLst>
              <p:ext uri="{D42A27DB-BD31-4B8C-83A1-F6EECF244321}">
                <p14:modId xmlns:p14="http://schemas.microsoft.com/office/powerpoint/2010/main" val="183372278"/>
              </p:ext>
            </p:extLst>
          </p:nvPr>
        </p:nvGraphicFramePr>
        <p:xfrm>
          <a:off x="33338" y="1124744"/>
          <a:ext cx="9077325" cy="4508500"/>
        </p:xfrm>
        <a:graphic>
          <a:graphicData uri="http://schemas.openxmlformats.org/presentationml/2006/ole">
            <mc:AlternateContent xmlns:mc="http://schemas.openxmlformats.org/markup-compatibility/2006">
              <mc:Choice xmlns:v="urn:schemas-microsoft-com:vml" Requires="v">
                <p:oleObj spid="_x0000_s241701" name="Picture" r:id="rId3" imgW="8011080" imgH="3804120" progId="Word.Picture.8">
                  <p:embed/>
                </p:oleObj>
              </mc:Choice>
              <mc:Fallback>
                <p:oleObj name="Picture" r:id="rId3" imgW="8011080" imgH="3804120" progId="Word.Picture.8">
                  <p:embed/>
                  <p:pic>
                    <p:nvPicPr>
                      <p:cNvPr id="0" name=""/>
                      <p:cNvPicPr>
                        <a:picLocks noChangeAspect="1" noChangeArrowheads="1"/>
                      </p:cNvPicPr>
                      <p:nvPr/>
                    </p:nvPicPr>
                    <p:blipFill>
                      <a:blip r:embed="rId4"/>
                      <a:srcRect/>
                      <a:stretch>
                        <a:fillRect/>
                      </a:stretch>
                    </p:blipFill>
                    <p:spPr bwMode="auto">
                      <a:xfrm>
                        <a:off x="33338" y="1124744"/>
                        <a:ext cx="9077325" cy="4508500"/>
                      </a:xfrm>
                      <a:prstGeom prst="rect">
                        <a:avLst/>
                      </a:prstGeom>
                      <a:solidFill>
                        <a:srgbClr val="FFFFCC"/>
                      </a:solidFill>
                    </p:spPr>
                  </p:pic>
                </p:oleObj>
              </mc:Fallback>
            </mc:AlternateContent>
          </a:graphicData>
        </a:graphic>
      </p:graphicFrame>
      <p:sp>
        <p:nvSpPr>
          <p:cNvPr id="4" name="Foliennummernplatzhalter 3"/>
          <p:cNvSpPr>
            <a:spLocks noGrp="1"/>
          </p:cNvSpPr>
          <p:nvPr>
            <p:ph type="sldNum" sz="quarter" idx="12"/>
          </p:nvPr>
        </p:nvSpPr>
        <p:spPr/>
        <p:txBody>
          <a:bodyPr/>
          <a:lstStyle/>
          <a:p>
            <a:pPr>
              <a:defRPr/>
            </a:pPr>
            <a:fld id="{61B26C83-8FB9-4F1F-BB2F-4E745ACD6272}" type="slidenum">
              <a:rPr lang="de-DE" smtClean="0"/>
              <a:pPr>
                <a:defRPr/>
              </a:pPr>
              <a:t>22</a:t>
            </a:fld>
            <a:endParaRPr lang="de-DE"/>
          </a:p>
        </p:txBody>
      </p:sp>
    </p:spTree>
    <p:extLst>
      <p:ext uri="{BB962C8B-B14F-4D97-AF65-F5344CB8AC3E}">
        <p14:creationId xmlns:p14="http://schemas.microsoft.com/office/powerpoint/2010/main" val="3526812628"/>
      </p:ext>
    </p:extLst>
  </p:cSld>
  <p:clrMapOvr>
    <a:masterClrMapping/>
  </p:clrMapOvr>
  <mc:AlternateContent xmlns:mc="http://schemas.openxmlformats.org/markup-compatibility/2006" xmlns:p14="http://schemas.microsoft.com/office/powerpoint/2010/main">
    <mc:Choice Requires="p14">
      <p:transition spd="slow" p14:dur="2000" advTm="33919"/>
    </mc:Choice>
    <mc:Fallback xmlns="">
      <p:transition spd="slow" advTm="3391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4624"/>
            <a:ext cx="8229600" cy="1143000"/>
          </a:xfrm>
        </p:spPr>
        <p:txBody>
          <a:bodyPr/>
          <a:lstStyle/>
          <a:p>
            <a:endParaRPr lang="en-GB" dirty="0"/>
          </a:p>
        </p:txBody>
      </p:sp>
      <p:pic>
        <p:nvPicPr>
          <p:cNvPr id="5" name="Inhaltsplatzhalt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1863"/>
          <a:stretch/>
        </p:blipFill>
        <p:spPr>
          <a:xfrm>
            <a:off x="15498" y="454671"/>
            <a:ext cx="9128502" cy="6403329"/>
          </a:xfrm>
        </p:spPr>
      </p:pic>
      <p:sp>
        <p:nvSpPr>
          <p:cNvPr id="6" name="Rechteck 5"/>
          <p:cNvSpPr/>
          <p:nvPr/>
        </p:nvSpPr>
        <p:spPr>
          <a:xfrm>
            <a:off x="4499992" y="5013176"/>
            <a:ext cx="4572000" cy="215444"/>
          </a:xfrm>
          <a:prstGeom prst="rect">
            <a:avLst/>
          </a:prstGeom>
        </p:spPr>
        <p:txBody>
          <a:bodyPr>
            <a:spAutoFit/>
          </a:bodyPr>
          <a:lstStyle/>
          <a:p>
            <a:r>
              <a:rPr lang="de-DE" sz="800" dirty="0">
                <a:effectLst/>
              </a:rPr>
              <a:t>https://ourworldindata.org/grapher/life-expectancy</a:t>
            </a:r>
          </a:p>
        </p:txBody>
      </p:sp>
    </p:spTree>
    <p:extLst>
      <p:ext uri="{BB962C8B-B14F-4D97-AF65-F5344CB8AC3E}">
        <p14:creationId xmlns:p14="http://schemas.microsoft.com/office/powerpoint/2010/main" val="3188010171"/>
      </p:ext>
    </p:extLst>
  </p:cSld>
  <p:clrMapOvr>
    <a:masterClrMapping/>
  </p:clrMapOvr>
  <mc:AlternateContent xmlns:mc="http://schemas.openxmlformats.org/markup-compatibility/2006" xmlns:p14="http://schemas.microsoft.com/office/powerpoint/2010/main">
    <mc:Choice Requires="p14">
      <p:transition spd="slow" p14:dur="2000" advTm="44712"/>
    </mc:Choice>
    <mc:Fallback xmlns="">
      <p:transition spd="slow" advTm="4471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Population, </a:t>
            </a:r>
            <a:r>
              <a:rPr lang="de-DE" dirty="0" err="1"/>
              <a:t>Wealth</a:t>
            </a:r>
            <a:r>
              <a:rPr lang="de-DE" dirty="0"/>
              <a:t> and </a:t>
            </a:r>
            <a:r>
              <a:rPr lang="de-DE" dirty="0" err="1"/>
              <a:t>Morbidity</a:t>
            </a:r>
            <a:endParaRPr lang="en-GB" dirty="0"/>
          </a:p>
        </p:txBody>
      </p:sp>
      <p:sp>
        <p:nvSpPr>
          <p:cNvPr id="3" name="Inhaltsplatzhalter 2"/>
          <p:cNvSpPr>
            <a:spLocks noGrp="1"/>
          </p:cNvSpPr>
          <p:nvPr>
            <p:ph idx="1"/>
          </p:nvPr>
        </p:nvSpPr>
        <p:spPr/>
        <p:txBody>
          <a:bodyPr/>
          <a:lstStyle/>
          <a:p>
            <a:endParaRPr lang="en-GB"/>
          </a:p>
        </p:txBody>
      </p:sp>
      <p:pic>
        <p:nvPicPr>
          <p:cNvPr id="5122" name="Picture 2" descr="http://www.gnxp.com/blog/uploaded_images/modelhistory-7955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 y="1268760"/>
            <a:ext cx="9121315" cy="5116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907704" y="6309320"/>
            <a:ext cx="5328592" cy="215444"/>
          </a:xfrm>
          <a:prstGeom prst="rect">
            <a:avLst/>
          </a:prstGeom>
          <a:noFill/>
        </p:spPr>
        <p:txBody>
          <a:bodyPr wrap="square" rtlCol="0">
            <a:spAutoFit/>
          </a:bodyPr>
          <a:lstStyle/>
          <a:p>
            <a:r>
              <a:rPr lang="en-GB" sz="800" dirty="0"/>
              <a:t>http://www.gnxp.com/blog/uploaded_images/modelhistory-795538.png</a:t>
            </a:r>
          </a:p>
        </p:txBody>
      </p:sp>
    </p:spTree>
    <p:extLst>
      <p:ext uri="{BB962C8B-B14F-4D97-AF65-F5344CB8AC3E}">
        <p14:creationId xmlns:p14="http://schemas.microsoft.com/office/powerpoint/2010/main" val="3864739305"/>
      </p:ext>
    </p:extLst>
  </p:cSld>
  <p:clrMapOvr>
    <a:masterClrMapping/>
  </p:clrMapOvr>
  <mc:AlternateContent xmlns:mc="http://schemas.openxmlformats.org/markup-compatibility/2006" xmlns:p14="http://schemas.microsoft.com/office/powerpoint/2010/main">
    <mc:Choice Requires="p14">
      <p:transition spd="slow" p14:dur="2000" advTm="109644"/>
    </mc:Choice>
    <mc:Fallback xmlns="">
      <p:transition spd="slow" advTm="10964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rotWithShape="1">
          <a:blip r:embed="rId2"/>
          <a:srcRect l="13837" t="44913" r="33488" b="19748"/>
          <a:stretch/>
        </p:blipFill>
        <p:spPr bwMode="auto">
          <a:xfrm>
            <a:off x="827584" y="1556792"/>
            <a:ext cx="7128792" cy="3888432"/>
          </a:xfrm>
          <a:prstGeom prst="rect">
            <a:avLst/>
          </a:prstGeom>
          <a:ln>
            <a:noFill/>
          </a:ln>
          <a:extLst>
            <a:ext uri="{53640926-AAD7-44D8-BBD7-CCE9431645EC}">
              <a14:shadowObscured xmlns:a14="http://schemas.microsoft.com/office/drawing/2010/main"/>
            </a:ext>
          </a:extLst>
        </p:spPr>
      </p:pic>
      <p:sp>
        <p:nvSpPr>
          <p:cNvPr id="3" name="Titel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a:t>Life </a:t>
            </a:r>
            <a:r>
              <a:rPr lang="de-DE" dirty="0" err="1"/>
              <a:t>Expectancy</a:t>
            </a:r>
            <a:r>
              <a:rPr lang="de-DE" dirty="0"/>
              <a:t> United </a:t>
            </a:r>
            <a:r>
              <a:rPr lang="de-DE" dirty="0" err="1"/>
              <a:t>Kingdom</a:t>
            </a:r>
            <a:endParaRPr lang="en-GB" dirty="0"/>
          </a:p>
        </p:txBody>
      </p:sp>
      <p:sp>
        <p:nvSpPr>
          <p:cNvPr id="4" name="Textfeld 3"/>
          <p:cNvSpPr txBox="1"/>
          <p:nvPr/>
        </p:nvSpPr>
        <p:spPr>
          <a:xfrm>
            <a:off x="3275856" y="6093296"/>
            <a:ext cx="2040943" cy="215444"/>
          </a:xfrm>
          <a:prstGeom prst="rect">
            <a:avLst/>
          </a:prstGeom>
          <a:noFill/>
        </p:spPr>
        <p:txBody>
          <a:bodyPr wrap="none" rtlCol="0">
            <a:spAutoFit/>
          </a:bodyPr>
          <a:lstStyle/>
          <a:p>
            <a:r>
              <a:rPr lang="en-GB" sz="800" dirty="0"/>
              <a:t>https://ourworldindata.org/life-expectancy/</a:t>
            </a:r>
          </a:p>
        </p:txBody>
      </p:sp>
    </p:spTree>
    <p:extLst>
      <p:ext uri="{BB962C8B-B14F-4D97-AF65-F5344CB8AC3E}">
        <p14:creationId xmlns:p14="http://schemas.microsoft.com/office/powerpoint/2010/main" val="13418646"/>
      </p:ext>
    </p:extLst>
  </p:cSld>
  <p:clrMapOvr>
    <a:masterClrMapping/>
  </p:clrMapOvr>
  <mc:AlternateContent xmlns:mc="http://schemas.openxmlformats.org/markup-compatibility/2006" xmlns:p14="http://schemas.microsoft.com/office/powerpoint/2010/main">
    <mc:Choice Requires="p14">
      <p:transition spd="slow" p14:dur="2000" advTm="33605"/>
    </mc:Choice>
    <mc:Fallback xmlns="">
      <p:transition spd="slow" advTm="3360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https://ourworldindata.org/wp-content/uploads/2013/05/Life-expectancy-by-age-in-the-UK-1700-to-2013.png"/>
          <p:cNvPicPr/>
          <p:nvPr/>
        </p:nvPicPr>
        <p:blipFill rotWithShape="1">
          <a:blip r:embed="rId2" cstate="print">
            <a:extLst>
              <a:ext uri="{28A0092B-C50C-407E-A947-70E740481C1C}">
                <a14:useLocalDpi xmlns:a14="http://schemas.microsoft.com/office/drawing/2010/main" val="0"/>
              </a:ext>
            </a:extLst>
          </a:blip>
          <a:srcRect t="9570" b="5003"/>
          <a:stretch/>
        </p:blipFill>
        <p:spPr bwMode="auto">
          <a:xfrm>
            <a:off x="107504" y="1196753"/>
            <a:ext cx="9036496" cy="5268056"/>
          </a:xfrm>
          <a:prstGeom prst="rect">
            <a:avLst/>
          </a:prstGeom>
          <a:noFill/>
          <a:ln>
            <a:noFill/>
          </a:ln>
        </p:spPr>
      </p:pic>
      <p:sp>
        <p:nvSpPr>
          <p:cNvPr id="4" name="Titel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a:t>Rest Life </a:t>
            </a:r>
            <a:r>
              <a:rPr lang="de-DE" dirty="0" err="1"/>
              <a:t>Expectancy</a:t>
            </a:r>
            <a:endParaRPr lang="en-GB" dirty="0"/>
          </a:p>
        </p:txBody>
      </p:sp>
      <p:sp>
        <p:nvSpPr>
          <p:cNvPr id="5" name="Textfeld 4"/>
          <p:cNvSpPr txBox="1"/>
          <p:nvPr/>
        </p:nvSpPr>
        <p:spPr>
          <a:xfrm>
            <a:off x="3246614" y="6642556"/>
            <a:ext cx="2145138" cy="215444"/>
          </a:xfrm>
          <a:prstGeom prst="rect">
            <a:avLst/>
          </a:prstGeom>
          <a:noFill/>
        </p:spPr>
        <p:txBody>
          <a:bodyPr wrap="none" rtlCol="0">
            <a:spAutoFit/>
          </a:bodyPr>
          <a:lstStyle/>
          <a:p>
            <a:r>
              <a:rPr lang="en-GB" sz="800" dirty="0">
                <a:effectLst/>
              </a:rPr>
              <a:t>https://ourworldindata.org/life-expectancy/</a:t>
            </a:r>
          </a:p>
        </p:txBody>
      </p:sp>
    </p:spTree>
    <p:extLst>
      <p:ext uri="{BB962C8B-B14F-4D97-AF65-F5344CB8AC3E}">
        <p14:creationId xmlns:p14="http://schemas.microsoft.com/office/powerpoint/2010/main" val="2575236884"/>
      </p:ext>
    </p:extLst>
  </p:cSld>
  <p:clrMapOvr>
    <a:masterClrMapping/>
  </p:clrMapOvr>
  <mc:AlternateContent xmlns:mc="http://schemas.openxmlformats.org/markup-compatibility/2006" xmlns:p14="http://schemas.microsoft.com/office/powerpoint/2010/main">
    <mc:Choice Requires="p14">
      <p:transition spd="slow" p14:dur="2000" advTm="41645"/>
    </mc:Choice>
    <mc:Fallback xmlns="">
      <p:transition spd="slow" advTm="41645"/>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457200" y="0"/>
            <a:ext cx="8229600" cy="908050"/>
          </a:xfrm>
        </p:spPr>
        <p:txBody>
          <a:bodyPr>
            <a:normAutofit/>
          </a:bodyPr>
          <a:lstStyle/>
          <a:p>
            <a:pPr eaLnBrk="1" hangingPunct="1">
              <a:defRPr/>
            </a:pPr>
            <a:r>
              <a:rPr lang="en-US" dirty="0">
                <a:cs typeface="Times New Roman" pitchFamily="18" charset="0"/>
              </a:rPr>
              <a:t>1.2 Health and Development</a:t>
            </a:r>
          </a:p>
        </p:txBody>
      </p:sp>
      <p:sp>
        <p:nvSpPr>
          <p:cNvPr id="398339" name="Rectangle 3"/>
          <p:cNvSpPr>
            <a:spLocks noGrp="1" noChangeArrowheads="1"/>
          </p:cNvSpPr>
          <p:nvPr>
            <p:ph idx="1"/>
          </p:nvPr>
        </p:nvSpPr>
        <p:spPr>
          <a:xfrm>
            <a:off x="457200" y="981075"/>
            <a:ext cx="8229600" cy="5616575"/>
          </a:xfrm>
        </p:spPr>
        <p:txBody>
          <a:bodyPr/>
          <a:lstStyle/>
          <a:p>
            <a:pPr eaLnBrk="1" hangingPunct="1">
              <a:buFontTx/>
              <a:buNone/>
              <a:defRPr/>
            </a:pPr>
            <a:r>
              <a:rPr lang="en-US" sz="2800" b="1" smtClean="0"/>
              <a:t>1 </a:t>
            </a:r>
            <a:r>
              <a:rPr lang="en-US" sz="2800" b="1" dirty="0"/>
              <a:t>International Public Health</a:t>
            </a:r>
          </a:p>
          <a:p>
            <a:pPr eaLnBrk="1" hangingPunct="1">
              <a:buFontTx/>
              <a:buNone/>
              <a:defRPr/>
            </a:pPr>
            <a:r>
              <a:rPr lang="en-US" sz="2800" dirty="0"/>
              <a:t>	</a:t>
            </a:r>
            <a:r>
              <a:rPr lang="en-US" sz="2800" dirty="0">
                <a:solidFill>
                  <a:srgbClr val="DDDDDD"/>
                </a:solidFill>
              </a:rPr>
              <a:t>1.1 Background	</a:t>
            </a:r>
          </a:p>
          <a:p>
            <a:pPr eaLnBrk="1" hangingPunct="1">
              <a:buFontTx/>
              <a:buNone/>
              <a:defRPr/>
            </a:pPr>
            <a:r>
              <a:rPr lang="en-US" sz="2800" dirty="0">
                <a:solidFill>
                  <a:srgbClr val="DDDDDD"/>
                </a:solidFill>
              </a:rPr>
              <a:t>	</a:t>
            </a:r>
            <a:r>
              <a:rPr lang="en-US" sz="2800" b="1" dirty="0">
                <a:solidFill>
                  <a:schemeClr val="tx2"/>
                </a:solidFill>
              </a:rPr>
              <a:t>1.2 Health and Development </a:t>
            </a:r>
          </a:p>
          <a:p>
            <a:pPr lvl="1" eaLnBrk="1" hangingPunct="1">
              <a:buFont typeface="Tahoma" pitchFamily="34" charset="0"/>
              <a:buNone/>
              <a:defRPr/>
            </a:pPr>
            <a:r>
              <a:rPr lang="en-US" sz="2400" b="1" dirty="0">
                <a:solidFill>
                  <a:schemeClr val="tx2"/>
                </a:solidFill>
              </a:rPr>
              <a:t>	</a:t>
            </a:r>
            <a:r>
              <a:rPr lang="en-US" sz="2400" dirty="0"/>
              <a:t>1.2.1 Context </a:t>
            </a:r>
          </a:p>
          <a:p>
            <a:pPr lvl="1" eaLnBrk="1" hangingPunct="1">
              <a:buFont typeface="Tahoma" pitchFamily="34" charset="0"/>
              <a:buNone/>
              <a:defRPr/>
            </a:pPr>
            <a:r>
              <a:rPr lang="en-US" sz="2400" dirty="0"/>
              <a:t>	1.2.2 Static Concept of Development</a:t>
            </a:r>
          </a:p>
          <a:p>
            <a:pPr lvl="1" eaLnBrk="1" hangingPunct="1">
              <a:buFont typeface="Tahoma" pitchFamily="34" charset="0"/>
              <a:buNone/>
              <a:defRPr/>
            </a:pPr>
            <a:r>
              <a:rPr lang="en-US" sz="2400" dirty="0"/>
              <a:t>	1.2.3 Dynamic Concept of Development</a:t>
            </a:r>
          </a:p>
          <a:p>
            <a:pPr lvl="1" eaLnBrk="1" hangingPunct="1">
              <a:buFont typeface="Tahoma" pitchFamily="34" charset="0"/>
              <a:buNone/>
              <a:defRPr/>
            </a:pPr>
            <a:r>
              <a:rPr lang="en-US" sz="2400" b="1" dirty="0">
                <a:solidFill>
                  <a:schemeClr val="tx2"/>
                </a:solidFill>
              </a:rPr>
              <a:t>	1.2.4 Health Care in Developing Countries</a:t>
            </a:r>
          </a:p>
          <a:p>
            <a:pPr lvl="1" eaLnBrk="1" hangingPunct="1">
              <a:buFont typeface="Tahoma" pitchFamily="34" charset="0"/>
              <a:buNone/>
              <a:defRPr/>
            </a:pPr>
            <a:r>
              <a:rPr lang="en-US" dirty="0">
                <a:solidFill>
                  <a:srgbClr val="DDDDDD"/>
                </a:solidFill>
              </a:rPr>
              <a:t>1.3 Conceptions</a:t>
            </a:r>
          </a:p>
        </p:txBody>
      </p:sp>
      <p:sp>
        <p:nvSpPr>
          <p:cNvPr id="2" name="Foliennummernplatzhalter 1"/>
          <p:cNvSpPr>
            <a:spLocks noGrp="1"/>
          </p:cNvSpPr>
          <p:nvPr>
            <p:ph type="sldNum" sz="quarter" idx="12"/>
          </p:nvPr>
        </p:nvSpPr>
        <p:spPr/>
        <p:txBody>
          <a:bodyPr/>
          <a:lstStyle/>
          <a:p>
            <a:pPr>
              <a:defRPr/>
            </a:pPr>
            <a:fld id="{6DFFC0F6-9F90-4EE7-A1EA-D1227D297F13}" type="slidenum">
              <a:rPr lang="de-DE" smtClean="0"/>
              <a:pPr>
                <a:defRPr/>
              </a:pPr>
              <a:t>27</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22879"/>
    </mc:Choice>
    <mc:Fallback xmlns="">
      <p:transition spd="slow" advTm="2287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normAutofit fontScale="90000"/>
          </a:bodyPr>
          <a:lstStyle/>
          <a:p>
            <a:pPr defTabSz="1435100" eaLnBrk="1" hangingPunct="1">
              <a:defRPr/>
            </a:pPr>
            <a:r>
              <a:rPr lang="en-US" dirty="0">
                <a:cs typeface="Times New Roman" pitchFamily="18" charset="0"/>
              </a:rPr>
              <a:t>1.2.4 Health Care in Developing Countries</a:t>
            </a:r>
            <a:endParaRPr lang="en-US" dirty="0"/>
          </a:p>
        </p:txBody>
      </p:sp>
      <p:sp>
        <p:nvSpPr>
          <p:cNvPr id="331779" name="Rectangle 3"/>
          <p:cNvSpPr>
            <a:spLocks noGrp="1" noChangeArrowheads="1"/>
          </p:cNvSpPr>
          <p:nvPr>
            <p:ph idx="1"/>
          </p:nvPr>
        </p:nvSpPr>
        <p:spPr/>
        <p:txBody>
          <a:bodyPr/>
          <a:lstStyle/>
          <a:p>
            <a:pPr eaLnBrk="1" hangingPunct="1">
              <a:defRPr/>
            </a:pPr>
            <a:r>
              <a:rPr lang="en-US" dirty="0">
                <a:cs typeface="Times New Roman" pitchFamily="18" charset="0"/>
              </a:rPr>
              <a:t>Development Goals of the WHO	</a:t>
            </a:r>
            <a:endParaRPr lang="en-US" dirty="0"/>
          </a:p>
          <a:p>
            <a:pPr lvl="1" eaLnBrk="1" hangingPunct="1">
              <a:defRPr/>
            </a:pPr>
            <a:r>
              <a:rPr lang="en-US" dirty="0">
                <a:cs typeface="Times New Roman" pitchFamily="18" charset="0"/>
              </a:rPr>
              <a:t>Life Expectancy &gt; 60 years</a:t>
            </a:r>
          </a:p>
          <a:p>
            <a:pPr lvl="1" eaLnBrk="1" hangingPunct="1">
              <a:defRPr/>
            </a:pPr>
            <a:r>
              <a:rPr lang="en-US" dirty="0">
                <a:cs typeface="Times New Roman" pitchFamily="18" charset="0"/>
              </a:rPr>
              <a:t>Infant Mortality &lt; 50 per 1000 </a:t>
            </a:r>
          </a:p>
          <a:p>
            <a:pPr lvl="1" eaLnBrk="1" hangingPunct="1">
              <a:defRPr/>
            </a:pPr>
            <a:r>
              <a:rPr lang="en-US" dirty="0">
                <a:cs typeface="Times New Roman" pitchFamily="18" charset="0"/>
              </a:rPr>
              <a:t>Child Mortality &lt; 70 per 1000 </a:t>
            </a:r>
          </a:p>
        </p:txBody>
      </p:sp>
      <p:sp>
        <p:nvSpPr>
          <p:cNvPr id="2" name="Foliennummernplatzhalter 1"/>
          <p:cNvSpPr>
            <a:spLocks noGrp="1"/>
          </p:cNvSpPr>
          <p:nvPr>
            <p:ph type="sldNum" sz="quarter" idx="12"/>
          </p:nvPr>
        </p:nvSpPr>
        <p:spPr/>
        <p:txBody>
          <a:bodyPr/>
          <a:lstStyle/>
          <a:p>
            <a:pPr>
              <a:defRPr/>
            </a:pPr>
            <a:fld id="{6DFFC0F6-9F90-4EE7-A1EA-D1227D297F13}" type="slidenum">
              <a:rPr lang="de-DE" smtClean="0"/>
              <a:pPr>
                <a:defRPr/>
              </a:pPr>
              <a:t>3</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40142"/>
    </mc:Choice>
    <mc:Fallback xmlns="">
      <p:transition spd="slow" advTm="4014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DFFC0F6-9F90-4EE7-A1EA-D1227D297F13}" type="slidenum">
              <a:rPr lang="de-DE" smtClean="0"/>
              <a:pPr>
                <a:defRPr/>
              </a:pPr>
              <a:t>4</a:t>
            </a:fld>
            <a:endParaRPr lang="de-DE"/>
          </a:p>
        </p:txBody>
      </p:sp>
      <p:pic>
        <p:nvPicPr>
          <p:cNvPr id="5" name="Inhaltsplatzhalt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6636"/>
          <a:stretch/>
        </p:blipFill>
        <p:spPr>
          <a:xfrm>
            <a:off x="-29102" y="476672"/>
            <a:ext cx="9173102" cy="6353799"/>
          </a:xfrm>
        </p:spPr>
      </p:pic>
      <p:sp>
        <p:nvSpPr>
          <p:cNvPr id="6" name="Rechteck 5"/>
          <p:cNvSpPr/>
          <p:nvPr/>
        </p:nvSpPr>
        <p:spPr>
          <a:xfrm>
            <a:off x="3995936" y="5445224"/>
            <a:ext cx="4572000" cy="215444"/>
          </a:xfrm>
          <a:prstGeom prst="rect">
            <a:avLst/>
          </a:prstGeom>
        </p:spPr>
        <p:txBody>
          <a:bodyPr>
            <a:spAutoFit/>
          </a:bodyPr>
          <a:lstStyle/>
          <a:p>
            <a:r>
              <a:rPr lang="de-DE" sz="800" dirty="0">
                <a:effectLst/>
              </a:rPr>
              <a:t>https://ourworldindata.org/grapher/gdp-per-capita-worldbank</a:t>
            </a:r>
          </a:p>
        </p:txBody>
      </p:sp>
      <p:sp>
        <p:nvSpPr>
          <p:cNvPr id="7" name="Titel 6"/>
          <p:cNvSpPr>
            <a:spLocks noGrp="1"/>
          </p:cNvSpPr>
          <p:nvPr>
            <p:ph type="title"/>
          </p:nvPr>
        </p:nvSpPr>
        <p:spPr/>
        <p:txBody>
          <a:bodyPr/>
          <a:lstStyle/>
          <a:p>
            <a:endParaRPr lang="de-DE"/>
          </a:p>
        </p:txBody>
      </p:sp>
    </p:spTree>
    <p:extLst>
      <p:ext uri="{BB962C8B-B14F-4D97-AF65-F5344CB8AC3E}">
        <p14:creationId xmlns:p14="http://schemas.microsoft.com/office/powerpoint/2010/main" val="4224041919"/>
      </p:ext>
    </p:extLst>
  </p:cSld>
  <p:clrMapOvr>
    <a:masterClrMapping/>
  </p:clrMapOvr>
  <mc:AlternateContent xmlns:mc="http://schemas.openxmlformats.org/markup-compatibility/2006" xmlns:p14="http://schemas.microsoft.com/office/powerpoint/2010/main">
    <mc:Choice Requires="p14">
      <p:transition spd="slow" p14:dur="2000" advTm="42163"/>
    </mc:Choice>
    <mc:Fallback xmlns="">
      <p:transition spd="slow" advTm="4216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normAutofit/>
          </a:bodyPr>
          <a:lstStyle/>
          <a:p>
            <a:pPr eaLnBrk="1" hangingPunct="1">
              <a:defRPr/>
            </a:pPr>
            <a:r>
              <a:rPr lang="en-US" dirty="0">
                <a:cs typeface="Times New Roman" pitchFamily="18" charset="0"/>
              </a:rPr>
              <a:t>Life Expectancy</a:t>
            </a:r>
            <a:r>
              <a:rPr lang="en-US" dirty="0"/>
              <a:t> (</a:t>
            </a:r>
            <a:r>
              <a:rPr lang="en-US" dirty="0" smtClean="0"/>
              <a:t>2021)</a:t>
            </a:r>
            <a:endParaRPr lang="en-US" dirty="0"/>
          </a:p>
        </p:txBody>
      </p:sp>
      <p:sp>
        <p:nvSpPr>
          <p:cNvPr id="2" name="Foliennummernplatzhalter 1"/>
          <p:cNvSpPr>
            <a:spLocks noGrp="1"/>
          </p:cNvSpPr>
          <p:nvPr>
            <p:ph type="sldNum" sz="quarter" idx="12"/>
          </p:nvPr>
        </p:nvSpPr>
        <p:spPr/>
        <p:txBody>
          <a:bodyPr/>
          <a:lstStyle/>
          <a:p>
            <a:pPr>
              <a:defRPr/>
            </a:pPr>
            <a:fld id="{61B26C83-8FB9-4F1F-BB2F-4E745ACD6272}" type="slidenum">
              <a:rPr lang="de-DE" smtClean="0"/>
              <a:pPr>
                <a:defRPr/>
              </a:pPr>
              <a:t>5</a:t>
            </a:fld>
            <a:endParaRPr lang="de-DE"/>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b="13250"/>
          <a:stretch/>
        </p:blipFill>
        <p:spPr>
          <a:xfrm>
            <a:off x="-18038" y="404664"/>
            <a:ext cx="9319977" cy="6434735"/>
          </a:xfrm>
          <a:prstGeom prst="rect">
            <a:avLst/>
          </a:prstGeom>
        </p:spPr>
      </p:pic>
      <p:sp>
        <p:nvSpPr>
          <p:cNvPr id="5" name="Rechteck 4"/>
          <p:cNvSpPr/>
          <p:nvPr/>
        </p:nvSpPr>
        <p:spPr>
          <a:xfrm>
            <a:off x="3563888" y="5301208"/>
            <a:ext cx="4572000" cy="215444"/>
          </a:xfrm>
          <a:prstGeom prst="rect">
            <a:avLst/>
          </a:prstGeom>
        </p:spPr>
        <p:txBody>
          <a:bodyPr>
            <a:spAutoFit/>
          </a:bodyPr>
          <a:lstStyle/>
          <a:p>
            <a:r>
              <a:rPr lang="de-DE" sz="800" dirty="0">
                <a:effectLst/>
              </a:rPr>
              <a:t>https://ourworldindata.org/grapher/life-expectancy-hmd-unwpp</a:t>
            </a:r>
          </a:p>
        </p:txBody>
      </p:sp>
    </p:spTree>
  </p:cSld>
  <p:clrMapOvr>
    <a:masterClrMapping/>
  </p:clrMapOvr>
  <mc:AlternateContent xmlns:mc="http://schemas.openxmlformats.org/markup-compatibility/2006" xmlns:p14="http://schemas.microsoft.com/office/powerpoint/2010/main">
    <mc:Choice Requires="p14">
      <p:transition spd="slow" p14:dur="2000" advTm="31898"/>
    </mc:Choice>
    <mc:Fallback xmlns="">
      <p:transition spd="slow" advTm="3189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DE" dirty="0"/>
          </a:p>
        </p:txBody>
      </p:sp>
      <p:sp>
        <p:nvSpPr>
          <p:cNvPr id="216" name="Rectangle 3"/>
          <p:cNvSpPr txBox="1">
            <a:spLocks noChangeArrowheads="1"/>
          </p:cNvSpPr>
          <p:nvPr/>
        </p:nvSpPr>
        <p:spPr>
          <a:xfrm>
            <a:off x="457200" y="6000750"/>
            <a:ext cx="8229600" cy="857250"/>
          </a:xfrm>
          <a:prstGeom prst="rect">
            <a:avLst/>
          </a:prstGeom>
        </p:spPr>
        <p:txBody>
          <a:bodyPr/>
          <a:lstStyle/>
          <a:p>
            <a:pPr algn="l">
              <a:spcBef>
                <a:spcPct val="20000"/>
              </a:spcBef>
              <a:buClr>
                <a:schemeClr val="tx1"/>
              </a:buClr>
              <a:defRPr/>
            </a:pPr>
            <a:r>
              <a:rPr lang="de-DE" sz="800" kern="0" dirty="0">
                <a:effectLst/>
                <a:latin typeface="+mn-lt"/>
              </a:rPr>
              <a:t>http://commons.wikimedia.org/wiki/File:Infant_mortality_rate_world_map.PNG</a:t>
            </a:r>
          </a:p>
        </p:txBody>
      </p:sp>
      <p:sp>
        <p:nvSpPr>
          <p:cNvPr id="2" name="Foliennummernplatzhalter 1"/>
          <p:cNvSpPr>
            <a:spLocks noGrp="1"/>
          </p:cNvSpPr>
          <p:nvPr>
            <p:ph type="sldNum" sz="quarter" idx="12"/>
          </p:nvPr>
        </p:nvSpPr>
        <p:spPr/>
        <p:txBody>
          <a:bodyPr/>
          <a:lstStyle/>
          <a:p>
            <a:pPr>
              <a:defRPr/>
            </a:pPr>
            <a:fld id="{61B26C83-8FB9-4F1F-BB2F-4E745ACD6272}" type="slidenum">
              <a:rPr lang="de-DE" smtClean="0"/>
              <a:pPr>
                <a:defRPr/>
              </a:pPr>
              <a:t>6</a:t>
            </a:fld>
            <a:endParaRPr lang="de-DE"/>
          </a:p>
        </p:txBody>
      </p:sp>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b="10101"/>
          <a:stretch/>
        </p:blipFill>
        <p:spPr>
          <a:xfrm>
            <a:off x="0" y="404664"/>
            <a:ext cx="9223937" cy="6453336"/>
          </a:xfrm>
          <a:prstGeom prst="rect">
            <a:avLst/>
          </a:prstGeom>
        </p:spPr>
      </p:pic>
      <p:sp>
        <p:nvSpPr>
          <p:cNvPr id="5" name="Rechteck 4"/>
          <p:cNvSpPr/>
          <p:nvPr/>
        </p:nvSpPr>
        <p:spPr>
          <a:xfrm>
            <a:off x="3419872" y="5373216"/>
            <a:ext cx="4572000" cy="215444"/>
          </a:xfrm>
          <a:prstGeom prst="rect">
            <a:avLst/>
          </a:prstGeom>
        </p:spPr>
        <p:txBody>
          <a:bodyPr>
            <a:spAutoFit/>
          </a:bodyPr>
          <a:lstStyle/>
          <a:p>
            <a:r>
              <a:rPr lang="de-DE" sz="800" dirty="0">
                <a:effectLst/>
              </a:rPr>
              <a:t>https://ourworldindata.org/grapher/infant-mortality</a:t>
            </a:r>
          </a:p>
        </p:txBody>
      </p:sp>
    </p:spTree>
  </p:cSld>
  <p:clrMapOvr>
    <a:masterClrMapping/>
  </p:clrMapOvr>
  <mc:AlternateContent xmlns:mc="http://schemas.openxmlformats.org/markup-compatibility/2006" xmlns:p14="http://schemas.microsoft.com/office/powerpoint/2010/main">
    <mc:Choice Requires="p14">
      <p:transition spd="slow" p14:dur="2000" advTm="30515"/>
    </mc:Choice>
    <mc:Fallback xmlns="">
      <p:transition spd="slow" advTm="3051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457200" y="0"/>
            <a:ext cx="8229600" cy="1357313"/>
          </a:xfrm>
        </p:spPr>
        <p:txBody>
          <a:bodyPr>
            <a:normAutofit/>
          </a:bodyPr>
          <a:lstStyle/>
          <a:p>
            <a:pPr eaLnBrk="1" hangingPunct="1">
              <a:defRPr/>
            </a:pPr>
            <a:endParaRPr lang="de-DE" dirty="0"/>
          </a:p>
        </p:txBody>
      </p:sp>
      <p:sp>
        <p:nvSpPr>
          <p:cNvPr id="2" name="Foliennummernplatzhalter 1"/>
          <p:cNvSpPr>
            <a:spLocks noGrp="1"/>
          </p:cNvSpPr>
          <p:nvPr>
            <p:ph type="sldNum" sz="quarter" idx="12"/>
          </p:nvPr>
        </p:nvSpPr>
        <p:spPr/>
        <p:txBody>
          <a:bodyPr/>
          <a:lstStyle/>
          <a:p>
            <a:pPr>
              <a:defRPr/>
            </a:pPr>
            <a:fld id="{61B26C83-8FB9-4F1F-BB2F-4E745ACD6272}" type="slidenum">
              <a:rPr lang="de-DE" smtClean="0"/>
              <a:pPr>
                <a:defRPr/>
              </a:pPr>
              <a:t>7</a:t>
            </a:fld>
            <a:endParaRPr lang="de-DE"/>
          </a:p>
        </p:txBody>
      </p:sp>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b="10101"/>
          <a:stretch/>
        </p:blipFill>
        <p:spPr>
          <a:xfrm>
            <a:off x="0" y="476672"/>
            <a:ext cx="9147601" cy="6399929"/>
          </a:xfrm>
          <a:prstGeom prst="rect">
            <a:avLst/>
          </a:prstGeom>
        </p:spPr>
      </p:pic>
      <p:sp>
        <p:nvSpPr>
          <p:cNvPr id="4" name="Rechteck 3"/>
          <p:cNvSpPr/>
          <p:nvPr/>
        </p:nvSpPr>
        <p:spPr>
          <a:xfrm>
            <a:off x="3275856" y="5229200"/>
            <a:ext cx="4572000" cy="215444"/>
          </a:xfrm>
          <a:prstGeom prst="rect">
            <a:avLst/>
          </a:prstGeom>
        </p:spPr>
        <p:txBody>
          <a:bodyPr>
            <a:spAutoFit/>
          </a:bodyPr>
          <a:lstStyle/>
          <a:p>
            <a:r>
              <a:rPr lang="de-DE" sz="800" dirty="0">
                <a:effectLst/>
              </a:rPr>
              <a:t>https://ourworldindata.org/grapher/child-mortality-around-the-world</a:t>
            </a:r>
          </a:p>
        </p:txBody>
      </p:sp>
    </p:spTree>
  </p:cSld>
  <p:clrMapOvr>
    <a:masterClrMapping/>
  </p:clrMapOvr>
  <mc:AlternateContent xmlns:mc="http://schemas.openxmlformats.org/markup-compatibility/2006" xmlns:p14="http://schemas.microsoft.com/office/powerpoint/2010/main">
    <mc:Choice Requires="p14">
      <p:transition spd="slow" p14:dur="2000" advTm="33521"/>
    </mc:Choice>
    <mc:Fallback xmlns="">
      <p:transition spd="slow" advTm="3352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3" name="Objekt 2"/>
          <p:cNvGraphicFramePr>
            <a:graphicFrameLocks noChangeAspect="1"/>
          </p:cNvGraphicFramePr>
          <p:nvPr>
            <p:extLst>
              <p:ext uri="{D42A27DB-BD31-4B8C-83A1-F6EECF244321}">
                <p14:modId xmlns:p14="http://schemas.microsoft.com/office/powerpoint/2010/main" val="1107837230"/>
              </p:ext>
            </p:extLst>
          </p:nvPr>
        </p:nvGraphicFramePr>
        <p:xfrm>
          <a:off x="33338" y="1124744"/>
          <a:ext cx="9077325" cy="4508500"/>
        </p:xfrm>
        <a:graphic>
          <a:graphicData uri="http://schemas.openxmlformats.org/presentationml/2006/ole">
            <mc:AlternateContent xmlns:mc="http://schemas.openxmlformats.org/markup-compatibility/2006">
              <mc:Choice xmlns:v="urn:schemas-microsoft-com:vml" Requires="v">
                <p:oleObj spid="_x0000_s234566" name="Picture" r:id="rId3" imgW="8011080" imgH="3804120" progId="Word.Picture.8">
                  <p:embed/>
                </p:oleObj>
              </mc:Choice>
              <mc:Fallback>
                <p:oleObj name="Picture" r:id="rId3" imgW="8011080" imgH="3804120" progId="Word.Picture.8">
                  <p:embed/>
                  <p:pic>
                    <p:nvPicPr>
                      <p:cNvPr id="0" name="Picture 25"/>
                      <p:cNvPicPr>
                        <a:picLocks noChangeAspect="1" noChangeArrowheads="1"/>
                      </p:cNvPicPr>
                      <p:nvPr/>
                    </p:nvPicPr>
                    <p:blipFill>
                      <a:blip r:embed="rId4"/>
                      <a:srcRect/>
                      <a:stretch>
                        <a:fillRect/>
                      </a:stretch>
                    </p:blipFill>
                    <p:spPr bwMode="auto">
                      <a:xfrm>
                        <a:off x="33338" y="1124744"/>
                        <a:ext cx="9077325" cy="4508500"/>
                      </a:xfrm>
                      <a:prstGeom prst="rect">
                        <a:avLst/>
                      </a:prstGeom>
                      <a:solidFill>
                        <a:srgbClr val="FFFFCC"/>
                      </a:solidFill>
                    </p:spPr>
                  </p:pic>
                </p:oleObj>
              </mc:Fallback>
            </mc:AlternateContent>
          </a:graphicData>
        </a:graphic>
      </p:graphicFrame>
      <p:sp>
        <p:nvSpPr>
          <p:cNvPr id="4" name="Foliennummernplatzhalter 3"/>
          <p:cNvSpPr>
            <a:spLocks noGrp="1"/>
          </p:cNvSpPr>
          <p:nvPr>
            <p:ph type="sldNum" sz="quarter" idx="12"/>
          </p:nvPr>
        </p:nvSpPr>
        <p:spPr/>
        <p:txBody>
          <a:bodyPr/>
          <a:lstStyle/>
          <a:p>
            <a:pPr>
              <a:defRPr/>
            </a:pPr>
            <a:fld id="{61B26C83-8FB9-4F1F-BB2F-4E745ACD6272}" type="slidenum">
              <a:rPr lang="de-DE" smtClean="0"/>
              <a:pPr>
                <a:defRPr/>
              </a:pPr>
              <a:t>8</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281484"/>
    </mc:Choice>
    <mc:Fallback xmlns="">
      <p:transition spd="slow" advTm="28148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457200" y="293688"/>
            <a:ext cx="8229600" cy="1384300"/>
          </a:xfrm>
        </p:spPr>
        <p:txBody>
          <a:bodyPr>
            <a:normAutofit/>
          </a:bodyPr>
          <a:lstStyle/>
          <a:p>
            <a:pPr eaLnBrk="1" hangingPunct="1">
              <a:defRPr/>
            </a:pPr>
            <a:r>
              <a:rPr lang="en-US" dirty="0">
                <a:cs typeface="Times New Roman" pitchFamily="18" charset="0"/>
              </a:rPr>
              <a:t>Disease as Cause for Poverty</a:t>
            </a:r>
            <a:r>
              <a:rPr lang="en-US" dirty="0"/>
              <a:t> </a:t>
            </a:r>
          </a:p>
        </p:txBody>
      </p:sp>
      <p:graphicFrame>
        <p:nvGraphicFramePr>
          <p:cNvPr id="338993" name="Group 49"/>
          <p:cNvGraphicFramePr>
            <a:graphicFrameLocks noGrp="1"/>
          </p:cNvGraphicFramePr>
          <p:nvPr>
            <p:ph type="tbl" idx="1"/>
            <p:extLst>
              <p:ext uri="{D42A27DB-BD31-4B8C-83A1-F6EECF244321}">
                <p14:modId xmlns:p14="http://schemas.microsoft.com/office/powerpoint/2010/main" val="16513438"/>
              </p:ext>
            </p:extLst>
          </p:nvPr>
        </p:nvGraphicFramePr>
        <p:xfrm>
          <a:off x="457200" y="1677988"/>
          <a:ext cx="8153400" cy="4150615"/>
        </p:xfrm>
        <a:graphic>
          <a:graphicData uri="http://schemas.openxmlformats.org/drawingml/2006/table">
            <a:tbl>
              <a:tblPr/>
              <a:tblGrid>
                <a:gridCol w="2602632">
                  <a:extLst>
                    <a:ext uri="{9D8B030D-6E8A-4147-A177-3AD203B41FA5}">
                      <a16:colId xmlns:a16="http://schemas.microsoft.com/office/drawing/2014/main" xmlns="" val="20000"/>
                    </a:ext>
                  </a:extLst>
                </a:gridCol>
                <a:gridCol w="5550768">
                  <a:extLst>
                    <a:ext uri="{9D8B030D-6E8A-4147-A177-3AD203B41FA5}">
                      <a16:colId xmlns:a16="http://schemas.microsoft.com/office/drawing/2014/main" xmlns="" val="20001"/>
                    </a:ext>
                  </a:extLst>
                </a:gridCol>
              </a:tblGrid>
              <a:tr h="5873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400" b="1" i="0" u="none" strike="noStrike" cap="none" normalizeH="0" baseline="0" noProof="0" dirty="0">
                          <a:ln>
                            <a:noFill/>
                          </a:ln>
                          <a:solidFill>
                            <a:schemeClr val="tx1"/>
                          </a:solidFill>
                          <a:effectLst/>
                          <a:latin typeface="Tahoma" pitchFamily="34" charset="0"/>
                          <a:cs typeface="Times New Roman" pitchFamily="18" charset="0"/>
                        </a:rPr>
                        <a:t>Human Diseases</a:t>
                      </a:r>
                      <a:endParaRPr kumimoji="0" lang="en-US" sz="2400" b="1" i="0" u="none" strike="noStrike" cap="none" normalizeH="0" baseline="0" noProof="0" dirty="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400" b="1" i="0" u="none" strike="noStrike" cap="none" normalizeH="0" baseline="0" noProof="0" dirty="0">
                          <a:ln>
                            <a:noFill/>
                          </a:ln>
                          <a:solidFill>
                            <a:schemeClr val="tx1"/>
                          </a:solidFill>
                          <a:effectLst/>
                          <a:latin typeface="Tahoma" pitchFamily="34" charset="0"/>
                          <a:cs typeface="Times New Roman" pitchFamily="18" charset="0"/>
                        </a:rPr>
                        <a:t>Animal Origin</a:t>
                      </a:r>
                      <a:endParaRPr kumimoji="0" lang="en-US" sz="2400" b="1" i="0" u="none" strike="noStrike" cap="none" normalizeH="0" baseline="0" noProof="0" dirty="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61963">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2400" b="0" i="0" u="none" strike="noStrike" cap="none" normalizeH="0" baseline="0" noProof="0" dirty="0">
                          <a:ln>
                            <a:noFill/>
                          </a:ln>
                          <a:solidFill>
                            <a:schemeClr val="tx1"/>
                          </a:solidFill>
                          <a:effectLst/>
                          <a:latin typeface="Tahoma" pitchFamily="34" charset="0"/>
                        </a:rPr>
                        <a:t>Measles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2400" b="0" i="0" u="none" strike="noStrike" cap="none" normalizeH="0" baseline="0" noProof="0" dirty="0">
                          <a:ln>
                            <a:noFill/>
                          </a:ln>
                          <a:solidFill>
                            <a:schemeClr val="tx1"/>
                          </a:solidFill>
                          <a:effectLst/>
                          <a:latin typeface="Tahoma" pitchFamily="34" charset="0"/>
                          <a:cs typeface="Times New Roman" pitchFamily="18" charset="0"/>
                        </a:rPr>
                        <a:t>Cow (Rinderpest </a:t>
                      </a:r>
                      <a:r>
                        <a:rPr kumimoji="0" lang="en-US" sz="1100" b="0" i="0" u="none" strike="noStrike" cap="none" normalizeH="0" baseline="0" noProof="0" dirty="0">
                          <a:ln>
                            <a:noFill/>
                          </a:ln>
                          <a:solidFill>
                            <a:schemeClr val="tx1"/>
                          </a:solidFill>
                          <a:effectLst/>
                          <a:latin typeface="Tahoma" pitchFamily="34" charset="0"/>
                          <a:cs typeface="Times New Roman" pitchFamily="18" charset="0"/>
                        </a:rPr>
                        <a:t>(word like in German)</a:t>
                      </a:r>
                      <a:r>
                        <a:rPr kumimoji="0" lang="en-US" sz="2400" b="0" i="0" u="none" strike="noStrike" cap="none" normalizeH="0" baseline="0" noProof="0" dirty="0">
                          <a:ln>
                            <a:noFill/>
                          </a:ln>
                          <a:solidFill>
                            <a:schemeClr val="tx1"/>
                          </a:solidFill>
                          <a:effectLst/>
                          <a:latin typeface="Tahoma" pitchFamily="34" charset="0"/>
                          <a:cs typeface="Times New Roman" pitchFamily="18" charset="0"/>
                        </a:rPr>
                        <a:t>)</a:t>
                      </a:r>
                      <a:r>
                        <a:rPr kumimoji="0" lang="en-US" sz="2400" b="0" i="0" u="none" strike="noStrike" cap="none" normalizeH="0" baseline="0" noProof="0" dirty="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81000">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2400" b="0" i="0" u="none" strike="noStrike" cap="none" normalizeH="0" baseline="0" noProof="0" dirty="0">
                          <a:ln>
                            <a:noFill/>
                          </a:ln>
                          <a:solidFill>
                            <a:schemeClr val="tx1"/>
                          </a:solidFill>
                          <a:effectLst/>
                          <a:latin typeface="Tahoma" pitchFamily="34" charset="0"/>
                        </a:rPr>
                        <a:t>Tuberculosis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2400" b="0" i="0" u="none" strike="noStrike" cap="none" normalizeH="0" baseline="0" noProof="0" dirty="0">
                          <a:ln>
                            <a:noFill/>
                          </a:ln>
                          <a:solidFill>
                            <a:schemeClr val="tx1"/>
                          </a:solidFill>
                          <a:effectLst/>
                          <a:latin typeface="Tahoma" pitchFamily="34" charset="0"/>
                          <a:cs typeface="Times New Roman" pitchFamily="18" charset="0"/>
                        </a:rPr>
                        <a:t>Cow (Bovine Tuberculosis)</a:t>
                      </a:r>
                      <a:r>
                        <a:rPr kumimoji="0" lang="en-US" sz="2400" b="0" i="0" u="none" strike="noStrike" cap="none" normalizeH="0" baseline="0" noProof="0" dirty="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87375">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2400" b="0" i="0" u="none" strike="noStrike" cap="none" normalizeH="0" baseline="0" noProof="0" dirty="0">
                          <a:ln>
                            <a:noFill/>
                          </a:ln>
                          <a:solidFill>
                            <a:schemeClr val="tx1"/>
                          </a:solidFill>
                          <a:effectLst/>
                          <a:latin typeface="Tahoma" pitchFamily="34" charset="0"/>
                        </a:rPr>
                        <a:t>Pox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2400" b="0" i="0" u="none" strike="noStrike" cap="none" normalizeH="0" baseline="0" noProof="0" dirty="0">
                          <a:ln>
                            <a:noFill/>
                          </a:ln>
                          <a:solidFill>
                            <a:schemeClr val="tx1"/>
                          </a:solidFill>
                          <a:effectLst/>
                          <a:latin typeface="Tahoma" pitchFamily="34" charset="0"/>
                          <a:cs typeface="Times New Roman" pitchFamily="18" charset="0"/>
                        </a:rPr>
                        <a:t>Cow (Bovine Pox) and other species with related pox viruses</a:t>
                      </a:r>
                      <a:r>
                        <a:rPr kumimoji="0" lang="en-US" sz="2400" b="0" i="0" u="none" strike="noStrike" cap="none" normalizeH="0" baseline="0" noProof="0" dirty="0">
                          <a:ln>
                            <a:noFill/>
                          </a:ln>
                          <a:solidFill>
                            <a:schemeClr val="tx1"/>
                          </a:solidFill>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3388">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de-DE" sz="2400" b="0" i="0" u="none" strike="noStrike" cap="none" normalizeH="0" baseline="0" noProof="0" dirty="0">
                          <a:ln>
                            <a:noFill/>
                          </a:ln>
                          <a:solidFill>
                            <a:schemeClr val="tx1"/>
                          </a:solidFill>
                          <a:effectLst/>
                          <a:latin typeface="Tahoma" pitchFamily="34" charset="0"/>
                        </a:rPr>
                        <a:t>Influenza</a:t>
                      </a:r>
                      <a:endParaRPr kumimoji="0" lang="en-US" sz="2400" b="0" i="0" u="none" strike="noStrike" cap="none" normalizeH="0" baseline="0" noProof="0" dirty="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2400" b="0" i="0" u="none" strike="noStrike" cap="none" normalizeH="0" baseline="0" noProof="0" dirty="0">
                          <a:ln>
                            <a:noFill/>
                          </a:ln>
                          <a:solidFill>
                            <a:schemeClr val="tx1"/>
                          </a:solidFill>
                          <a:effectLst/>
                          <a:latin typeface="Tahoma" pitchFamily="34" charset="0"/>
                          <a:cs typeface="Times New Roman" pitchFamily="18" charset="0"/>
                        </a:rPr>
                        <a:t>Pig, Duck</a:t>
                      </a:r>
                      <a:endParaRPr kumimoji="0" lang="en-US" sz="2400" b="0" i="0" u="none" strike="noStrike" cap="none" normalizeH="0" baseline="0" noProof="0" dirty="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81000">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2400" b="0" i="0" u="none" strike="noStrike" cap="none" normalizeH="0" baseline="0" noProof="0" dirty="0">
                          <a:ln>
                            <a:noFill/>
                          </a:ln>
                          <a:solidFill>
                            <a:schemeClr val="tx1"/>
                          </a:solidFill>
                          <a:effectLst/>
                          <a:latin typeface="Tahoma" pitchFamily="34" charset="0"/>
                        </a:rPr>
                        <a:t>Whooping Cough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2400" b="0" i="0" u="none" strike="noStrike" cap="none" normalizeH="0" baseline="0" noProof="0" dirty="0">
                          <a:ln>
                            <a:noFill/>
                          </a:ln>
                          <a:solidFill>
                            <a:schemeClr val="tx1"/>
                          </a:solidFill>
                          <a:effectLst/>
                          <a:latin typeface="Tahoma" pitchFamily="34" charset="0"/>
                          <a:cs typeface="Times New Roman" pitchFamily="18" charset="0"/>
                        </a:rPr>
                        <a:t>Pig, Dog</a:t>
                      </a:r>
                      <a:endParaRPr kumimoji="0" lang="en-US" sz="2400" b="0" i="0" u="none" strike="noStrike" cap="none" normalizeH="0" baseline="0" noProof="0" dirty="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19100">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2400" b="0" i="0" u="none" strike="noStrike" cap="none" normalizeH="0" baseline="0" noProof="0">
                          <a:ln>
                            <a:noFill/>
                          </a:ln>
                          <a:solidFill>
                            <a:schemeClr val="tx1"/>
                          </a:solidFill>
                          <a:effectLst/>
                          <a:latin typeface="Tahoma" pitchFamily="34" charset="0"/>
                          <a:cs typeface="Times New Roman" pitchFamily="18" charset="0"/>
                        </a:rPr>
                        <a:t>Malaria</a:t>
                      </a:r>
                      <a:r>
                        <a:rPr kumimoji="0" lang="en-US" sz="2400" b="0" i="0" u="none" strike="noStrike" cap="none" normalizeH="0" baseline="0" noProof="0">
                          <a:ln>
                            <a:noFill/>
                          </a:ln>
                          <a:solidFill>
                            <a:schemeClr val="tx1"/>
                          </a:solidFill>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2400" b="0" i="0" u="none" strike="noStrike" cap="none" normalizeH="0" baseline="0" noProof="0" dirty="0">
                          <a:ln>
                            <a:noFill/>
                          </a:ln>
                          <a:solidFill>
                            <a:schemeClr val="tx1"/>
                          </a:solidFill>
                          <a:effectLst/>
                          <a:latin typeface="Tahoma" pitchFamily="34" charset="0"/>
                          <a:cs typeface="Times New Roman" pitchFamily="18" charset="0"/>
                        </a:rPr>
                        <a:t>Chicken, Duck, other birds</a:t>
                      </a:r>
                      <a:endParaRPr kumimoji="0" lang="en-US" sz="2400" b="0" i="0" u="none" strike="noStrike" cap="none" normalizeH="0" baseline="0" noProof="0" dirty="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19100">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2400" b="0" i="0" u="none" strike="noStrike" cap="none" normalizeH="0" baseline="0" noProof="0" dirty="0">
                          <a:ln>
                            <a:noFill/>
                          </a:ln>
                          <a:solidFill>
                            <a:schemeClr val="tx1"/>
                          </a:solidFill>
                          <a:effectLst/>
                          <a:latin typeface="Tahoma" pitchFamily="34" charset="0"/>
                        </a:rPr>
                        <a:t>Aids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Tx/>
                        <a:buNone/>
                        <a:tabLst/>
                      </a:pPr>
                      <a:r>
                        <a:rPr kumimoji="0" lang="en-US" sz="2400" b="0" i="0" u="none" strike="noStrike" cap="none" normalizeH="0" baseline="0" noProof="0" dirty="0">
                          <a:ln>
                            <a:noFill/>
                          </a:ln>
                          <a:solidFill>
                            <a:schemeClr val="tx1"/>
                          </a:solidFill>
                          <a:effectLst/>
                          <a:latin typeface="Tahoma" pitchFamily="34" charset="0"/>
                        </a:rPr>
                        <a:t>Monkeys, Apes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338987" name="Text Box 43"/>
          <p:cNvSpPr txBox="1">
            <a:spLocks noChangeArrowheads="1"/>
          </p:cNvSpPr>
          <p:nvPr/>
        </p:nvSpPr>
        <p:spPr bwMode="auto">
          <a:xfrm>
            <a:off x="381000" y="5828603"/>
            <a:ext cx="8382000" cy="646331"/>
          </a:xfrm>
          <a:prstGeom prst="rect">
            <a:avLst/>
          </a:prstGeom>
          <a:noFill/>
          <a:ln w="9525">
            <a:noFill/>
            <a:miter lim="800000"/>
            <a:headEnd/>
            <a:tailEnd/>
          </a:ln>
          <a:effectLst/>
        </p:spPr>
        <p:txBody>
          <a:bodyPr>
            <a:spAutoFit/>
          </a:bodyPr>
          <a:lstStyle/>
          <a:p>
            <a:pPr algn="l" defTabSz="673100">
              <a:lnSpc>
                <a:spcPct val="90000"/>
              </a:lnSpc>
              <a:spcBef>
                <a:spcPct val="50000"/>
              </a:spcBef>
              <a:defRPr/>
            </a:pPr>
            <a:r>
              <a:rPr lang="en-US" dirty="0">
                <a:effectLst/>
                <a:cs typeface="Times New Roman" pitchFamily="18" charset="0"/>
              </a:rPr>
              <a:t>Constraint: 	Almost every infectious disease in humans is of animal origin. </a:t>
            </a:r>
            <a:r>
              <a:rPr lang="en-US">
                <a:effectLst/>
                <a:cs typeface="Times New Roman" pitchFamily="18" charset="0"/>
              </a:rPr>
              <a:t>Transmission occurred </a:t>
            </a:r>
            <a:r>
              <a:rPr lang="en-US" dirty="0">
                <a:effectLst/>
                <a:cs typeface="Times New Roman" pitchFamily="18" charset="0"/>
              </a:rPr>
              <a:t>through living closely to domestic animals.</a:t>
            </a:r>
            <a:endParaRPr lang="en-US" dirty="0">
              <a:effectLst/>
            </a:endParaRPr>
          </a:p>
        </p:txBody>
      </p:sp>
      <p:sp>
        <p:nvSpPr>
          <p:cNvPr id="2" name="Foliennummernplatzhalter 1"/>
          <p:cNvSpPr>
            <a:spLocks noGrp="1"/>
          </p:cNvSpPr>
          <p:nvPr>
            <p:ph type="sldNum" sz="quarter" idx="12"/>
          </p:nvPr>
        </p:nvSpPr>
        <p:spPr/>
        <p:txBody>
          <a:bodyPr/>
          <a:lstStyle/>
          <a:p>
            <a:pPr>
              <a:defRPr/>
            </a:pPr>
            <a:fld id="{729FEB67-C850-4AA4-9A6E-EE15D037F978}" type="slidenum">
              <a:rPr lang="de-DE" smtClean="0"/>
              <a:pPr>
                <a:defRPr/>
              </a:pPr>
              <a:t>9</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69447"/>
    </mc:Choice>
    <mc:Fallback xmlns="">
      <p:transition spd="slow" advTm="169447"/>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700</Words>
  <Application>Microsoft Office PowerPoint</Application>
  <PresentationFormat>Bildschirmpräsentation (4:3)</PresentationFormat>
  <Paragraphs>219</Paragraphs>
  <Slides>27</Slides>
  <Notes>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35" baseType="lpstr">
      <vt:lpstr>Arial</vt:lpstr>
      <vt:lpstr>Calibri</vt:lpstr>
      <vt:lpstr>msgothic</vt:lpstr>
      <vt:lpstr>Tahoma</vt:lpstr>
      <vt:lpstr>Times New Roman</vt:lpstr>
      <vt:lpstr>Wingdings</vt:lpstr>
      <vt:lpstr>Larissa</vt:lpstr>
      <vt:lpstr>Picture</vt:lpstr>
      <vt:lpstr>International Health Care Management  Part 1.2.4</vt:lpstr>
      <vt:lpstr>1.2 Health and Development</vt:lpstr>
      <vt:lpstr>1.2.4 Health Care in Developing Countries</vt:lpstr>
      <vt:lpstr>PowerPoint-Präsentation</vt:lpstr>
      <vt:lpstr>Life Expectancy (2021)</vt:lpstr>
      <vt:lpstr>PowerPoint-Präsentation</vt:lpstr>
      <vt:lpstr>PowerPoint-Präsentation</vt:lpstr>
      <vt:lpstr>PowerPoint-Präsentation</vt:lpstr>
      <vt:lpstr>Disease as Cause for Poverty </vt:lpstr>
      <vt:lpstr>PowerPoint-Präsentation</vt:lpstr>
      <vt:lpstr>PowerPoint-Präsentation</vt:lpstr>
      <vt:lpstr>Religion as Cause for Poverty</vt:lpstr>
      <vt:lpstr>Nutrition as Cause for Poverty</vt:lpstr>
      <vt:lpstr>Nutrition as Cause for Poverty: Domestication </vt:lpstr>
      <vt:lpstr>Nutrition as Cause for Poverty: Domestication </vt:lpstr>
      <vt:lpstr>Natural Occurrence of Large Seeded Plants</vt:lpstr>
      <vt:lpstr>Nutrition as Cause for Poverty: Domestication of Animals</vt:lpstr>
      <vt:lpstr>PowerPoint-Präsentation</vt:lpstr>
      <vt:lpstr>Nutrition as Cause for Poverty: Domestication of Animals</vt:lpstr>
      <vt:lpstr>Diffusion of Domesticated Plants and Animals </vt:lpstr>
      <vt:lpstr>Continental Axes</vt:lpstr>
      <vt:lpstr>PowerPoint-Präsentation</vt:lpstr>
      <vt:lpstr>PowerPoint-Präsentation</vt:lpstr>
      <vt:lpstr>Population, Wealth and Morbidity</vt:lpstr>
      <vt:lpstr>PowerPoint-Präsentation</vt:lpstr>
      <vt:lpstr>PowerPoint-Präsentation</vt:lpstr>
      <vt:lpstr>1.2 Health and Development</vt:lpstr>
    </vt:vector>
  </TitlesOfParts>
  <Company>ATHOEG Klinikum 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der Gesundheitsökonomik</dc:title>
  <dc:creator>SteffenF</dc:creator>
  <cp:lastModifiedBy>Steffen Flessa</cp:lastModifiedBy>
  <cp:revision>355</cp:revision>
  <cp:lastPrinted>2011-06-28T12:09:10Z</cp:lastPrinted>
  <dcterms:created xsi:type="dcterms:W3CDTF">2003-05-27T08:12:45Z</dcterms:created>
  <dcterms:modified xsi:type="dcterms:W3CDTF">2024-01-25T15:29:48Z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