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3"/>
  </p:notesMasterIdLst>
  <p:handoutMasterIdLst>
    <p:handoutMasterId r:id="rId14"/>
  </p:handoutMasterIdLst>
  <p:sldIdLst>
    <p:sldId id="301" r:id="rId2"/>
    <p:sldId id="392" r:id="rId3"/>
    <p:sldId id="517" r:id="rId4"/>
    <p:sldId id="518" r:id="rId5"/>
    <p:sldId id="531" r:id="rId6"/>
    <p:sldId id="532" r:id="rId7"/>
    <p:sldId id="522" r:id="rId8"/>
    <p:sldId id="523" r:id="rId9"/>
    <p:sldId id="524" r:id="rId10"/>
    <p:sldId id="525" r:id="rId11"/>
    <p:sldId id="516" r:id="rId12"/>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lrike L" initials="U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00"/>
    <a:srgbClr val="808080"/>
    <a:srgbClr val="DDDDDD"/>
    <a:srgbClr val="CC000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95819" autoAdjust="0"/>
  </p:normalViewPr>
  <p:slideViewPr>
    <p:cSldViewPr>
      <p:cViewPr varScale="1">
        <p:scale>
          <a:sx n="95" d="100"/>
          <a:sy n="95" d="100"/>
        </p:scale>
        <p:origin x="1267" y="72"/>
      </p:cViewPr>
      <p:guideLst>
        <p:guide orient="horz" pos="2160"/>
        <p:guide pos="2880"/>
      </p:guideLst>
    </p:cSldViewPr>
  </p:slideViewPr>
  <p:outlineViewPr>
    <p:cViewPr>
      <p:scale>
        <a:sx n="25" d="100"/>
        <a:sy n="25"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350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6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effectLst/>
                <a:latin typeface="Arial" pitchFamily="34" charset="0"/>
              </a:defRPr>
            </a:lvl1pPr>
          </a:lstStyle>
          <a:p>
            <a:pPr>
              <a:defRPr/>
            </a:pPr>
            <a:endParaRPr lang="de-DE" dirty="0"/>
          </a:p>
        </p:txBody>
      </p:sp>
      <p:sp>
        <p:nvSpPr>
          <p:cNvPr id="566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ffectLst/>
                <a:latin typeface="Arial" pitchFamily="34" charset="0"/>
              </a:defRPr>
            </a:lvl1pPr>
          </a:lstStyle>
          <a:p>
            <a:pPr>
              <a:defRPr/>
            </a:pPr>
            <a:endParaRPr lang="de-DE" dirty="0"/>
          </a:p>
        </p:txBody>
      </p:sp>
      <p:sp>
        <p:nvSpPr>
          <p:cNvPr id="566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effectLst/>
                <a:latin typeface="Arial" pitchFamily="34" charset="0"/>
              </a:defRPr>
            </a:lvl1pPr>
          </a:lstStyle>
          <a:p>
            <a:pPr>
              <a:defRPr/>
            </a:pPr>
            <a:endParaRPr lang="de-DE" dirty="0"/>
          </a:p>
        </p:txBody>
      </p:sp>
      <p:sp>
        <p:nvSpPr>
          <p:cNvPr id="566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latin typeface="Arial" pitchFamily="34" charset="0"/>
              </a:defRPr>
            </a:lvl1pPr>
          </a:lstStyle>
          <a:p>
            <a:pPr>
              <a:defRPr/>
            </a:pPr>
            <a:fld id="{6E45B97D-5523-4C4F-904F-1B8A326A6371}" type="slidenum">
              <a:rPr lang="de-DE"/>
              <a:pPr>
                <a:defRPr/>
              </a:pPr>
              <a:t>‹Nr.›</a:t>
            </a:fld>
            <a:endParaRPr lang="de-DE" dirty="0"/>
          </a:p>
        </p:txBody>
      </p:sp>
    </p:spTree>
    <p:extLst>
      <p:ext uri="{BB962C8B-B14F-4D97-AF65-F5344CB8AC3E}">
        <p14:creationId xmlns:p14="http://schemas.microsoft.com/office/powerpoint/2010/main" val="31624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effectLst/>
              </a:defRPr>
            </a:lvl1pPr>
          </a:lstStyle>
          <a:p>
            <a:pPr>
              <a:defRPr/>
            </a:pPr>
            <a:endParaRPr lang="de-DE" dirty="0"/>
          </a:p>
        </p:txBody>
      </p:sp>
      <p:sp>
        <p:nvSpPr>
          <p:cNvPr id="149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ffectLst/>
              </a:defRPr>
            </a:lvl1pPr>
          </a:lstStyle>
          <a:p>
            <a:pPr>
              <a:defRPr/>
            </a:pPr>
            <a:endParaRPr lang="de-DE" dirty="0"/>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effectLst/>
              </a:defRPr>
            </a:lvl1pPr>
          </a:lstStyle>
          <a:p>
            <a:pPr>
              <a:defRPr/>
            </a:pPr>
            <a:endParaRPr lang="de-DE" dirty="0"/>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defRPr>
            </a:lvl1pPr>
          </a:lstStyle>
          <a:p>
            <a:pPr>
              <a:defRPr/>
            </a:pPr>
            <a:fld id="{ED1A0826-F02D-4C35-A0F5-5560301D31E2}" type="slidenum">
              <a:rPr lang="de-DE"/>
              <a:pPr>
                <a:defRPr/>
              </a:pPr>
              <a:t>‹Nr.›</a:t>
            </a:fld>
            <a:endParaRPr lang="de-DE" dirty="0"/>
          </a:p>
        </p:txBody>
      </p:sp>
    </p:spTree>
    <p:extLst>
      <p:ext uri="{BB962C8B-B14F-4D97-AF65-F5344CB8AC3E}">
        <p14:creationId xmlns:p14="http://schemas.microsoft.com/office/powerpoint/2010/main" val="2979608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87CC83D-BFC5-459A-AC92-F306A107DD34}" type="slidenum">
              <a:rPr lang="de-DE"/>
              <a:pPr/>
              <a:t>1</a:t>
            </a:fld>
            <a:endParaRPr lang="de-DE"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de-DE" dirty="0">
              <a:latin typeface="Arial" charset="0"/>
            </a:endParaRPr>
          </a:p>
        </p:txBody>
      </p:sp>
    </p:spTree>
    <p:extLst>
      <p:ext uri="{BB962C8B-B14F-4D97-AF65-F5344CB8AC3E}">
        <p14:creationId xmlns:p14="http://schemas.microsoft.com/office/powerpoint/2010/main" val="1314773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10270A3-CA18-41F7-B3CF-366C542F00B3}" type="slidenum">
              <a:rPr lang="de-DE"/>
              <a:pPr/>
              <a:t>2</a:t>
            </a:fld>
            <a:endParaRPr lang="de-DE"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de-DE" dirty="0">
              <a:latin typeface="Arial" charset="0"/>
            </a:endParaRPr>
          </a:p>
        </p:txBody>
      </p:sp>
    </p:spTree>
    <p:extLst>
      <p:ext uri="{BB962C8B-B14F-4D97-AF65-F5344CB8AC3E}">
        <p14:creationId xmlns:p14="http://schemas.microsoft.com/office/powerpoint/2010/main" val="2059690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10270A3-CA18-41F7-B3CF-366C542F00B3}" type="slidenum">
              <a:rPr lang="de-DE"/>
              <a:pPr/>
              <a:t>11</a:t>
            </a:fld>
            <a:endParaRPr lang="de-DE"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de-DE" dirty="0">
              <a:latin typeface="Arial" charset="0"/>
            </a:endParaRPr>
          </a:p>
        </p:txBody>
      </p:sp>
    </p:spTree>
    <p:extLst>
      <p:ext uri="{BB962C8B-B14F-4D97-AF65-F5344CB8AC3E}">
        <p14:creationId xmlns:p14="http://schemas.microsoft.com/office/powerpoint/2010/main" val="144443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3A168EF8-909B-4BFA-82B1-5D566B0FADFF}" type="slidenum">
              <a:rPr lang="de-DE" smtClean="0"/>
              <a:pPr>
                <a:defRPr/>
              </a:pPr>
              <a:t>‹Nr.›</a:t>
            </a:fld>
            <a:endParaRPr lang="de-DE" dirty="0"/>
          </a:p>
        </p:txBody>
      </p:sp>
    </p:spTree>
    <p:extLst>
      <p:ext uri="{BB962C8B-B14F-4D97-AF65-F5344CB8AC3E}">
        <p14:creationId xmlns:p14="http://schemas.microsoft.com/office/powerpoint/2010/main" val="222261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C2373F53-A66E-4768-8B98-12F47909BED7}" type="slidenum">
              <a:rPr lang="de-DE" smtClean="0"/>
              <a:pPr>
                <a:defRPr/>
              </a:pPr>
              <a:t>‹Nr.›</a:t>
            </a:fld>
            <a:endParaRPr lang="de-DE" dirty="0"/>
          </a:p>
        </p:txBody>
      </p:sp>
    </p:spTree>
    <p:extLst>
      <p:ext uri="{BB962C8B-B14F-4D97-AF65-F5344CB8AC3E}">
        <p14:creationId xmlns:p14="http://schemas.microsoft.com/office/powerpoint/2010/main" val="109528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10AB1152-E03A-4F76-A888-CCB957AE7DD7}" type="slidenum">
              <a:rPr lang="de-DE" smtClean="0"/>
              <a:pPr>
                <a:defRPr/>
              </a:pPr>
              <a:t>‹Nr.›</a:t>
            </a:fld>
            <a:endParaRPr lang="de-DE" dirty="0"/>
          </a:p>
        </p:txBody>
      </p:sp>
    </p:spTree>
    <p:extLst>
      <p:ext uri="{BB962C8B-B14F-4D97-AF65-F5344CB8AC3E}">
        <p14:creationId xmlns:p14="http://schemas.microsoft.com/office/powerpoint/2010/main" val="150678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6A34DDB8-D803-4404-94D7-060E2FE286AC}" type="slidenum">
              <a:rPr lang="de-DE" smtClean="0"/>
              <a:pPr>
                <a:defRPr/>
              </a:pPr>
              <a:t>‹Nr.›</a:t>
            </a:fld>
            <a:endParaRPr lang="de-DE" dirty="0"/>
          </a:p>
        </p:txBody>
      </p:sp>
    </p:spTree>
    <p:extLst>
      <p:ext uri="{BB962C8B-B14F-4D97-AF65-F5344CB8AC3E}">
        <p14:creationId xmlns:p14="http://schemas.microsoft.com/office/powerpoint/2010/main" val="423526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27E8FA0B-634A-4759-B429-56CB55425E5D}" type="slidenum">
              <a:rPr lang="de-DE" smtClean="0"/>
              <a:pPr>
                <a:defRPr/>
              </a:pPr>
              <a:t>‹Nr.›</a:t>
            </a:fld>
            <a:endParaRPr lang="de-DE" dirty="0"/>
          </a:p>
        </p:txBody>
      </p:sp>
    </p:spTree>
    <p:extLst>
      <p:ext uri="{BB962C8B-B14F-4D97-AF65-F5344CB8AC3E}">
        <p14:creationId xmlns:p14="http://schemas.microsoft.com/office/powerpoint/2010/main" val="306242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pPr>
              <a:defRPr/>
            </a:pPr>
            <a:endParaRPr lang="de-DE" dirty="0"/>
          </a:p>
        </p:txBody>
      </p:sp>
      <p:sp>
        <p:nvSpPr>
          <p:cNvPr id="6" name="Fußzeilenplatzhalter 5"/>
          <p:cNvSpPr>
            <a:spLocks noGrp="1"/>
          </p:cNvSpPr>
          <p:nvPr>
            <p:ph type="ftr" sz="quarter" idx="11"/>
          </p:nvPr>
        </p:nvSpPr>
        <p:spPr/>
        <p:txBody>
          <a:bodyPr/>
          <a:lstStyle/>
          <a:p>
            <a:pPr>
              <a:defRPr/>
            </a:pPr>
            <a:endParaRPr lang="de-DE" dirty="0"/>
          </a:p>
        </p:txBody>
      </p:sp>
      <p:sp>
        <p:nvSpPr>
          <p:cNvPr id="7" name="Foliennummernplatzhalter 6"/>
          <p:cNvSpPr>
            <a:spLocks noGrp="1"/>
          </p:cNvSpPr>
          <p:nvPr>
            <p:ph type="sldNum" sz="quarter" idx="12"/>
          </p:nvPr>
        </p:nvSpPr>
        <p:spPr/>
        <p:txBody>
          <a:bodyPr/>
          <a:lstStyle/>
          <a:p>
            <a:pPr>
              <a:defRPr/>
            </a:pPr>
            <a:fld id="{9AB3273E-F243-4A8D-BB92-59730CB3D3F3}" type="slidenum">
              <a:rPr lang="de-DE" smtClean="0"/>
              <a:pPr>
                <a:defRPr/>
              </a:pPr>
              <a:t>‹Nr.›</a:t>
            </a:fld>
            <a:endParaRPr lang="de-DE" dirty="0"/>
          </a:p>
        </p:txBody>
      </p:sp>
    </p:spTree>
    <p:extLst>
      <p:ext uri="{BB962C8B-B14F-4D97-AF65-F5344CB8AC3E}">
        <p14:creationId xmlns:p14="http://schemas.microsoft.com/office/powerpoint/2010/main" val="118859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pPr>
              <a:defRPr/>
            </a:pPr>
            <a:endParaRPr lang="de-DE" dirty="0"/>
          </a:p>
        </p:txBody>
      </p:sp>
      <p:sp>
        <p:nvSpPr>
          <p:cNvPr id="8" name="Fußzeilenplatzhalter 7"/>
          <p:cNvSpPr>
            <a:spLocks noGrp="1"/>
          </p:cNvSpPr>
          <p:nvPr>
            <p:ph type="ftr" sz="quarter" idx="11"/>
          </p:nvPr>
        </p:nvSpPr>
        <p:spPr/>
        <p:txBody>
          <a:bodyPr/>
          <a:lstStyle/>
          <a:p>
            <a:pPr>
              <a:defRPr/>
            </a:pPr>
            <a:endParaRPr lang="de-DE" dirty="0"/>
          </a:p>
        </p:txBody>
      </p:sp>
      <p:sp>
        <p:nvSpPr>
          <p:cNvPr id="9" name="Foliennummernplatzhalter 8"/>
          <p:cNvSpPr>
            <a:spLocks noGrp="1"/>
          </p:cNvSpPr>
          <p:nvPr>
            <p:ph type="sldNum" sz="quarter" idx="12"/>
          </p:nvPr>
        </p:nvSpPr>
        <p:spPr/>
        <p:txBody>
          <a:bodyPr/>
          <a:lstStyle/>
          <a:p>
            <a:pPr>
              <a:defRPr/>
            </a:pPr>
            <a:fld id="{B31D6013-A8A4-4780-996E-855C5461BFA8}" type="slidenum">
              <a:rPr lang="de-DE" smtClean="0"/>
              <a:pPr>
                <a:defRPr/>
              </a:pPr>
              <a:t>‹Nr.›</a:t>
            </a:fld>
            <a:endParaRPr lang="de-DE" dirty="0"/>
          </a:p>
        </p:txBody>
      </p:sp>
    </p:spTree>
    <p:extLst>
      <p:ext uri="{BB962C8B-B14F-4D97-AF65-F5344CB8AC3E}">
        <p14:creationId xmlns:p14="http://schemas.microsoft.com/office/powerpoint/2010/main" val="215164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pPr>
              <a:defRPr/>
            </a:pPr>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5DE8AC9D-06A8-49C5-B370-C68211C0DCB9}" type="slidenum">
              <a:rPr lang="de-DE" smtClean="0"/>
              <a:pPr>
                <a:defRPr/>
              </a:pPr>
              <a:t>‹Nr.›</a:t>
            </a:fld>
            <a:endParaRPr lang="de-DE" dirty="0"/>
          </a:p>
        </p:txBody>
      </p:sp>
    </p:spTree>
    <p:extLst>
      <p:ext uri="{BB962C8B-B14F-4D97-AF65-F5344CB8AC3E}">
        <p14:creationId xmlns:p14="http://schemas.microsoft.com/office/powerpoint/2010/main" val="23639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dirty="0"/>
          </a:p>
        </p:txBody>
      </p:sp>
      <p:sp>
        <p:nvSpPr>
          <p:cNvPr id="3" name="Fußzeilenplatzhalter 2"/>
          <p:cNvSpPr>
            <a:spLocks noGrp="1"/>
          </p:cNvSpPr>
          <p:nvPr>
            <p:ph type="ftr" sz="quarter" idx="11"/>
          </p:nvPr>
        </p:nvSpPr>
        <p:spPr/>
        <p:txBody>
          <a:bodyPr/>
          <a:lstStyle/>
          <a:p>
            <a:pPr>
              <a:defRPr/>
            </a:pPr>
            <a:endParaRPr lang="de-DE" dirty="0"/>
          </a:p>
        </p:txBody>
      </p:sp>
      <p:sp>
        <p:nvSpPr>
          <p:cNvPr id="4" name="Foliennummernplatzhalter 3"/>
          <p:cNvSpPr>
            <a:spLocks noGrp="1"/>
          </p:cNvSpPr>
          <p:nvPr>
            <p:ph type="sldNum" sz="quarter" idx="12"/>
          </p:nvPr>
        </p:nvSpPr>
        <p:spPr/>
        <p:txBody>
          <a:bodyPr/>
          <a:lstStyle/>
          <a:p>
            <a:pPr>
              <a:defRPr/>
            </a:pPr>
            <a:fld id="{BE5EA0CC-04C1-4F92-851F-B5D18C044D0B}" type="slidenum">
              <a:rPr lang="de-DE" smtClean="0"/>
              <a:pPr>
                <a:defRPr/>
              </a:pPr>
              <a:t>‹Nr.›</a:t>
            </a:fld>
            <a:endParaRPr lang="de-DE" dirty="0"/>
          </a:p>
        </p:txBody>
      </p:sp>
    </p:spTree>
    <p:extLst>
      <p:ext uri="{BB962C8B-B14F-4D97-AF65-F5344CB8AC3E}">
        <p14:creationId xmlns:p14="http://schemas.microsoft.com/office/powerpoint/2010/main" val="116621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pPr>
              <a:defRPr/>
            </a:pPr>
            <a:endParaRPr lang="de-DE" dirty="0"/>
          </a:p>
        </p:txBody>
      </p:sp>
      <p:sp>
        <p:nvSpPr>
          <p:cNvPr id="6" name="Fußzeilenplatzhalter 5"/>
          <p:cNvSpPr>
            <a:spLocks noGrp="1"/>
          </p:cNvSpPr>
          <p:nvPr>
            <p:ph type="ftr" sz="quarter" idx="11"/>
          </p:nvPr>
        </p:nvSpPr>
        <p:spPr/>
        <p:txBody>
          <a:bodyPr/>
          <a:lstStyle/>
          <a:p>
            <a:pPr>
              <a:defRPr/>
            </a:pPr>
            <a:endParaRPr lang="de-DE" dirty="0"/>
          </a:p>
        </p:txBody>
      </p:sp>
      <p:sp>
        <p:nvSpPr>
          <p:cNvPr id="7" name="Foliennummernplatzhalter 6"/>
          <p:cNvSpPr>
            <a:spLocks noGrp="1"/>
          </p:cNvSpPr>
          <p:nvPr>
            <p:ph type="sldNum" sz="quarter" idx="12"/>
          </p:nvPr>
        </p:nvSpPr>
        <p:spPr/>
        <p:txBody>
          <a:bodyPr/>
          <a:lstStyle/>
          <a:p>
            <a:pPr>
              <a:defRPr/>
            </a:pPr>
            <a:fld id="{311A343F-452F-4B11-8657-1C7EF998394A}" type="slidenum">
              <a:rPr lang="de-DE" smtClean="0"/>
              <a:pPr>
                <a:defRPr/>
              </a:pPr>
              <a:t>‹Nr.›</a:t>
            </a:fld>
            <a:endParaRPr lang="de-DE" dirty="0"/>
          </a:p>
        </p:txBody>
      </p:sp>
    </p:spTree>
    <p:extLst>
      <p:ext uri="{BB962C8B-B14F-4D97-AF65-F5344CB8AC3E}">
        <p14:creationId xmlns:p14="http://schemas.microsoft.com/office/powerpoint/2010/main" val="337091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pPr>
              <a:defRPr/>
            </a:pPr>
            <a:endParaRPr lang="de-DE" dirty="0"/>
          </a:p>
        </p:txBody>
      </p:sp>
      <p:sp>
        <p:nvSpPr>
          <p:cNvPr id="6" name="Fußzeilenplatzhalter 5"/>
          <p:cNvSpPr>
            <a:spLocks noGrp="1"/>
          </p:cNvSpPr>
          <p:nvPr>
            <p:ph type="ftr" sz="quarter" idx="11"/>
          </p:nvPr>
        </p:nvSpPr>
        <p:spPr/>
        <p:txBody>
          <a:bodyPr/>
          <a:lstStyle/>
          <a:p>
            <a:pPr>
              <a:defRPr/>
            </a:pPr>
            <a:endParaRPr lang="de-DE" dirty="0"/>
          </a:p>
        </p:txBody>
      </p:sp>
      <p:sp>
        <p:nvSpPr>
          <p:cNvPr id="7" name="Foliennummernplatzhalter 6"/>
          <p:cNvSpPr>
            <a:spLocks noGrp="1"/>
          </p:cNvSpPr>
          <p:nvPr>
            <p:ph type="sldNum" sz="quarter" idx="12"/>
          </p:nvPr>
        </p:nvSpPr>
        <p:spPr/>
        <p:txBody>
          <a:bodyPr/>
          <a:lstStyle/>
          <a:p>
            <a:pPr>
              <a:defRPr/>
            </a:pPr>
            <a:fld id="{BE2BBB8F-E4DB-4176-A842-E68384EB70D5}" type="slidenum">
              <a:rPr lang="de-DE" smtClean="0"/>
              <a:pPr>
                <a:defRPr/>
              </a:pPr>
              <a:t>‹Nr.›</a:t>
            </a:fld>
            <a:endParaRPr lang="de-DE" dirty="0"/>
          </a:p>
        </p:txBody>
      </p:sp>
    </p:spTree>
    <p:extLst>
      <p:ext uri="{BB962C8B-B14F-4D97-AF65-F5344CB8AC3E}">
        <p14:creationId xmlns:p14="http://schemas.microsoft.com/office/powerpoint/2010/main" val="11752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7E8FA0B-634A-4759-B429-56CB55425E5D}" type="slidenum">
              <a:rPr lang="de-DE" smtClean="0"/>
              <a:pPr>
                <a:defRPr/>
              </a:pPr>
              <a:t>‹Nr.›</a:t>
            </a:fld>
            <a:endParaRPr lang="de-DE" dirty="0"/>
          </a:p>
        </p:txBody>
      </p:sp>
    </p:spTree>
    <p:extLst>
      <p:ext uri="{BB962C8B-B14F-4D97-AF65-F5344CB8AC3E}">
        <p14:creationId xmlns:p14="http://schemas.microsoft.com/office/powerpoint/2010/main" val="132940286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395288" y="520700"/>
            <a:ext cx="8291512" cy="2260600"/>
          </a:xfrm>
        </p:spPr>
        <p:txBody>
          <a:bodyPr/>
          <a:lstStyle/>
          <a:p>
            <a:pPr eaLnBrk="1" hangingPunct="1">
              <a:defRPr/>
            </a:pPr>
            <a:r>
              <a:rPr lang="en-US" b="1" dirty="0">
                <a:cs typeface="Times New Roman" pitchFamily="18" charset="0"/>
              </a:rPr>
              <a:t>International Health Care Management </a:t>
            </a:r>
            <a:br>
              <a:rPr lang="en-US" b="1" dirty="0">
                <a:cs typeface="Times New Roman" pitchFamily="18" charset="0"/>
              </a:rPr>
            </a:br>
            <a:r>
              <a:rPr lang="en-US" b="1" dirty="0">
                <a:cs typeface="Times New Roman" pitchFamily="18" charset="0"/>
              </a:rPr>
              <a:t>Part </a:t>
            </a:r>
            <a:r>
              <a:rPr lang="en-US" b="1" dirty="0" smtClean="0">
                <a:cs typeface="Times New Roman" pitchFamily="18" charset="0"/>
              </a:rPr>
              <a:t>1.3.2</a:t>
            </a:r>
            <a:endParaRPr lang="en-US" b="1" dirty="0">
              <a:cs typeface="Times New Roman" pitchFamily="18" charset="0"/>
            </a:endParaRPr>
          </a:p>
        </p:txBody>
      </p:sp>
      <p:sp>
        <p:nvSpPr>
          <p:cNvPr id="148489" name="Text Box 9"/>
          <p:cNvSpPr txBox="1">
            <a:spLocks noChangeArrowheads="1"/>
          </p:cNvSpPr>
          <p:nvPr/>
        </p:nvSpPr>
        <p:spPr bwMode="auto">
          <a:xfrm>
            <a:off x="1115616" y="4149080"/>
            <a:ext cx="6912767" cy="1569660"/>
          </a:xfrm>
          <a:prstGeom prst="rect">
            <a:avLst/>
          </a:prstGeom>
          <a:noFill/>
          <a:ln w="9525">
            <a:noFill/>
            <a:miter lim="800000"/>
            <a:headEnd/>
            <a:tailEnd/>
          </a:ln>
          <a:effectLst/>
        </p:spPr>
        <p:txBody>
          <a:bodyPr wrap="square">
            <a:spAutoFit/>
          </a:bodyPr>
          <a:lstStyle/>
          <a:p>
            <a:pPr>
              <a:defRPr/>
            </a:pPr>
            <a:r>
              <a:rPr lang="en-US" sz="3200" dirty="0">
                <a:effectLst/>
                <a:latin typeface="Arial" pitchFamily="34" charset="0"/>
                <a:cs typeface="Times New Roman" pitchFamily="18" charset="0"/>
              </a:rPr>
              <a:t>Steffen Fleßa</a:t>
            </a:r>
          </a:p>
          <a:p>
            <a:pPr>
              <a:defRPr/>
            </a:pPr>
            <a:r>
              <a:rPr lang="en-US" sz="3200" dirty="0">
                <a:effectLst/>
                <a:latin typeface="Arial" pitchFamily="34" charset="0"/>
                <a:cs typeface="Times New Roman" pitchFamily="18" charset="0"/>
              </a:rPr>
              <a:t>Institute of Health Care Management</a:t>
            </a:r>
          </a:p>
          <a:p>
            <a:pPr>
              <a:defRPr/>
            </a:pPr>
            <a:r>
              <a:rPr lang="en-US" sz="3200" dirty="0">
                <a:effectLst/>
                <a:latin typeface="Arial" pitchFamily="34" charset="0"/>
                <a:cs typeface="Times New Roman" pitchFamily="18" charset="0"/>
              </a:rPr>
              <a:t>University of Greifswald </a:t>
            </a:r>
            <a:endParaRPr lang="en-US" sz="3200" dirty="0">
              <a:effectLst>
                <a:outerShdw blurRad="38100" dist="38100" dir="2700000" algn="tl">
                  <a:srgbClr val="000000"/>
                </a:outerShdw>
              </a:effectLst>
            </a:endParaRPr>
          </a:p>
        </p:txBody>
      </p:sp>
      <p:sp>
        <p:nvSpPr>
          <p:cNvPr id="2" name="Foliennummernplatzhalter 1"/>
          <p:cNvSpPr>
            <a:spLocks noGrp="1"/>
          </p:cNvSpPr>
          <p:nvPr>
            <p:ph type="sldNum" sz="quarter" idx="12"/>
          </p:nvPr>
        </p:nvSpPr>
        <p:spPr/>
        <p:txBody>
          <a:bodyPr/>
          <a:lstStyle/>
          <a:p>
            <a:pPr>
              <a:defRPr/>
            </a:pPr>
            <a:fld id="{5DE8AC9D-06A8-49C5-B370-C68211C0DCB9}" type="slidenum">
              <a:rPr lang="de-DE" smtClean="0"/>
              <a:pPr>
                <a:defRPr/>
              </a:pPr>
              <a:t>1</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advTm="5753"/>
    </mc:Choice>
    <mc:Fallback xmlns="">
      <p:transition spd="slow" advTm="57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eaLnBrk="1" hangingPunct="1">
              <a:defRPr/>
            </a:pPr>
            <a:r>
              <a:rPr lang="en-GB" sz="3600" dirty="0">
                <a:cs typeface="Times New Roman" pitchFamily="18" charset="0"/>
              </a:rPr>
              <a:t>Comprehensive and Selective PHC</a:t>
            </a:r>
            <a:r>
              <a:rPr lang="en-GB" dirty="0"/>
              <a:t> </a:t>
            </a:r>
          </a:p>
        </p:txBody>
      </p:sp>
      <p:sp>
        <p:nvSpPr>
          <p:cNvPr id="360451" name="Rectangle 3"/>
          <p:cNvSpPr>
            <a:spLocks noGrp="1" noChangeArrowheads="1"/>
          </p:cNvSpPr>
          <p:nvPr>
            <p:ph type="body" idx="1"/>
          </p:nvPr>
        </p:nvSpPr>
        <p:spPr>
          <a:xfrm>
            <a:off x="457200" y="1905000"/>
            <a:ext cx="8229600" cy="4648200"/>
          </a:xfrm>
        </p:spPr>
        <p:txBody>
          <a:bodyPr>
            <a:normAutofit/>
          </a:bodyPr>
          <a:lstStyle/>
          <a:p>
            <a:pPr eaLnBrk="1" hangingPunct="1">
              <a:defRPr/>
            </a:pPr>
            <a:r>
              <a:rPr lang="en-GB" dirty="0">
                <a:cs typeface="Times New Roman" pitchFamily="18" charset="0"/>
              </a:rPr>
              <a:t>GOBI-FFF: UNICEF, 1982</a:t>
            </a:r>
            <a:r>
              <a:rPr lang="en-GB" dirty="0"/>
              <a:t> </a:t>
            </a:r>
          </a:p>
          <a:p>
            <a:pPr eaLnBrk="1" hangingPunct="1">
              <a:defRPr/>
            </a:pPr>
            <a:r>
              <a:rPr lang="en-GB" dirty="0">
                <a:cs typeface="Times New Roman" pitchFamily="18" charset="0"/>
              </a:rPr>
              <a:t>Bamako Initiative: UNICEF, 1987</a:t>
            </a:r>
            <a:r>
              <a:rPr lang="en-GB" dirty="0"/>
              <a:t> </a:t>
            </a:r>
          </a:p>
          <a:p>
            <a:pPr eaLnBrk="1" hangingPunct="1">
              <a:defRPr/>
            </a:pPr>
            <a:r>
              <a:rPr lang="en-GB" dirty="0">
                <a:cs typeface="Times New Roman" pitchFamily="18" charset="0"/>
              </a:rPr>
              <a:t>Cairo conference on reproductive health and family planning (1994)</a:t>
            </a:r>
            <a:r>
              <a:rPr lang="en-GB" dirty="0"/>
              <a:t> </a:t>
            </a:r>
          </a:p>
          <a:p>
            <a:pPr eaLnBrk="1" hangingPunct="1">
              <a:defRPr/>
            </a:pPr>
            <a:r>
              <a:rPr lang="en-GB" dirty="0">
                <a:cs typeface="Times New Roman" pitchFamily="18" charset="0"/>
              </a:rPr>
              <a:t>Poverty Reduction 	WB, IMF, 1999</a:t>
            </a:r>
            <a:r>
              <a:rPr lang="en-GB" dirty="0"/>
              <a:t> </a:t>
            </a:r>
          </a:p>
          <a:p>
            <a:pPr>
              <a:defRPr/>
            </a:pPr>
            <a:r>
              <a:rPr lang="en-GB" dirty="0">
                <a:cs typeface="Times New Roman" pitchFamily="18" charset="0"/>
              </a:rPr>
              <a:t>Millennium Development Goals (MDG) 2000</a:t>
            </a:r>
            <a:r>
              <a:rPr lang="en-GB" dirty="0"/>
              <a:t> </a:t>
            </a:r>
          </a:p>
          <a:p>
            <a:pPr eaLnBrk="1" hangingPunct="1">
              <a:defRPr/>
            </a:pPr>
            <a:r>
              <a:rPr lang="en-GB" dirty="0">
                <a:cs typeface="Times New Roman" pitchFamily="18" charset="0"/>
              </a:rPr>
              <a:t>Global Fund 2001</a:t>
            </a:r>
            <a:r>
              <a:rPr lang="en-GB" dirty="0"/>
              <a:t> </a:t>
            </a:r>
          </a:p>
          <a:p>
            <a:pPr>
              <a:defRPr/>
            </a:pPr>
            <a:r>
              <a:rPr lang="de-DE" dirty="0"/>
              <a:t>Sustainable Development Goals (SDG) 2015</a:t>
            </a:r>
            <a:endParaRPr lang="en-GB" dirty="0"/>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10</a:t>
            </a:fld>
            <a:endParaRPr lang="de-DE" dirty="0"/>
          </a:p>
        </p:txBody>
      </p:sp>
    </p:spTree>
    <p:extLst>
      <p:ext uri="{BB962C8B-B14F-4D97-AF65-F5344CB8AC3E}">
        <p14:creationId xmlns:p14="http://schemas.microsoft.com/office/powerpoint/2010/main" val="1964127688"/>
      </p:ext>
    </p:extLst>
  </p:cSld>
  <p:clrMapOvr>
    <a:masterClrMapping/>
  </p:clrMapOvr>
  <mc:AlternateContent xmlns:mc="http://schemas.openxmlformats.org/markup-compatibility/2006" xmlns:p14="http://schemas.microsoft.com/office/powerpoint/2010/main">
    <mc:Choice Requires="p14">
      <p:transition spd="slow" p14:dur="2000" advTm="346022"/>
    </mc:Choice>
    <mc:Fallback xmlns="">
      <p:transition spd="slow" advTm="34602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eaLnBrk="1" hangingPunct="1">
              <a:defRPr/>
            </a:pPr>
            <a:r>
              <a:rPr lang="en-GB" dirty="0">
                <a:latin typeface="Arial" pitchFamily="34" charset="0"/>
                <a:cs typeface="Times New Roman" pitchFamily="18" charset="0"/>
              </a:rPr>
              <a:t>1.3 Concepts</a:t>
            </a:r>
            <a:endParaRPr lang="de-DE" dirty="0">
              <a:latin typeface="Arial" pitchFamily="34" charset="0"/>
              <a:cs typeface="Times New Roman" pitchFamily="18" charset="0"/>
            </a:endParaRPr>
          </a:p>
        </p:txBody>
      </p:sp>
      <p:sp>
        <p:nvSpPr>
          <p:cNvPr id="399363" name="Rectangle 3"/>
          <p:cNvSpPr>
            <a:spLocks noGrp="1" noChangeArrowheads="1"/>
          </p:cNvSpPr>
          <p:nvPr>
            <p:ph idx="1"/>
          </p:nvPr>
        </p:nvSpPr>
        <p:spPr/>
        <p:txBody>
          <a:bodyPr/>
          <a:lstStyle/>
          <a:p>
            <a:pPr eaLnBrk="1" hangingPunct="1">
              <a:lnSpc>
                <a:spcPct val="80000"/>
              </a:lnSpc>
              <a:buFontTx/>
              <a:buNone/>
              <a:defRPr/>
            </a:pPr>
            <a:r>
              <a:rPr lang="en-US" b="1" dirty="0"/>
              <a:t>1 International Public Health</a:t>
            </a:r>
          </a:p>
          <a:p>
            <a:pPr eaLnBrk="1" hangingPunct="1">
              <a:lnSpc>
                <a:spcPct val="80000"/>
              </a:lnSpc>
              <a:buFontTx/>
              <a:buNone/>
              <a:defRPr/>
            </a:pPr>
            <a:r>
              <a:rPr lang="en-US" dirty="0"/>
              <a:t>		1.1 Background</a:t>
            </a:r>
          </a:p>
          <a:p>
            <a:pPr eaLnBrk="1" hangingPunct="1">
              <a:lnSpc>
                <a:spcPct val="80000"/>
              </a:lnSpc>
              <a:buFontTx/>
              <a:buNone/>
              <a:defRPr/>
            </a:pPr>
            <a:r>
              <a:rPr lang="en-US" dirty="0"/>
              <a:t>		1.2 Health and Development </a:t>
            </a:r>
          </a:p>
          <a:p>
            <a:pPr eaLnBrk="1" hangingPunct="1">
              <a:lnSpc>
                <a:spcPct val="80000"/>
              </a:lnSpc>
              <a:buFontTx/>
              <a:buNone/>
              <a:defRPr/>
            </a:pPr>
            <a:r>
              <a:rPr lang="en-US" dirty="0"/>
              <a:t>		</a:t>
            </a:r>
            <a:r>
              <a:rPr lang="en-US" b="1" dirty="0"/>
              <a:t>1.3 Concepts</a:t>
            </a:r>
          </a:p>
          <a:p>
            <a:pPr eaLnBrk="1" hangingPunct="1">
              <a:lnSpc>
                <a:spcPct val="80000"/>
              </a:lnSpc>
              <a:buFontTx/>
              <a:buNone/>
              <a:defRPr/>
            </a:pPr>
            <a:r>
              <a:rPr lang="en-US" dirty="0"/>
              <a:t>			1.3.1 Prevention</a:t>
            </a:r>
          </a:p>
          <a:p>
            <a:pPr eaLnBrk="1" hangingPunct="1">
              <a:lnSpc>
                <a:spcPct val="80000"/>
              </a:lnSpc>
              <a:buFontTx/>
              <a:buNone/>
              <a:defRPr/>
            </a:pPr>
            <a:r>
              <a:rPr lang="en-US" dirty="0"/>
              <a:t>			</a:t>
            </a:r>
            <a:r>
              <a:rPr lang="en-US" b="1" dirty="0"/>
              <a:t>1.3.2 Primary Health Care</a:t>
            </a:r>
          </a:p>
          <a:p>
            <a:pPr eaLnBrk="1" hangingPunct="1">
              <a:lnSpc>
                <a:spcPct val="80000"/>
              </a:lnSpc>
              <a:buFontTx/>
              <a:buNone/>
              <a:defRPr/>
            </a:pPr>
            <a:r>
              <a:rPr lang="en-US" b="1" dirty="0"/>
              <a:t>			</a:t>
            </a:r>
            <a:r>
              <a:rPr lang="en-US" dirty="0"/>
              <a:t>1.3.3 Health Promotion</a:t>
            </a:r>
          </a:p>
          <a:p>
            <a:pPr eaLnBrk="1" hangingPunct="1">
              <a:lnSpc>
                <a:spcPct val="80000"/>
              </a:lnSpc>
              <a:buFontTx/>
              <a:buNone/>
              <a:defRPr/>
            </a:pPr>
            <a:r>
              <a:rPr lang="en-US" b="1" dirty="0"/>
              <a:t>			</a:t>
            </a:r>
            <a:r>
              <a:rPr lang="en-US" dirty="0"/>
              <a:t>1.3.4 Recent Developments</a:t>
            </a:r>
            <a:endParaRPr lang="en-US" b="1" dirty="0"/>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11</a:t>
            </a:fld>
            <a:endParaRPr lang="de-DE" dirty="0"/>
          </a:p>
        </p:txBody>
      </p:sp>
    </p:spTree>
    <p:extLst>
      <p:ext uri="{BB962C8B-B14F-4D97-AF65-F5344CB8AC3E}">
        <p14:creationId xmlns:p14="http://schemas.microsoft.com/office/powerpoint/2010/main" val="1888444998"/>
      </p:ext>
    </p:extLst>
  </p:cSld>
  <p:clrMapOvr>
    <a:masterClrMapping/>
  </p:clrMapOvr>
  <mc:AlternateContent xmlns:mc="http://schemas.openxmlformats.org/markup-compatibility/2006" xmlns:p14="http://schemas.microsoft.com/office/powerpoint/2010/main">
    <mc:Choice Requires="p14">
      <p:transition spd="slow" p14:dur="2000" advTm="41026"/>
    </mc:Choice>
    <mc:Fallback xmlns="">
      <p:transition spd="slow" advTm="4102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eaLnBrk="1" hangingPunct="1">
              <a:defRPr/>
            </a:pPr>
            <a:r>
              <a:rPr lang="en-GB" dirty="0">
                <a:latin typeface="Arial" pitchFamily="34" charset="0"/>
                <a:cs typeface="Times New Roman" pitchFamily="18" charset="0"/>
              </a:rPr>
              <a:t>1.3 Concepts</a:t>
            </a:r>
            <a:endParaRPr lang="de-DE" dirty="0">
              <a:latin typeface="Arial" pitchFamily="34" charset="0"/>
              <a:cs typeface="Times New Roman" pitchFamily="18" charset="0"/>
            </a:endParaRPr>
          </a:p>
        </p:txBody>
      </p:sp>
      <p:sp>
        <p:nvSpPr>
          <p:cNvPr id="399363" name="Rectangle 3"/>
          <p:cNvSpPr>
            <a:spLocks noGrp="1" noChangeArrowheads="1"/>
          </p:cNvSpPr>
          <p:nvPr>
            <p:ph idx="1"/>
          </p:nvPr>
        </p:nvSpPr>
        <p:spPr/>
        <p:txBody>
          <a:bodyPr/>
          <a:lstStyle/>
          <a:p>
            <a:pPr eaLnBrk="1" hangingPunct="1">
              <a:lnSpc>
                <a:spcPct val="80000"/>
              </a:lnSpc>
              <a:buFontTx/>
              <a:buNone/>
              <a:defRPr/>
            </a:pPr>
            <a:r>
              <a:rPr lang="en-US" dirty="0"/>
              <a:t>	1 International Public Health</a:t>
            </a:r>
          </a:p>
          <a:p>
            <a:pPr eaLnBrk="1" hangingPunct="1">
              <a:lnSpc>
                <a:spcPct val="80000"/>
              </a:lnSpc>
              <a:buFontTx/>
              <a:buNone/>
              <a:defRPr/>
            </a:pPr>
            <a:r>
              <a:rPr lang="en-US" dirty="0"/>
              <a:t>		1.1 Background</a:t>
            </a:r>
          </a:p>
          <a:p>
            <a:pPr eaLnBrk="1" hangingPunct="1">
              <a:lnSpc>
                <a:spcPct val="80000"/>
              </a:lnSpc>
              <a:buFontTx/>
              <a:buNone/>
              <a:defRPr/>
            </a:pPr>
            <a:r>
              <a:rPr lang="en-US" dirty="0"/>
              <a:t>		1.2 Health and Development </a:t>
            </a:r>
          </a:p>
          <a:p>
            <a:pPr eaLnBrk="1" hangingPunct="1">
              <a:lnSpc>
                <a:spcPct val="80000"/>
              </a:lnSpc>
              <a:buFontTx/>
              <a:buNone/>
              <a:defRPr/>
            </a:pPr>
            <a:r>
              <a:rPr lang="en-US" dirty="0"/>
              <a:t>	</a:t>
            </a:r>
            <a:r>
              <a:rPr lang="en-US" b="1" dirty="0"/>
              <a:t>	1.3 Concepts</a:t>
            </a:r>
          </a:p>
          <a:p>
            <a:pPr eaLnBrk="1" hangingPunct="1">
              <a:lnSpc>
                <a:spcPct val="80000"/>
              </a:lnSpc>
              <a:buFontTx/>
              <a:buNone/>
              <a:defRPr/>
            </a:pPr>
            <a:r>
              <a:rPr lang="en-US" dirty="0"/>
              <a:t>			1.3.1 Prevention</a:t>
            </a:r>
          </a:p>
          <a:p>
            <a:pPr eaLnBrk="1" hangingPunct="1">
              <a:lnSpc>
                <a:spcPct val="80000"/>
              </a:lnSpc>
              <a:buFontTx/>
              <a:buNone/>
              <a:defRPr/>
            </a:pPr>
            <a:r>
              <a:rPr lang="en-US" dirty="0"/>
              <a:t>			</a:t>
            </a:r>
            <a:r>
              <a:rPr lang="en-US" b="1" dirty="0"/>
              <a:t>1.3.2 Primary Health Care</a:t>
            </a:r>
          </a:p>
          <a:p>
            <a:pPr eaLnBrk="1" hangingPunct="1">
              <a:lnSpc>
                <a:spcPct val="80000"/>
              </a:lnSpc>
              <a:buFontTx/>
              <a:buNone/>
              <a:defRPr/>
            </a:pPr>
            <a:r>
              <a:rPr lang="en-US" b="1" dirty="0"/>
              <a:t>			</a:t>
            </a:r>
            <a:r>
              <a:rPr lang="en-US" dirty="0"/>
              <a:t>1.3.3 Health Promotion</a:t>
            </a:r>
          </a:p>
          <a:p>
            <a:pPr eaLnBrk="1" hangingPunct="1">
              <a:lnSpc>
                <a:spcPct val="80000"/>
              </a:lnSpc>
              <a:buFontTx/>
              <a:buNone/>
              <a:defRPr/>
            </a:pPr>
            <a:r>
              <a:rPr lang="en-US" dirty="0"/>
              <a:t>			1.3.4 Recent Developments</a:t>
            </a:r>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2</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advTm="21596"/>
    </mc:Choice>
    <mc:Fallback xmlns="">
      <p:transition spd="slow" advTm="2159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pPr eaLnBrk="1" hangingPunct="1">
              <a:defRPr/>
            </a:pPr>
            <a:r>
              <a:rPr lang="de-DE" dirty="0">
                <a:cs typeface="Times New Roman" pitchFamily="18" charset="0"/>
              </a:rPr>
              <a:t>1.3.2 Primary Health Care</a:t>
            </a:r>
            <a:r>
              <a:rPr lang="de-DE" dirty="0"/>
              <a:t> </a:t>
            </a:r>
          </a:p>
        </p:txBody>
      </p:sp>
      <p:sp>
        <p:nvSpPr>
          <p:cNvPr id="355331" name="Rectangle 3"/>
          <p:cNvSpPr>
            <a:spLocks noGrp="1" noChangeArrowheads="1"/>
          </p:cNvSpPr>
          <p:nvPr>
            <p:ph type="body" idx="1"/>
          </p:nvPr>
        </p:nvSpPr>
        <p:spPr>
          <a:xfrm>
            <a:off x="714348" y="1571612"/>
            <a:ext cx="8429652" cy="5181600"/>
          </a:xfrm>
        </p:spPr>
        <p:txBody>
          <a:bodyPr>
            <a:normAutofit lnSpcReduction="10000"/>
          </a:bodyPr>
          <a:lstStyle/>
          <a:p>
            <a:pPr eaLnBrk="1" hangingPunct="1">
              <a:defRPr/>
            </a:pPr>
            <a:r>
              <a:rPr lang="en-GB" dirty="0">
                <a:cs typeface="Times New Roman" pitchFamily="18" charset="0"/>
              </a:rPr>
              <a:t> </a:t>
            </a:r>
            <a:r>
              <a:rPr lang="en-US" dirty="0"/>
              <a:t>Background: Declarations of Tuebingen</a:t>
            </a:r>
          </a:p>
          <a:p>
            <a:pPr lvl="1" eaLnBrk="1" hangingPunct="1">
              <a:defRPr/>
            </a:pPr>
            <a:r>
              <a:rPr lang="en-US" dirty="0"/>
              <a:t>Tubingen I (19.-24. May 1964) and</a:t>
            </a:r>
          </a:p>
          <a:p>
            <a:pPr lvl="1" eaLnBrk="1" hangingPunct="1">
              <a:defRPr/>
            </a:pPr>
            <a:r>
              <a:rPr lang="en-US" dirty="0"/>
              <a:t>Tubingen II (1.-8. September 1967) </a:t>
            </a:r>
          </a:p>
          <a:p>
            <a:pPr lvl="2" eaLnBrk="1" hangingPunct="1">
              <a:lnSpc>
                <a:spcPct val="90000"/>
              </a:lnSpc>
              <a:defRPr/>
            </a:pPr>
            <a:r>
              <a:rPr lang="en-US" dirty="0"/>
              <a:t>Christian health care work is holistic; purely physical healing is contradicting with the Biblical understanding of human beings</a:t>
            </a:r>
          </a:p>
          <a:p>
            <a:pPr lvl="2" eaLnBrk="1" hangingPunct="1">
              <a:lnSpc>
                <a:spcPct val="90000"/>
              </a:lnSpc>
              <a:defRPr/>
            </a:pPr>
            <a:r>
              <a:rPr lang="en-US" dirty="0"/>
              <a:t>Christian health care work should involve many members of the Christian community, not only professional nurses and physicians</a:t>
            </a:r>
          </a:p>
          <a:p>
            <a:pPr lvl="2" eaLnBrk="1" hangingPunct="1">
              <a:lnSpc>
                <a:spcPct val="90000"/>
              </a:lnSpc>
              <a:defRPr/>
            </a:pPr>
            <a:r>
              <a:rPr lang="en-US" dirty="0"/>
              <a:t>Christian health care work should be preventive</a:t>
            </a:r>
          </a:p>
          <a:p>
            <a:pPr lvl="2" eaLnBrk="1" hangingPunct="1">
              <a:lnSpc>
                <a:spcPct val="90000"/>
              </a:lnSpc>
              <a:defRPr/>
            </a:pPr>
            <a:r>
              <a:rPr lang="en-US" dirty="0"/>
              <a:t>Christian health care work cannot be separated from other development work, i.e., medicine work, nutrition, agriculture and community development should be integrated</a:t>
            </a:r>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3</a:t>
            </a:fld>
            <a:endParaRPr lang="de-DE" dirty="0"/>
          </a:p>
        </p:txBody>
      </p:sp>
    </p:spTree>
    <p:extLst>
      <p:ext uri="{BB962C8B-B14F-4D97-AF65-F5344CB8AC3E}">
        <p14:creationId xmlns:p14="http://schemas.microsoft.com/office/powerpoint/2010/main" val="4211222962"/>
      </p:ext>
    </p:extLst>
  </p:cSld>
  <p:clrMapOvr>
    <a:masterClrMapping/>
  </p:clrMapOvr>
  <mc:AlternateContent xmlns:mc="http://schemas.openxmlformats.org/markup-compatibility/2006" xmlns:p14="http://schemas.microsoft.com/office/powerpoint/2010/main">
    <mc:Choice Requires="p14">
      <p:transition spd="slow" p14:dur="2000" advTm="304938"/>
    </mc:Choice>
    <mc:Fallback xmlns="">
      <p:transition spd="slow" advTm="30493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Rectangle 3"/>
          <p:cNvSpPr>
            <a:spLocks noGrp="1" noChangeArrowheads="1"/>
          </p:cNvSpPr>
          <p:nvPr>
            <p:ph type="body" idx="1"/>
          </p:nvPr>
        </p:nvSpPr>
        <p:spPr>
          <a:xfrm>
            <a:off x="457200" y="1773238"/>
            <a:ext cx="8458200" cy="4246562"/>
          </a:xfrm>
        </p:spPr>
        <p:txBody>
          <a:bodyPr/>
          <a:lstStyle/>
          <a:p>
            <a:pPr marL="0" indent="0" defTabSz="863600" eaLnBrk="1" hangingPunct="1">
              <a:defRPr/>
            </a:pPr>
            <a:r>
              <a:rPr lang="en-US" dirty="0"/>
              <a:t>Declaration of Alma Ata</a:t>
            </a:r>
          </a:p>
          <a:p>
            <a:pPr marL="1295400" lvl="1" defTabSz="863600" eaLnBrk="1" hangingPunct="1">
              <a:defRPr/>
            </a:pPr>
            <a:r>
              <a:rPr lang="en-US" dirty="0"/>
              <a:t>6.-12. September 1978 </a:t>
            </a:r>
          </a:p>
          <a:p>
            <a:pPr marL="0" indent="0" defTabSz="863600" eaLnBrk="1" hangingPunct="1">
              <a:defRPr/>
            </a:pPr>
            <a:r>
              <a:rPr lang="en-US" dirty="0"/>
              <a:t>Overview:</a:t>
            </a:r>
          </a:p>
          <a:p>
            <a:pPr marL="1295400" lvl="1" defTabSz="863600" eaLnBrk="1" hangingPunct="1">
              <a:defRPr/>
            </a:pPr>
            <a:r>
              <a:rPr lang="en-US" dirty="0"/>
              <a:t>Primary Health Care as a concept</a:t>
            </a:r>
          </a:p>
          <a:p>
            <a:pPr marL="1295400" lvl="1" defTabSz="863600" eaLnBrk="1" hangingPunct="1">
              <a:defRPr/>
            </a:pPr>
            <a:r>
              <a:rPr lang="en-US" dirty="0"/>
              <a:t>Community Based Health Care as a method</a:t>
            </a:r>
          </a:p>
          <a:p>
            <a:pPr marL="1295400" lvl="1" defTabSz="863600" eaLnBrk="1" hangingPunct="1">
              <a:defRPr/>
            </a:pPr>
            <a:r>
              <a:rPr lang="en-US" dirty="0"/>
              <a:t>Comprehensive and Selective Primary Health Care   </a:t>
            </a:r>
          </a:p>
        </p:txBody>
      </p:sp>
      <p:sp>
        <p:nvSpPr>
          <p:cNvPr id="356356" name="Rectangle 4"/>
          <p:cNvSpPr>
            <a:spLocks noGrp="1" noChangeArrowheads="1"/>
          </p:cNvSpPr>
          <p:nvPr>
            <p:ph type="title"/>
          </p:nvPr>
        </p:nvSpPr>
        <p:spPr/>
        <p:txBody>
          <a:bodyPr/>
          <a:lstStyle/>
          <a:p>
            <a:pPr eaLnBrk="1" hangingPunct="1">
              <a:defRPr/>
            </a:pPr>
            <a:r>
              <a:rPr lang="en-US" dirty="0"/>
              <a:t>Primary Health Care </a:t>
            </a:r>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4</a:t>
            </a:fld>
            <a:endParaRPr lang="de-DE" dirty="0"/>
          </a:p>
        </p:txBody>
      </p:sp>
    </p:spTree>
    <p:extLst>
      <p:ext uri="{BB962C8B-B14F-4D97-AF65-F5344CB8AC3E}">
        <p14:creationId xmlns:p14="http://schemas.microsoft.com/office/powerpoint/2010/main" val="3150124645"/>
      </p:ext>
    </p:extLst>
  </p:cSld>
  <p:clrMapOvr>
    <a:masterClrMapping/>
  </p:clrMapOvr>
  <mc:AlternateContent xmlns:mc="http://schemas.openxmlformats.org/markup-compatibility/2006" xmlns:p14="http://schemas.microsoft.com/office/powerpoint/2010/main">
    <mc:Choice Requires="p14">
      <p:transition spd="slow" p14:dur="2000" advTm="70986"/>
    </mc:Choice>
    <mc:Fallback xmlns="">
      <p:transition spd="slow" advTm="7098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Definition</a:t>
            </a:r>
            <a:endParaRPr lang="en-GB" dirty="0"/>
          </a:p>
        </p:txBody>
      </p:sp>
      <p:sp>
        <p:nvSpPr>
          <p:cNvPr id="3" name="Inhaltsplatzhalter 2"/>
          <p:cNvSpPr>
            <a:spLocks noGrp="1"/>
          </p:cNvSpPr>
          <p:nvPr>
            <p:ph idx="1"/>
          </p:nvPr>
        </p:nvSpPr>
        <p:spPr>
          <a:xfrm>
            <a:off x="457200" y="1600200"/>
            <a:ext cx="8229600" cy="5069160"/>
          </a:xfrm>
        </p:spPr>
        <p:txBody>
          <a:bodyPr>
            <a:normAutofit fontScale="77500" lnSpcReduction="20000"/>
          </a:bodyPr>
          <a:lstStyle/>
          <a:p>
            <a:r>
              <a:rPr lang="en-GB" dirty="0"/>
              <a:t>Primary health care: </a:t>
            </a:r>
          </a:p>
          <a:p>
            <a:pPr lvl="1"/>
            <a:r>
              <a:rPr lang="en-GB" dirty="0"/>
              <a:t>meeting people’s health needs through comprehensive promotive, protective, preventive, curative, rehabilitative, and palliative care throughout the life course, strategically prioritizing key health care services aimed at individuals and families through primary care and the population through public health functions as the central elements of integrated health services;</a:t>
            </a:r>
          </a:p>
          <a:p>
            <a:pPr lvl="1"/>
            <a:r>
              <a:rPr lang="en-GB" dirty="0"/>
              <a:t>systematically addressing the broader determinants of health (including social, economic, environmental, as well as people’s characteristics and behaviours) through evidence-informed public policies and actions across all sectors; and</a:t>
            </a:r>
          </a:p>
          <a:p>
            <a:pPr lvl="1"/>
            <a:r>
              <a:rPr lang="en-GB" dirty="0"/>
              <a:t>empowering individuals, families, and communities to optimize their health, as advocates for policies that promote and protect health and well-being, as co-developers of health and social services, and as self-carers and care-givers to others.</a:t>
            </a:r>
          </a:p>
          <a:p>
            <a:pPr marL="0" indent="0" algn="ctr">
              <a:buNone/>
            </a:pPr>
            <a:endParaRPr lang="en-GB" sz="1100" dirty="0"/>
          </a:p>
          <a:p>
            <a:pPr marL="0" indent="0" algn="ctr">
              <a:buNone/>
            </a:pPr>
            <a:r>
              <a:rPr lang="en-GB" sz="1100" dirty="0"/>
              <a:t>https://www.who.int/news-room/fact-sheets/detail/primary-health-care</a:t>
            </a:r>
          </a:p>
        </p:txBody>
      </p:sp>
      <p:sp>
        <p:nvSpPr>
          <p:cNvPr id="4" name="Foliennummernplatzhalter 3"/>
          <p:cNvSpPr>
            <a:spLocks noGrp="1"/>
          </p:cNvSpPr>
          <p:nvPr>
            <p:ph type="sldNum" sz="quarter" idx="12"/>
          </p:nvPr>
        </p:nvSpPr>
        <p:spPr/>
        <p:txBody>
          <a:bodyPr/>
          <a:lstStyle/>
          <a:p>
            <a:pPr>
              <a:defRPr/>
            </a:pPr>
            <a:fld id="{6A34DDB8-D803-4404-94D7-060E2FE286AC}" type="slidenum">
              <a:rPr lang="de-DE" smtClean="0"/>
              <a:pPr>
                <a:defRPr/>
              </a:pPr>
              <a:t>5</a:t>
            </a:fld>
            <a:endParaRPr lang="de-DE" dirty="0"/>
          </a:p>
        </p:txBody>
      </p:sp>
    </p:spTree>
    <p:extLst>
      <p:ext uri="{BB962C8B-B14F-4D97-AF65-F5344CB8AC3E}">
        <p14:creationId xmlns:p14="http://schemas.microsoft.com/office/powerpoint/2010/main" val="1216178293"/>
      </p:ext>
    </p:extLst>
  </p:cSld>
  <p:clrMapOvr>
    <a:masterClrMapping/>
  </p:clrMapOvr>
  <mc:AlternateContent xmlns:mc="http://schemas.openxmlformats.org/markup-compatibility/2006" xmlns:p14="http://schemas.microsoft.com/office/powerpoint/2010/main">
    <mc:Choice Requires="p14">
      <p:transition spd="slow" p14:dur="2000" advTm="117550"/>
    </mc:Choice>
    <mc:Fallback xmlns="">
      <p:transition spd="slow" advTm="11755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Principles</a:t>
            </a:r>
            <a:endParaRPr lang="en-GB" dirty="0"/>
          </a:p>
        </p:txBody>
      </p:sp>
      <p:sp>
        <p:nvSpPr>
          <p:cNvPr id="3" name="Inhaltsplatzhalter 2"/>
          <p:cNvSpPr>
            <a:spLocks noGrp="1"/>
          </p:cNvSpPr>
          <p:nvPr>
            <p:ph idx="1"/>
          </p:nvPr>
        </p:nvSpPr>
        <p:spPr>
          <a:xfrm>
            <a:off x="457200" y="1600200"/>
            <a:ext cx="8229600" cy="5121275"/>
          </a:xfrm>
        </p:spPr>
        <p:txBody>
          <a:bodyPr>
            <a:normAutofit fontScale="70000" lnSpcReduction="20000"/>
          </a:bodyPr>
          <a:lstStyle/>
          <a:p>
            <a:r>
              <a:rPr lang="en-GB" b="1" dirty="0"/>
              <a:t>Accessibility</a:t>
            </a:r>
            <a:r>
              <a:rPr lang="en-GB" dirty="0"/>
              <a:t> — or making sure that primary care services are available, affordable and provided equally to all individuals irrespective of their gender, age, ethnicity or location</a:t>
            </a:r>
          </a:p>
          <a:p>
            <a:r>
              <a:rPr lang="en-GB" b="1" dirty="0"/>
              <a:t>Public or community participation</a:t>
            </a:r>
            <a:r>
              <a:rPr lang="en-GB" dirty="0"/>
              <a:t> — or involving all of community’s resources in promoting health and addressing health problems at the grass roots level</a:t>
            </a:r>
          </a:p>
          <a:p>
            <a:r>
              <a:rPr lang="en-GB" b="1" dirty="0"/>
              <a:t>Health promotion</a:t>
            </a:r>
            <a:r>
              <a:rPr lang="en-GB" dirty="0"/>
              <a:t>— or helping a community to strengthen the socioeconomic conditions that contribute to good health</a:t>
            </a:r>
          </a:p>
          <a:p>
            <a:r>
              <a:rPr lang="en-GB" b="1" dirty="0"/>
              <a:t>Appropriate use of technology</a:t>
            </a:r>
            <a:r>
              <a:rPr lang="en-GB" dirty="0"/>
              <a:t> — or using medical technologies that are affordable, feasible and culturally acceptable to individuals and the community</a:t>
            </a:r>
          </a:p>
          <a:p>
            <a:r>
              <a:rPr lang="en-GB" b="1" dirty="0"/>
              <a:t>Intersectoral collaboration</a:t>
            </a:r>
            <a:r>
              <a:rPr lang="en-GB" dirty="0"/>
              <a:t> — or recognizing that any community’s health and well-being doesn’t depend solely on effective health care services. Governments, businesses and organizations in other sectors are equally important in promoting the health and self-reliance of communities</a:t>
            </a:r>
          </a:p>
        </p:txBody>
      </p:sp>
      <p:sp>
        <p:nvSpPr>
          <p:cNvPr id="4" name="Foliennummernplatzhalter 3"/>
          <p:cNvSpPr>
            <a:spLocks noGrp="1"/>
          </p:cNvSpPr>
          <p:nvPr>
            <p:ph type="sldNum" sz="quarter" idx="12"/>
          </p:nvPr>
        </p:nvSpPr>
        <p:spPr/>
        <p:txBody>
          <a:bodyPr/>
          <a:lstStyle/>
          <a:p>
            <a:pPr>
              <a:defRPr/>
            </a:pPr>
            <a:fld id="{6A34DDB8-D803-4404-94D7-060E2FE286AC}" type="slidenum">
              <a:rPr lang="de-DE" smtClean="0"/>
              <a:pPr>
                <a:defRPr/>
              </a:pPr>
              <a:t>6</a:t>
            </a:fld>
            <a:endParaRPr lang="de-DE" dirty="0"/>
          </a:p>
        </p:txBody>
      </p:sp>
      <p:sp>
        <p:nvSpPr>
          <p:cNvPr id="5" name="Rechteck 4"/>
          <p:cNvSpPr/>
          <p:nvPr/>
        </p:nvSpPr>
        <p:spPr>
          <a:xfrm>
            <a:off x="2286000" y="6431190"/>
            <a:ext cx="4572000" cy="215444"/>
          </a:xfrm>
          <a:prstGeom prst="rect">
            <a:avLst/>
          </a:prstGeom>
        </p:spPr>
        <p:txBody>
          <a:bodyPr>
            <a:spAutoFit/>
          </a:bodyPr>
          <a:lstStyle/>
          <a:p>
            <a:r>
              <a:rPr lang="en-GB" sz="800" dirty="0">
                <a:effectLst/>
              </a:rPr>
              <a:t>https://www.von.ca/en/principles-primary-health-care</a:t>
            </a:r>
          </a:p>
        </p:txBody>
      </p:sp>
    </p:spTree>
    <p:extLst>
      <p:ext uri="{BB962C8B-B14F-4D97-AF65-F5344CB8AC3E}">
        <p14:creationId xmlns:p14="http://schemas.microsoft.com/office/powerpoint/2010/main" val="2936244471"/>
      </p:ext>
    </p:extLst>
  </p:cSld>
  <p:clrMapOvr>
    <a:masterClrMapping/>
  </p:clrMapOvr>
  <mc:AlternateContent xmlns:mc="http://schemas.openxmlformats.org/markup-compatibility/2006" xmlns:p14="http://schemas.microsoft.com/office/powerpoint/2010/main">
    <mc:Choice Requires="p14">
      <p:transition spd="slow" p14:dur="2000" advTm="200267"/>
    </mc:Choice>
    <mc:Fallback xmlns="">
      <p:transition spd="slow" advTm="20026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pPr eaLnBrk="1" hangingPunct="1">
              <a:defRPr/>
            </a:pPr>
            <a:r>
              <a:rPr lang="de-DE" dirty="0"/>
              <a:t>Elements</a:t>
            </a:r>
          </a:p>
        </p:txBody>
      </p:sp>
      <p:sp>
        <p:nvSpPr>
          <p:cNvPr id="577539" name="Rectangle 3"/>
          <p:cNvSpPr>
            <a:spLocks noGrp="1" noChangeArrowheads="1"/>
          </p:cNvSpPr>
          <p:nvPr>
            <p:ph type="body" idx="1"/>
          </p:nvPr>
        </p:nvSpPr>
        <p:spPr>
          <a:xfrm>
            <a:off x="468313" y="1557338"/>
            <a:ext cx="8229600" cy="4968006"/>
          </a:xfrm>
        </p:spPr>
        <p:txBody>
          <a:bodyPr>
            <a:normAutofit/>
          </a:bodyPr>
          <a:lstStyle/>
          <a:p>
            <a:pPr>
              <a:lnSpc>
                <a:spcPct val="80000"/>
              </a:lnSpc>
              <a:buFontTx/>
              <a:buAutoNum type="arabicPeriod"/>
              <a:defRPr/>
            </a:pPr>
            <a:r>
              <a:rPr lang="en-GB" sz="2400" dirty="0"/>
              <a:t>Health education on prevailing health problems and the methods of preventing and controlling them</a:t>
            </a:r>
          </a:p>
          <a:p>
            <a:pPr>
              <a:lnSpc>
                <a:spcPct val="80000"/>
              </a:lnSpc>
              <a:buFontTx/>
              <a:buAutoNum type="arabicPeriod"/>
              <a:defRPr/>
            </a:pPr>
            <a:r>
              <a:rPr lang="en-GB" sz="2400" dirty="0"/>
              <a:t>Nutritional promotion including food supply</a:t>
            </a:r>
          </a:p>
          <a:p>
            <a:pPr>
              <a:lnSpc>
                <a:spcPct val="80000"/>
              </a:lnSpc>
              <a:buFontTx/>
              <a:buAutoNum type="arabicPeriod"/>
              <a:defRPr/>
            </a:pPr>
            <a:r>
              <a:rPr lang="en-GB" sz="2400" dirty="0"/>
              <a:t>Supply of adequate safe water and sanitation</a:t>
            </a:r>
          </a:p>
          <a:p>
            <a:pPr>
              <a:lnSpc>
                <a:spcPct val="80000"/>
              </a:lnSpc>
              <a:buFontTx/>
              <a:buAutoNum type="arabicPeriod"/>
              <a:defRPr/>
            </a:pPr>
            <a:r>
              <a:rPr lang="en-GB" sz="2400" dirty="0"/>
              <a:t>Maternal and child health care</a:t>
            </a:r>
          </a:p>
          <a:p>
            <a:pPr>
              <a:lnSpc>
                <a:spcPct val="80000"/>
              </a:lnSpc>
              <a:buFontTx/>
              <a:buAutoNum type="arabicPeriod"/>
              <a:defRPr/>
            </a:pPr>
            <a:r>
              <a:rPr lang="en-GB" sz="2400" dirty="0"/>
              <a:t>Immunization against major infectious diseases</a:t>
            </a:r>
          </a:p>
          <a:p>
            <a:pPr>
              <a:lnSpc>
                <a:spcPct val="80000"/>
              </a:lnSpc>
              <a:buFontTx/>
              <a:buAutoNum type="arabicPeriod"/>
              <a:defRPr/>
            </a:pPr>
            <a:r>
              <a:rPr lang="en-GB" sz="2400" dirty="0"/>
              <a:t>Prevention and control of locally endemic diseases</a:t>
            </a:r>
          </a:p>
          <a:p>
            <a:pPr>
              <a:lnSpc>
                <a:spcPct val="80000"/>
              </a:lnSpc>
              <a:buFontTx/>
              <a:buAutoNum type="arabicPeriod"/>
              <a:defRPr/>
            </a:pPr>
            <a:r>
              <a:rPr lang="en-GB" sz="2400" dirty="0"/>
              <a:t>Appropriate treatment of common diseases and injuries</a:t>
            </a:r>
          </a:p>
          <a:p>
            <a:pPr>
              <a:lnSpc>
                <a:spcPct val="80000"/>
              </a:lnSpc>
              <a:buFontTx/>
              <a:buAutoNum type="arabicPeriod"/>
              <a:defRPr/>
            </a:pPr>
            <a:r>
              <a:rPr lang="en-GB" sz="2400" dirty="0"/>
              <a:t>Provision of essential drugs</a:t>
            </a:r>
            <a:endParaRPr lang="de-DE" sz="2400" dirty="0"/>
          </a:p>
        </p:txBody>
      </p:sp>
      <p:sp>
        <p:nvSpPr>
          <p:cNvPr id="3" name="Foliennummernplatzhalter 2"/>
          <p:cNvSpPr>
            <a:spLocks noGrp="1"/>
          </p:cNvSpPr>
          <p:nvPr>
            <p:ph type="sldNum" sz="quarter" idx="12"/>
          </p:nvPr>
        </p:nvSpPr>
        <p:spPr/>
        <p:txBody>
          <a:bodyPr/>
          <a:lstStyle/>
          <a:p>
            <a:pPr>
              <a:defRPr/>
            </a:pPr>
            <a:fld id="{6A34DDB8-D803-4404-94D7-060E2FE286AC}" type="slidenum">
              <a:rPr lang="de-DE" smtClean="0"/>
              <a:pPr>
                <a:defRPr/>
              </a:pPr>
              <a:t>7</a:t>
            </a:fld>
            <a:endParaRPr lang="de-DE" dirty="0"/>
          </a:p>
        </p:txBody>
      </p:sp>
    </p:spTree>
    <p:extLst>
      <p:ext uri="{BB962C8B-B14F-4D97-AF65-F5344CB8AC3E}">
        <p14:creationId xmlns:p14="http://schemas.microsoft.com/office/powerpoint/2010/main" val="2242801101"/>
      </p:ext>
    </p:extLst>
  </p:cSld>
  <p:clrMapOvr>
    <a:masterClrMapping/>
  </p:clrMapOvr>
  <mc:AlternateContent xmlns:mc="http://schemas.openxmlformats.org/markup-compatibility/2006" xmlns:p14="http://schemas.microsoft.com/office/powerpoint/2010/main">
    <mc:Choice Requires="p14">
      <p:transition spd="slow" p14:dur="2000" advTm="223968"/>
    </mc:Choice>
    <mc:Fallback xmlns="">
      <p:transition spd="slow" advTm="22396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Rectangle 3"/>
          <p:cNvSpPr>
            <a:spLocks noGrp="1" noChangeArrowheads="1"/>
          </p:cNvSpPr>
          <p:nvPr>
            <p:ph type="body" idx="1"/>
          </p:nvPr>
        </p:nvSpPr>
        <p:spPr>
          <a:xfrm>
            <a:off x="457200" y="1773238"/>
            <a:ext cx="8229600" cy="4932362"/>
          </a:xfrm>
        </p:spPr>
        <p:txBody>
          <a:bodyPr/>
          <a:lstStyle/>
          <a:p>
            <a:pPr eaLnBrk="1" hangingPunct="1">
              <a:lnSpc>
                <a:spcPct val="80000"/>
              </a:lnSpc>
              <a:defRPr/>
            </a:pPr>
            <a:r>
              <a:rPr lang="en-US" sz="2400" dirty="0">
                <a:cs typeface="Times New Roman" pitchFamily="18" charset="0"/>
              </a:rPr>
              <a:t>PHC always refers to the community while determining relevant objectives and instruments. Community members take responsibility for their health („Community Based Health Care“, CBHC)</a:t>
            </a:r>
            <a:endParaRPr lang="en-US" sz="2400" dirty="0"/>
          </a:p>
          <a:p>
            <a:pPr eaLnBrk="1" hangingPunct="1">
              <a:lnSpc>
                <a:spcPct val="80000"/>
              </a:lnSpc>
              <a:defRPr/>
            </a:pPr>
            <a:r>
              <a:rPr lang="en-US" sz="2400" dirty="0">
                <a:cs typeface="Times New Roman" pitchFamily="18" charset="0"/>
              </a:rPr>
              <a:t>PHC and CBHC build primarily on existing resources and respect financial limitations of the community. In low income countries this will entail a re-allocation of health care resources towards basic curative health care and prevention</a:t>
            </a:r>
          </a:p>
        </p:txBody>
      </p:sp>
      <p:sp>
        <p:nvSpPr>
          <p:cNvPr id="358404" name="Rectangle 4"/>
          <p:cNvSpPr>
            <a:spLocks noGrp="1" noChangeArrowheads="1"/>
          </p:cNvSpPr>
          <p:nvPr>
            <p:ph type="title"/>
          </p:nvPr>
        </p:nvSpPr>
        <p:spPr>
          <a:xfrm>
            <a:off x="395288" y="0"/>
            <a:ext cx="8229600" cy="981075"/>
          </a:xfrm>
        </p:spPr>
        <p:txBody>
          <a:bodyPr/>
          <a:lstStyle/>
          <a:p>
            <a:pPr eaLnBrk="1" hangingPunct="1">
              <a:defRPr/>
            </a:pPr>
            <a:r>
              <a:rPr lang="de-DE" dirty="0">
                <a:cs typeface="Times New Roman" pitchFamily="18" charset="0"/>
              </a:rPr>
              <a:t>Community Based Health Care</a:t>
            </a:r>
          </a:p>
        </p:txBody>
      </p:sp>
      <p:sp>
        <p:nvSpPr>
          <p:cNvPr id="3" name="Foliennummernplatzhalter 2"/>
          <p:cNvSpPr>
            <a:spLocks noGrp="1"/>
          </p:cNvSpPr>
          <p:nvPr>
            <p:ph type="sldNum" sz="quarter" idx="12"/>
          </p:nvPr>
        </p:nvSpPr>
        <p:spPr/>
        <p:txBody>
          <a:bodyPr/>
          <a:lstStyle/>
          <a:p>
            <a:pPr>
              <a:defRPr/>
            </a:pPr>
            <a:fld id="{6A34DDB8-D803-4404-94D7-060E2FE286AC}" type="slidenum">
              <a:rPr lang="de-DE" smtClean="0"/>
              <a:pPr>
                <a:defRPr/>
              </a:pPr>
              <a:t>8</a:t>
            </a:fld>
            <a:endParaRPr lang="de-DE" dirty="0"/>
          </a:p>
        </p:txBody>
      </p:sp>
    </p:spTree>
    <p:extLst>
      <p:ext uri="{BB962C8B-B14F-4D97-AF65-F5344CB8AC3E}">
        <p14:creationId xmlns:p14="http://schemas.microsoft.com/office/powerpoint/2010/main" val="2884229258"/>
      </p:ext>
    </p:extLst>
  </p:cSld>
  <p:clrMapOvr>
    <a:masterClrMapping/>
  </p:clrMapOvr>
  <mc:AlternateContent xmlns:mc="http://schemas.openxmlformats.org/markup-compatibility/2006" xmlns:p14="http://schemas.microsoft.com/office/powerpoint/2010/main">
    <mc:Choice Requires="p14">
      <p:transition spd="slow" p14:dur="2000" advTm="124170"/>
    </mc:Choice>
    <mc:Fallback xmlns="">
      <p:transition spd="slow" advTm="12417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Rectangle 3"/>
          <p:cNvSpPr>
            <a:spLocks noGrp="1" noChangeArrowheads="1"/>
          </p:cNvSpPr>
          <p:nvPr>
            <p:ph type="body" idx="1"/>
          </p:nvPr>
        </p:nvSpPr>
        <p:spPr>
          <a:xfrm>
            <a:off x="457200" y="1628775"/>
            <a:ext cx="8229600" cy="4772025"/>
          </a:xfrm>
        </p:spPr>
        <p:txBody>
          <a:bodyPr>
            <a:normAutofit/>
          </a:bodyPr>
          <a:lstStyle/>
          <a:p>
            <a:pPr eaLnBrk="1" hangingPunct="1">
              <a:defRPr/>
            </a:pPr>
            <a:r>
              <a:rPr lang="en-US" sz="2400" dirty="0">
                <a:cs typeface="Times New Roman" pitchFamily="18" charset="0"/>
              </a:rPr>
              <a:t>PHC calls for a strict orientation of curative and preventive interventions towards the needs of the grass-root level. The higher levels of the health care pyramid are not excluded; but they are restricted to cases which cannot be treated on lower levels</a:t>
            </a:r>
          </a:p>
          <a:p>
            <a:pPr eaLnBrk="1" hangingPunct="1">
              <a:defRPr/>
            </a:pPr>
            <a:r>
              <a:rPr lang="en-US" sz="2400" dirty="0">
                <a:cs typeface="Times New Roman" pitchFamily="18" charset="0"/>
              </a:rPr>
              <a:t>PHC is an integral element of the entire health care system</a:t>
            </a:r>
          </a:p>
          <a:p>
            <a:pPr eaLnBrk="1" hangingPunct="1">
              <a:defRPr/>
            </a:pPr>
            <a:r>
              <a:rPr lang="en-US" sz="2400" dirty="0">
                <a:cs typeface="Times New Roman" pitchFamily="18" charset="0"/>
              </a:rPr>
              <a:t>PHC is always multi-sectoral, i.e., activities of PHC should be fully integrated in other sectors of human development (agriculture, education, water, …)</a:t>
            </a:r>
            <a:endParaRPr lang="en-US" sz="3000" dirty="0"/>
          </a:p>
        </p:txBody>
      </p:sp>
      <p:sp>
        <p:nvSpPr>
          <p:cNvPr id="359428" name="Rectangle 4"/>
          <p:cNvSpPr>
            <a:spLocks noGrp="1" noChangeArrowheads="1"/>
          </p:cNvSpPr>
          <p:nvPr>
            <p:ph type="title"/>
          </p:nvPr>
        </p:nvSpPr>
        <p:spPr>
          <a:xfrm>
            <a:off x="395288" y="0"/>
            <a:ext cx="8229600" cy="981075"/>
          </a:xfrm>
        </p:spPr>
        <p:txBody>
          <a:bodyPr/>
          <a:lstStyle/>
          <a:p>
            <a:pPr eaLnBrk="1" hangingPunct="1">
              <a:defRPr/>
            </a:pPr>
            <a:r>
              <a:rPr lang="de-DE" sz="4000" dirty="0"/>
              <a:t>Primary Health Care Innovation </a:t>
            </a:r>
          </a:p>
        </p:txBody>
      </p:sp>
      <p:sp>
        <p:nvSpPr>
          <p:cNvPr id="3" name="Foliennummernplatzhalter 2"/>
          <p:cNvSpPr>
            <a:spLocks noGrp="1"/>
          </p:cNvSpPr>
          <p:nvPr>
            <p:ph type="sldNum" sz="quarter" idx="12"/>
          </p:nvPr>
        </p:nvSpPr>
        <p:spPr/>
        <p:txBody>
          <a:bodyPr/>
          <a:lstStyle/>
          <a:p>
            <a:pPr>
              <a:defRPr/>
            </a:pPr>
            <a:fld id="{6A34DDB8-D803-4404-94D7-060E2FE286AC}" type="slidenum">
              <a:rPr lang="de-DE" smtClean="0"/>
              <a:pPr>
                <a:defRPr/>
              </a:pPr>
              <a:t>9</a:t>
            </a:fld>
            <a:endParaRPr lang="de-DE" dirty="0"/>
          </a:p>
        </p:txBody>
      </p:sp>
    </p:spTree>
    <p:extLst>
      <p:ext uri="{BB962C8B-B14F-4D97-AF65-F5344CB8AC3E}">
        <p14:creationId xmlns:p14="http://schemas.microsoft.com/office/powerpoint/2010/main" val="3914173979"/>
      </p:ext>
    </p:extLst>
  </p:cSld>
  <p:clrMapOvr>
    <a:masterClrMapping/>
  </p:clrMapOvr>
  <mc:AlternateContent xmlns:mc="http://schemas.openxmlformats.org/markup-compatibility/2006" xmlns:p14="http://schemas.microsoft.com/office/powerpoint/2010/main">
    <mc:Choice Requires="p14">
      <p:transition spd="slow" p14:dur="2000" advTm="164332"/>
    </mc:Choice>
    <mc:Fallback xmlns="">
      <p:transition spd="slow" advTm="164332"/>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551</Words>
  <Application>Microsoft Office PowerPoint</Application>
  <PresentationFormat>Bildschirmpräsentation (4:3)</PresentationFormat>
  <Paragraphs>89</Paragraphs>
  <Slides>11</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Tahoma</vt:lpstr>
      <vt:lpstr>Times New Roman</vt:lpstr>
      <vt:lpstr>Larissa</vt:lpstr>
      <vt:lpstr>International Health Care Management  Part 1.3.2</vt:lpstr>
      <vt:lpstr>1.3 Concepts</vt:lpstr>
      <vt:lpstr>1.3.2 Primary Health Care </vt:lpstr>
      <vt:lpstr>Primary Health Care </vt:lpstr>
      <vt:lpstr>Definition</vt:lpstr>
      <vt:lpstr>Principles</vt:lpstr>
      <vt:lpstr>Elements</vt:lpstr>
      <vt:lpstr>Community Based Health Care</vt:lpstr>
      <vt:lpstr>Primary Health Care Innovation </vt:lpstr>
      <vt:lpstr>Comprehensive and Selective PHC </vt:lpstr>
      <vt:lpstr>1.3 Concepts</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290</cp:revision>
  <cp:lastPrinted>2020-06-03T13:29:33Z</cp:lastPrinted>
  <dcterms:created xsi:type="dcterms:W3CDTF">2003-05-27T08:12:45Z</dcterms:created>
  <dcterms:modified xsi:type="dcterms:W3CDTF">2024-01-25T15:31:28Z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