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52"/>
  </p:notesMasterIdLst>
  <p:sldIdLst>
    <p:sldId id="503" r:id="rId2"/>
    <p:sldId id="599" r:id="rId3"/>
    <p:sldId id="424" r:id="rId4"/>
    <p:sldId id="569" r:id="rId5"/>
    <p:sldId id="604" r:id="rId6"/>
    <p:sldId id="603" r:id="rId7"/>
    <p:sldId id="520" r:id="rId8"/>
    <p:sldId id="425" r:id="rId9"/>
    <p:sldId id="426" r:id="rId10"/>
    <p:sldId id="427" r:id="rId11"/>
    <p:sldId id="605" r:id="rId12"/>
    <p:sldId id="608" r:id="rId13"/>
    <p:sldId id="614" r:id="rId14"/>
    <p:sldId id="615" r:id="rId15"/>
    <p:sldId id="616" r:id="rId16"/>
    <p:sldId id="617" r:id="rId17"/>
    <p:sldId id="584" r:id="rId18"/>
    <p:sldId id="431" r:id="rId19"/>
    <p:sldId id="432" r:id="rId20"/>
    <p:sldId id="433" r:id="rId21"/>
    <p:sldId id="518" r:id="rId22"/>
    <p:sldId id="529" r:id="rId23"/>
    <p:sldId id="530" r:id="rId24"/>
    <p:sldId id="531" r:id="rId25"/>
    <p:sldId id="532" r:id="rId26"/>
    <p:sldId id="533" r:id="rId27"/>
    <p:sldId id="521" r:id="rId28"/>
    <p:sldId id="522" r:id="rId29"/>
    <p:sldId id="524" r:id="rId30"/>
    <p:sldId id="534" r:id="rId31"/>
    <p:sldId id="525" r:id="rId32"/>
    <p:sldId id="526" r:id="rId33"/>
    <p:sldId id="527" r:id="rId34"/>
    <p:sldId id="528" r:id="rId35"/>
    <p:sldId id="434" r:id="rId36"/>
    <p:sldId id="435" r:id="rId37"/>
    <p:sldId id="436" r:id="rId38"/>
    <p:sldId id="437" r:id="rId39"/>
    <p:sldId id="438" r:id="rId40"/>
    <p:sldId id="618" r:id="rId41"/>
    <p:sldId id="571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590" r:id="rId50"/>
    <p:sldId id="602" r:id="rId51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  <p:cmAuthor id="1" name="SusRa" initials="S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FD8E8"/>
    <a:srgbClr val="D6CDE1"/>
    <a:srgbClr val="000000"/>
    <a:srgbClr val="CC0000"/>
    <a:srgbClr val="CCFFCC"/>
    <a:srgbClr val="FF99CC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1" autoAdjust="0"/>
    <p:restoredTop sz="95819" autoAdjust="0"/>
  </p:normalViewPr>
  <p:slideViewPr>
    <p:cSldViewPr>
      <p:cViewPr varScale="1">
        <p:scale>
          <a:sx n="111" d="100"/>
          <a:sy n="111" d="100"/>
        </p:scale>
        <p:origin x="3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A201BC32-DBD6-4B6A-981D-F86C4B1861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4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9F0A-E381-43E1-B99D-5F752996CFE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79EBB-9E05-4CC5-BD0E-41A35BDBB0C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ACAA2-E3F7-44F5-8DFF-6FD7C426F73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0848-809E-4EEC-9458-4A362E15E3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5D765-8AB2-4A92-85E3-9ADCC5727DA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D32FF-9A3D-4E2A-B7C2-4685C0D1CF2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7D02E-F931-44B9-8AAB-BC1D62F4E4D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EA258-0834-4C8C-882D-013C36E58B5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2B73-13C2-400C-9561-D44BE56FDEB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C5D765-8AB2-4A92-85E3-9ADCC5727DA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iveapint.org/wp-content/uploads/2013/12/Cambodia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2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2.3.2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899592" y="4149725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Fleßa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2"/>
    </mc:Choice>
    <mc:Fallback xmlns="">
      <p:transition spd="slow" advTm="59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Monthly Cases of Malaria in </a:t>
            </a:r>
            <a:r>
              <a:rPr lang="en-US" sz="4000" dirty="0" err="1">
                <a:cs typeface="Times New Roman" pitchFamily="18" charset="0"/>
              </a:rPr>
              <a:t>Mlowa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Bwawani</a:t>
            </a:r>
            <a:r>
              <a:rPr lang="en-US" sz="4000" dirty="0">
                <a:cs typeface="Times New Roman" pitchFamily="18" charset="0"/>
              </a:rPr>
              <a:t> 1996 (own survey)</a:t>
            </a:r>
            <a:endParaRPr lang="en-US" sz="4000" dirty="0"/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365355"/>
              </p:ext>
            </p:extLst>
          </p:nvPr>
        </p:nvGraphicFramePr>
        <p:xfrm>
          <a:off x="467544" y="1484784"/>
          <a:ext cx="80772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r:id="rId3" imgW="82278720" imgH="61707600" progId="">
                  <p:embed/>
                </p:oleObj>
              </mc:Choice>
              <mc:Fallback>
                <p:oleObj r:id="rId3" imgW="82278720" imgH="617076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84784"/>
                        <a:ext cx="80772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923928" y="5661248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Time [Months]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427984" y="6165304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Cases of Malaria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08"/>
    </mc:Choice>
    <mc:Fallback xmlns="">
      <p:transition spd="slow" advTm="1285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Malaria in Thailand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9709" t="39152" r="61364" b="57228"/>
          <a:stretch/>
        </p:blipFill>
        <p:spPr>
          <a:xfrm rot="16200000">
            <a:off x="-3187595" y="3187596"/>
            <a:ext cx="6858002" cy="4828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8647" t="39079" r="32804" b="57228"/>
          <a:stretch/>
        </p:blipFill>
        <p:spPr>
          <a:xfrm rot="16200000">
            <a:off x="-2695486" y="3183736"/>
            <a:ext cx="6867216" cy="4997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9709" t="44172" r="71785" b="11728"/>
          <a:stretch/>
        </p:blipFill>
        <p:spPr>
          <a:xfrm>
            <a:off x="1559332" y="1178881"/>
            <a:ext cx="4236803" cy="5679119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 rotWithShape="1">
          <a:blip r:embed="rId3"/>
          <a:srcRect l="39277" t="24832" r="37642" b="16272"/>
          <a:stretch/>
        </p:blipFill>
        <p:spPr bwMode="auto">
          <a:xfrm>
            <a:off x="7815580" y="0"/>
            <a:ext cx="1328420" cy="1906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hteck 7"/>
          <p:cNvSpPr/>
          <p:nvPr/>
        </p:nvSpPr>
        <p:spPr>
          <a:xfrm>
            <a:off x="1575769" y="1187816"/>
            <a:ext cx="4220366" cy="5661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20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29396" t="44173" r="52098" b="11728"/>
          <a:stretch/>
        </p:blipFill>
        <p:spPr>
          <a:xfrm>
            <a:off x="1560785" y="1190045"/>
            <a:ext cx="4248000" cy="56941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Malaria in Thailand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9709" t="39152" r="61364" b="57228"/>
          <a:stretch/>
        </p:blipFill>
        <p:spPr>
          <a:xfrm rot="16200000">
            <a:off x="-3187595" y="3187596"/>
            <a:ext cx="6858002" cy="4828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8647" t="39079" r="32804" b="57228"/>
          <a:stretch/>
        </p:blipFill>
        <p:spPr>
          <a:xfrm rot="16200000">
            <a:off x="-2695486" y="3183736"/>
            <a:ext cx="6867216" cy="499742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 rotWithShape="1">
          <a:blip r:embed="rId3"/>
          <a:srcRect l="39277" t="24832" r="37642" b="16272"/>
          <a:stretch/>
        </p:blipFill>
        <p:spPr bwMode="auto">
          <a:xfrm>
            <a:off x="7815580" y="0"/>
            <a:ext cx="1328420" cy="1906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hteck 9"/>
          <p:cNvSpPr/>
          <p:nvPr/>
        </p:nvSpPr>
        <p:spPr>
          <a:xfrm>
            <a:off x="1575769" y="1187816"/>
            <a:ext cx="4220366" cy="5661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7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49084" t="44799" r="32804" b="11801"/>
          <a:stretch/>
        </p:blipFill>
        <p:spPr>
          <a:xfrm>
            <a:off x="1575769" y="1187816"/>
            <a:ext cx="4248000" cy="56612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Malaria in Thailand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9709" t="39152" r="61364" b="57228"/>
          <a:stretch/>
        </p:blipFill>
        <p:spPr>
          <a:xfrm rot="16200000">
            <a:off x="-3187595" y="3187596"/>
            <a:ext cx="6858002" cy="4828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8647" t="39079" r="32804" b="57228"/>
          <a:stretch/>
        </p:blipFill>
        <p:spPr>
          <a:xfrm rot="16200000">
            <a:off x="-2695486" y="3183736"/>
            <a:ext cx="6867216" cy="499742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 rotWithShape="1">
          <a:blip r:embed="rId3"/>
          <a:srcRect l="39277" t="24832" r="37642" b="16272"/>
          <a:stretch/>
        </p:blipFill>
        <p:spPr bwMode="auto">
          <a:xfrm>
            <a:off x="7815580" y="0"/>
            <a:ext cx="1328420" cy="1906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575769" y="1187816"/>
            <a:ext cx="4220366" cy="5661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87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/>
          <p:nvPr/>
        </p:nvPicPr>
        <p:blipFill rotWithShape="1">
          <a:blip r:embed="rId2"/>
          <a:srcRect l="9631" t="38754" r="71948" b="17031"/>
          <a:stretch/>
        </p:blipFill>
        <p:spPr bwMode="auto">
          <a:xfrm>
            <a:off x="1560784" y="1052736"/>
            <a:ext cx="4235351" cy="5824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Malaria in Thailand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9709" t="39152" r="61364" b="57228"/>
          <a:stretch/>
        </p:blipFill>
        <p:spPr>
          <a:xfrm rot="16200000">
            <a:off x="-3187595" y="3187596"/>
            <a:ext cx="6858002" cy="4828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38647" t="39079" r="32804" b="57228"/>
          <a:stretch/>
        </p:blipFill>
        <p:spPr>
          <a:xfrm rot="16200000">
            <a:off x="-2695486" y="3183736"/>
            <a:ext cx="6867216" cy="499742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 rotWithShape="1">
          <a:blip r:embed="rId4"/>
          <a:srcRect l="39277" t="24832" r="37642" b="16272"/>
          <a:stretch/>
        </p:blipFill>
        <p:spPr bwMode="auto">
          <a:xfrm>
            <a:off x="7815580" y="0"/>
            <a:ext cx="1328420" cy="1906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575769" y="1187816"/>
            <a:ext cx="4220366" cy="5661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27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29266" t="38754" r="52252" b="17031"/>
          <a:stretch/>
        </p:blipFill>
        <p:spPr bwMode="auto">
          <a:xfrm>
            <a:off x="1566791" y="1202630"/>
            <a:ext cx="4229344" cy="565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Malaria in Thailand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9709" t="39152" r="61364" b="57228"/>
          <a:stretch/>
        </p:blipFill>
        <p:spPr>
          <a:xfrm rot="16200000">
            <a:off x="-3187595" y="3187596"/>
            <a:ext cx="6858002" cy="4828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38647" t="39079" r="32804" b="57228"/>
          <a:stretch/>
        </p:blipFill>
        <p:spPr>
          <a:xfrm rot="16200000">
            <a:off x="-2695486" y="3183736"/>
            <a:ext cx="6867216" cy="499742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 rotWithShape="1">
          <a:blip r:embed="rId4"/>
          <a:srcRect l="39277" t="24832" r="37642" b="16272"/>
          <a:stretch/>
        </p:blipFill>
        <p:spPr bwMode="auto">
          <a:xfrm>
            <a:off x="7815580" y="0"/>
            <a:ext cx="1328420" cy="1906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575769" y="1187816"/>
            <a:ext cx="4220366" cy="5661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17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49010" t="38754" r="32558" b="17031"/>
          <a:stretch/>
        </p:blipFill>
        <p:spPr bwMode="auto">
          <a:xfrm>
            <a:off x="1575769" y="1179215"/>
            <a:ext cx="4260747" cy="56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Malaria in Thailand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9709" t="39152" r="61364" b="57228"/>
          <a:stretch/>
        </p:blipFill>
        <p:spPr>
          <a:xfrm rot="16200000">
            <a:off x="-3187595" y="3187596"/>
            <a:ext cx="6858002" cy="4828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38647" t="39079" r="32804" b="57228"/>
          <a:stretch/>
        </p:blipFill>
        <p:spPr>
          <a:xfrm rot="16200000">
            <a:off x="-2695486" y="3183736"/>
            <a:ext cx="6867216" cy="499742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 rotWithShape="1">
          <a:blip r:embed="rId4"/>
          <a:srcRect l="39277" t="24832" r="37642" b="16272"/>
          <a:stretch/>
        </p:blipFill>
        <p:spPr bwMode="auto">
          <a:xfrm>
            <a:off x="7815580" y="0"/>
            <a:ext cx="1328420" cy="1906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hteck 9"/>
          <p:cNvSpPr/>
          <p:nvPr/>
        </p:nvSpPr>
        <p:spPr>
          <a:xfrm>
            <a:off x="1575769" y="1187816"/>
            <a:ext cx="4220366" cy="5661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36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12351" cy="6583362"/>
          </a:xfrm>
        </p:spPr>
        <p:txBody>
          <a:bodyPr vert="vert">
            <a:normAutofit fontScale="90000"/>
          </a:bodyPr>
          <a:lstStyle/>
          <a:p>
            <a:r>
              <a:rPr lang="de-DE" dirty="0"/>
              <a:t>Malaria </a:t>
            </a:r>
            <a:r>
              <a:rPr lang="de-DE" dirty="0" err="1"/>
              <a:t>Protective</a:t>
            </a:r>
            <a:r>
              <a:rPr lang="de-DE" dirty="0"/>
              <a:t> </a:t>
            </a:r>
            <a:r>
              <a:rPr lang="de-DE" dirty="0" err="1"/>
              <a:t>Recommendations</a:t>
            </a:r>
            <a:r>
              <a:rPr lang="de-DE" dirty="0"/>
              <a:t> </a:t>
            </a:r>
            <a:r>
              <a:rPr lang="de-DE" dirty="0" err="1"/>
              <a:t>Cambodia</a:t>
            </a:r>
            <a:r>
              <a:rPr lang="de-DE" dirty="0"/>
              <a:t/>
            </a:r>
            <a:br>
              <a:rPr lang="de-DE" dirty="0"/>
            </a:br>
            <a:r>
              <a:rPr lang="en-US" sz="900" u="sng" dirty="0">
                <a:hlinkClick r:id="rId2"/>
              </a:rPr>
              <a:t>http</a:t>
            </a:r>
            <a:r>
              <a:rPr lang="en-US" sz="900" u="sng">
                <a:hlinkClick r:id="rId2"/>
              </a:rPr>
              <a:t>://</a:t>
            </a:r>
            <a:r>
              <a:rPr lang="en-US" sz="900" u="sng" smtClean="0">
                <a:hlinkClick r:id="rId2"/>
              </a:rPr>
              <a:t>www.giveapint.org/wp-content/uploads/2013/12/Cambodia.pdf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t="17194" r="25459" b="8571"/>
          <a:stretch/>
        </p:blipFill>
        <p:spPr bwMode="auto">
          <a:xfrm>
            <a:off x="2169551" y="0"/>
            <a:ext cx="6996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3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8"/>
    </mc:Choice>
    <mc:Fallback xmlns="">
      <p:transition spd="slow" advTm="6067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Economic Significance of Malaria</a:t>
            </a:r>
            <a:endParaRPr lang="en-US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Loss of 10 Man-Days per Case of Malaria</a:t>
            </a:r>
            <a:r>
              <a:rPr lang="en-US" sz="3600" dirty="0"/>
              <a:t> </a:t>
            </a:r>
          </a:p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Strong Seasonal Fluctuation </a:t>
            </a:r>
          </a:p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Malaria Control Programs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Malaria Eradication Program</a:t>
            </a:r>
            <a:r>
              <a:rPr lang="en-US" sz="3200" dirty="0"/>
              <a:t> 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Roll-Back-Malaria (WHO)</a:t>
            </a:r>
            <a:r>
              <a:rPr lang="en-US" sz="3200" dirty="0"/>
              <a:t> </a:t>
            </a:r>
          </a:p>
          <a:p>
            <a:pPr>
              <a:defRPr/>
            </a:pPr>
            <a:r>
              <a:rPr lang="en-US" sz="3600" dirty="0"/>
              <a:t>Cost estimates</a:t>
            </a:r>
            <a:r>
              <a:rPr lang="en-US" sz="3600"/>
              <a:t>: </a:t>
            </a:r>
            <a:r>
              <a:rPr lang="en-US" sz="3600" smtClean="0"/>
              <a:t>2.7 bio. </a:t>
            </a:r>
            <a:r>
              <a:rPr lang="en-US" sz="3600" dirty="0"/>
              <a:t>US</a:t>
            </a:r>
            <a:r>
              <a:rPr lang="en-US" sz="3600"/>
              <a:t>$ </a:t>
            </a:r>
            <a:r>
              <a:rPr lang="en-US" sz="3600" smtClean="0"/>
              <a:t>p.a.</a:t>
            </a:r>
            <a:endParaRPr lang="en-US" sz="36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593360" y="5614000"/>
            <a:ext cx="332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https</a:t>
            </a:r>
            <a:r>
              <a:rPr lang="de-DE" sz="800"/>
              <a:t>://</a:t>
            </a:r>
            <a:r>
              <a:rPr lang="de-DE" sz="800" smtClean="0"/>
              <a:t>www.kfw-entwicklungsbank.de/PDF/Download-Center</a:t>
            </a:r>
            <a:r>
              <a:rPr lang="de-DE" sz="800" dirty="0"/>
              <a:t>/</a:t>
            </a:r>
          </a:p>
          <a:p>
            <a:r>
              <a:rPr lang="de-DE" sz="800" dirty="0"/>
              <a:t>PDF-Dokumente-Development-Research/2015-08-13-EK</a:t>
            </a:r>
            <a:r>
              <a:rPr lang="de-DE" sz="800"/>
              <a:t>_-</a:t>
            </a:r>
            <a:r>
              <a:rPr lang="de-DE" sz="800" smtClean="0"/>
              <a:t>Malaria.pdf</a:t>
            </a:r>
            <a:endParaRPr lang="de-DE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92"/>
    </mc:Choice>
    <mc:Fallback xmlns="">
      <p:transition spd="slow" advTm="26269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Daily Occupancy Rate of </a:t>
            </a:r>
            <a:r>
              <a:rPr lang="en-US" dirty="0" err="1">
                <a:cs typeface="Times New Roman" pitchFamily="18" charset="0"/>
              </a:rPr>
              <a:t>Karatu</a:t>
            </a:r>
            <a:r>
              <a:rPr lang="en-US" dirty="0">
                <a:cs typeface="Times New Roman" pitchFamily="18" charset="0"/>
              </a:rPr>
              <a:t> Hospital 1995</a:t>
            </a:r>
            <a:r>
              <a:rPr lang="en-US" dirty="0"/>
              <a:t> 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423643"/>
              </p:ext>
            </p:extLst>
          </p:nvPr>
        </p:nvGraphicFramePr>
        <p:xfrm>
          <a:off x="0" y="1268760"/>
          <a:ext cx="91440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r:id="rId3" imgW="82278720" imgH="61707600" progId="">
                  <p:embed/>
                </p:oleObj>
              </mc:Choice>
              <mc:Fallback>
                <p:oleObj r:id="rId3" imgW="82278720" imgH="617076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760"/>
                        <a:ext cx="9144000" cy="541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 rot="16200000">
            <a:off x="-1388696" y="3588986"/>
            <a:ext cx="33123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Occupancy Rate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63888" y="6237312"/>
            <a:ext cx="26483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 [Days]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88"/>
    </mc:Choice>
    <mc:Fallback xmlns="">
      <p:transition spd="slow" advTm="11858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571500" eaLnBrk="1" hangingPunct="1">
              <a:defRPr/>
            </a:pPr>
            <a:r>
              <a:rPr lang="de-DE" dirty="0">
                <a:cs typeface="Times New Roman" pitchFamily="18" charset="0"/>
              </a:rPr>
              <a:t>2 	</a:t>
            </a:r>
            <a:r>
              <a:rPr lang="en-US" dirty="0">
                <a:cs typeface="Times New Roman" pitchFamily="18" charset="0"/>
              </a:rPr>
              <a:t>Demand for Health Services</a:t>
            </a:r>
            <a:r>
              <a:rPr lang="de-DE" dirty="0">
                <a:cs typeface="Times New Roman" pitchFamily="18" charset="0"/>
              </a:rPr>
              <a:t> 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91264" cy="50292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2.1 </a:t>
            </a:r>
            <a:r>
              <a:rPr lang="en-US" dirty="0"/>
              <a:t>Determinants of Demand: Overview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2.2 </a:t>
            </a:r>
            <a:r>
              <a:rPr lang="en-US" dirty="0"/>
              <a:t>Demographic and Epidemiologic Transition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2.3 </a:t>
            </a:r>
            <a:r>
              <a:rPr lang="en-US" dirty="0"/>
              <a:t>Epidemiology of Infectious Diseases</a:t>
            </a:r>
          </a:p>
          <a:p>
            <a:pPr marL="914400" lvl="2" indent="0">
              <a:buNone/>
            </a:pPr>
            <a:r>
              <a:rPr lang="en-US" dirty="0" smtClean="0"/>
              <a:t>2.3.1 </a:t>
            </a:r>
            <a:r>
              <a:rPr lang="en-US" dirty="0"/>
              <a:t>Background</a:t>
            </a:r>
            <a:endParaRPr lang="de-DE" dirty="0"/>
          </a:p>
          <a:p>
            <a:pPr marL="914400" lvl="2" indent="0">
              <a:buNone/>
            </a:pPr>
            <a:r>
              <a:rPr lang="en-US" b="1" dirty="0" smtClean="0"/>
              <a:t>2.3.2 </a:t>
            </a:r>
            <a:r>
              <a:rPr lang="en-US" b="1" dirty="0"/>
              <a:t>Example: Malaria</a:t>
            </a:r>
            <a:endParaRPr lang="de-DE" b="1" dirty="0"/>
          </a:p>
          <a:p>
            <a:pPr marL="914400" lvl="2" indent="0">
              <a:buNone/>
            </a:pPr>
            <a:r>
              <a:rPr lang="en-US" dirty="0" smtClean="0"/>
              <a:t>2.3.3 </a:t>
            </a:r>
            <a:r>
              <a:rPr lang="en-US" dirty="0"/>
              <a:t>Example: </a:t>
            </a:r>
            <a:r>
              <a:rPr lang="en-US" dirty="0" smtClean="0"/>
              <a:t>Covid-19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4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4"/>
    </mc:Choice>
    <mc:Fallback xmlns="">
      <p:transition spd="slow" advTm="1688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163" y="292100"/>
            <a:ext cx="3322637" cy="40005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Times New Roman" pitchFamily="18" charset="0"/>
              </a:rPr>
              <a:t>Plasmodium Life Cycle</a:t>
            </a:r>
            <a:r>
              <a:rPr lang="de-DE" dirty="0"/>
              <a:t> </a:t>
            </a:r>
          </a:p>
        </p:txBody>
      </p:sp>
      <p:pic>
        <p:nvPicPr>
          <p:cNvPr id="121859" name="Picture 9" descr="plasmodium_zyklus_web_farbe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226050" cy="6858000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10"/>
    </mc:Choice>
    <mc:Fallback xmlns="">
      <p:transition spd="slow" advTm="11771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Times New Roman" pitchFamily="18" charset="0"/>
              </a:rPr>
              <a:t>Chloroquine-Resistence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3" y="1772816"/>
            <a:ext cx="8893513" cy="3717032"/>
          </a:xfrm>
          <a:prstGeom prst="rect">
            <a:avLst/>
          </a:prstGeom>
        </p:spPr>
      </p:pic>
      <p:sp>
        <p:nvSpPr>
          <p:cNvPr id="4" name="Abgerundete rechteckige Legende 3"/>
          <p:cNvSpPr/>
          <p:nvPr/>
        </p:nvSpPr>
        <p:spPr>
          <a:xfrm>
            <a:off x="7812360" y="1124744"/>
            <a:ext cx="874440" cy="576064"/>
          </a:xfrm>
          <a:prstGeom prst="wedgeRoundRectCallout">
            <a:avLst>
              <a:gd name="adj1" fmla="val -84956"/>
              <a:gd name="adj2" fmla="val 999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HIGH!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39552" y="6021018"/>
            <a:ext cx="72728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https://www.lshtm.ac.uk/research/centres/malaria-centre/news/104306/whats-deal-chloroquine-read-our-expert-view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64"/>
    </mc:Choice>
    <mc:Fallback xmlns="">
      <p:transition spd="slow" advTm="4946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28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Concepts: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Biometric Models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Analytic Models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Markov-Models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System Dynamics Models</a:t>
            </a: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905751" y="188913"/>
            <a:ext cx="7349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effectLst/>
              </a:rPr>
              <a:t>Prognosis of Dynamic Systems</a:t>
            </a:r>
            <a:endParaRPr lang="de-DE" sz="4000" dirty="0">
              <a:effectLst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83"/>
    </mc:Choice>
    <mc:Fallback xmlns="">
      <p:transition spd="slow" advTm="3598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Bio / Econometric Models</a:t>
            </a: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67613"/>
              </p:ext>
            </p:extLst>
          </p:nvPr>
        </p:nvGraphicFramePr>
        <p:xfrm>
          <a:off x="323850" y="1574800"/>
          <a:ext cx="8526463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" name="Bild" r:id="rId3" imgW="3965944" imgH="2451564" progId="Word.Picture.8">
                  <p:embed/>
                </p:oleObj>
              </mc:Choice>
              <mc:Fallback>
                <p:oleObj name="Bild" r:id="rId3" imgW="3965944" imgH="2451564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74800"/>
                        <a:ext cx="8526463" cy="528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68"/>
    </mc:Choice>
    <mc:Fallback xmlns="">
      <p:transition spd="slow" advTm="9166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Analytic Models, </a:t>
            </a:r>
            <a:r>
              <a:rPr lang="en-US" sz="4000"/>
              <a:t/>
            </a:r>
            <a:br>
              <a:rPr lang="en-US" sz="4000"/>
            </a:br>
            <a:r>
              <a:rPr lang="en-US" sz="4000" smtClean="0"/>
              <a:t>i.e. </a:t>
            </a:r>
            <a:r>
              <a:rPr lang="en-US" sz="4000" dirty="0"/>
              <a:t>Ross-McDonald-Model</a:t>
            </a:r>
          </a:p>
        </p:txBody>
      </p:sp>
      <p:graphicFrame>
        <p:nvGraphicFramePr>
          <p:cNvPr id="2969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360989"/>
              </p:ext>
            </p:extLst>
          </p:nvPr>
        </p:nvGraphicFramePr>
        <p:xfrm>
          <a:off x="1043608" y="1844824"/>
          <a:ext cx="576103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Formel" r:id="rId3" imgW="1562100" imgH="444500" progId="Equation.3">
                  <p:embed/>
                </p:oleObj>
              </mc:Choice>
              <mc:Fallback>
                <p:oleObj name="Formel" r:id="rId3" imgW="1562100" imgH="444500" progId="Equation.3">
                  <p:embed/>
                  <p:pic>
                    <p:nvPicPr>
                      <p:cNvPr id="0" name="Picture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844824"/>
                        <a:ext cx="5761038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838200" y="3644900"/>
            <a:ext cx="1371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i="1" dirty="0" err="1">
                <a:effectLst/>
              </a:rPr>
              <a:t>R</a:t>
            </a:r>
            <a:r>
              <a:rPr lang="en-GB" i="1" baseline="-25000" dirty="0" err="1">
                <a:effectLst/>
              </a:rPr>
              <a:t>0</a:t>
            </a:r>
            <a:r>
              <a:rPr lang="en-GB" i="1" dirty="0">
                <a:effectLst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i="1" dirty="0">
                <a:effectLst/>
              </a:rPr>
              <a:t>m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i="1" dirty="0">
                <a:effectLst/>
              </a:rPr>
              <a:t>a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i="1" dirty="0" err="1">
                <a:effectLst/>
              </a:rPr>
              <a:t>b</a:t>
            </a:r>
            <a:r>
              <a:rPr lang="en-GB" i="1" baseline="-25000" dirty="0" err="1">
                <a:effectLst/>
              </a:rPr>
              <a:t>1</a:t>
            </a:r>
            <a:r>
              <a:rPr lang="en-GB" i="1" dirty="0">
                <a:effectLst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i="1" dirty="0" err="1">
                <a:effectLst/>
              </a:rPr>
              <a:t>b</a:t>
            </a:r>
            <a:r>
              <a:rPr lang="en-GB" i="1" baseline="-25000" dirty="0" err="1">
                <a:effectLst/>
              </a:rPr>
              <a:t>2</a:t>
            </a:r>
            <a:r>
              <a:rPr lang="en-GB" i="1" dirty="0">
                <a:effectLst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i="1" dirty="0">
                <a:effectLst/>
              </a:rPr>
              <a:t>r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i="1" dirty="0">
                <a:effectLst/>
                <a:sym typeface="Symbol" pitchFamily="18" charset="2"/>
              </a:rPr>
              <a:t></a:t>
            </a:r>
            <a:r>
              <a:rPr lang="en-GB" i="1" dirty="0">
                <a:effectLst/>
              </a:rPr>
              <a:t>	</a:t>
            </a:r>
            <a:endParaRPr lang="de-DE" i="1" dirty="0">
              <a:effectLst/>
            </a:endParaRPr>
          </a:p>
        </p:txBody>
      </p:sp>
      <p:sp>
        <p:nvSpPr>
          <p:cNvPr id="582663" name="Rectangle 7"/>
          <p:cNvSpPr>
            <a:spLocks noChangeArrowheads="1"/>
          </p:cNvSpPr>
          <p:nvPr/>
        </p:nvSpPr>
        <p:spPr bwMode="auto">
          <a:xfrm>
            <a:off x="2057400" y="3644900"/>
            <a:ext cx="6553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dirty="0">
                <a:effectLst/>
              </a:rPr>
              <a:t>basic reproductive rate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dirty="0">
                <a:effectLst/>
              </a:rPr>
              <a:t>number of mosquitos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dirty="0">
                <a:effectLst/>
              </a:rPr>
              <a:t>number of bites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dirty="0">
                <a:effectLst/>
              </a:rPr>
              <a:t>infection risk of humans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dirty="0">
                <a:effectLst/>
              </a:rPr>
              <a:t>infection risk of mosquito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dirty="0">
                <a:effectLst/>
              </a:rPr>
              <a:t>recovery rate of humans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dirty="0">
                <a:effectLst/>
              </a:rPr>
              <a:t>mortality of mosquito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de-DE" dirty="0">
              <a:effectLst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426"/>
    </mc:Choice>
    <mc:Fallback xmlns="">
      <p:transition spd="slow" advTm="22342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72" name="Rectangle 68"/>
          <p:cNvSpPr>
            <a:spLocks noChangeArrowheads="1"/>
          </p:cNvSpPr>
          <p:nvPr/>
        </p:nvSpPr>
        <p:spPr bwMode="auto">
          <a:xfrm>
            <a:off x="179512" y="980728"/>
            <a:ext cx="8893175" cy="573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Markov-Models</a:t>
            </a:r>
          </a:p>
        </p:txBody>
      </p:sp>
      <p:grpSp>
        <p:nvGrpSpPr>
          <p:cNvPr id="123908" name="Group 4"/>
          <p:cNvGrpSpPr>
            <a:grpSpLocks noChangeAspect="1"/>
          </p:cNvGrpSpPr>
          <p:nvPr/>
        </p:nvGrpSpPr>
        <p:grpSpPr bwMode="auto">
          <a:xfrm>
            <a:off x="539750" y="1484313"/>
            <a:ext cx="8280400" cy="5002212"/>
            <a:chOff x="0" y="0"/>
            <a:chExt cx="6503" cy="3928"/>
          </a:xfrm>
        </p:grpSpPr>
        <p:sp>
          <p:nvSpPr>
            <p:cNvPr id="584709" name="AutoShape 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6503" cy="3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910" name="Rectangle 6"/>
            <p:cNvSpPr>
              <a:spLocks noChangeArrowheads="1"/>
            </p:cNvSpPr>
            <p:nvPr/>
          </p:nvSpPr>
          <p:spPr bwMode="auto">
            <a:xfrm>
              <a:off x="6220" y="3675"/>
              <a:ext cx="3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2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584711" name="Freeform 7"/>
            <p:cNvSpPr>
              <a:spLocks/>
            </p:cNvSpPr>
            <p:nvPr/>
          </p:nvSpPr>
          <p:spPr bwMode="auto">
            <a:xfrm>
              <a:off x="394" y="1218"/>
              <a:ext cx="780" cy="767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3" y="11"/>
                </a:cxn>
                <a:cxn ang="0">
                  <a:pos x="239" y="30"/>
                </a:cxn>
                <a:cxn ang="0">
                  <a:pos x="188" y="56"/>
                </a:cxn>
                <a:cxn ang="0">
                  <a:pos x="142" y="86"/>
                </a:cxn>
                <a:cxn ang="0">
                  <a:pos x="101" y="125"/>
                </a:cxn>
                <a:cxn ang="0">
                  <a:pos x="66" y="168"/>
                </a:cxn>
                <a:cxn ang="0">
                  <a:pos x="40" y="217"/>
                </a:cxn>
                <a:cxn ang="0">
                  <a:pos x="18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8" y="497"/>
                </a:cxn>
                <a:cxn ang="0">
                  <a:pos x="40" y="549"/>
                </a:cxn>
                <a:cxn ang="0">
                  <a:pos x="66" y="598"/>
                </a:cxn>
                <a:cxn ang="0">
                  <a:pos x="101" y="641"/>
                </a:cxn>
                <a:cxn ang="0">
                  <a:pos x="142" y="678"/>
                </a:cxn>
                <a:cxn ang="0">
                  <a:pos x="188" y="710"/>
                </a:cxn>
                <a:cxn ang="0">
                  <a:pos x="239" y="736"/>
                </a:cxn>
                <a:cxn ang="0">
                  <a:pos x="293" y="753"/>
                </a:cxn>
                <a:cxn ang="0">
                  <a:pos x="350" y="764"/>
                </a:cxn>
                <a:cxn ang="0">
                  <a:pos x="410" y="766"/>
                </a:cxn>
                <a:cxn ang="0">
                  <a:pos x="469" y="757"/>
                </a:cxn>
                <a:cxn ang="0">
                  <a:pos x="523" y="742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6" y="654"/>
                </a:cxn>
                <a:cxn ang="0">
                  <a:pos x="703" y="613"/>
                </a:cxn>
                <a:cxn ang="0">
                  <a:pos x="734" y="566"/>
                </a:cxn>
                <a:cxn ang="0">
                  <a:pos x="755" y="514"/>
                </a:cxn>
                <a:cxn ang="0">
                  <a:pos x="773" y="460"/>
                </a:cxn>
                <a:cxn ang="0">
                  <a:pos x="780" y="402"/>
                </a:cxn>
                <a:cxn ang="0">
                  <a:pos x="777" y="344"/>
                </a:cxn>
                <a:cxn ang="0">
                  <a:pos x="769" y="286"/>
                </a:cxn>
                <a:cxn ang="0">
                  <a:pos x="749" y="235"/>
                </a:cxn>
                <a:cxn ang="0">
                  <a:pos x="723" y="185"/>
                </a:cxn>
                <a:cxn ang="0">
                  <a:pos x="692" y="140"/>
                </a:cxn>
                <a:cxn ang="0">
                  <a:pos x="653" y="99"/>
                </a:cxn>
                <a:cxn ang="0">
                  <a:pos x="609" y="65"/>
                </a:cxn>
                <a:cxn ang="0">
                  <a:pos x="558" y="37"/>
                </a:cxn>
                <a:cxn ang="0">
                  <a:pos x="506" y="17"/>
                </a:cxn>
                <a:cxn ang="0">
                  <a:pos x="449" y="4"/>
                </a:cxn>
                <a:cxn ang="0">
                  <a:pos x="390" y="0"/>
                </a:cxn>
              </a:cxnLst>
              <a:rect l="0" t="0" r="r" b="b"/>
              <a:pathLst>
                <a:path w="780" h="766">
                  <a:moveTo>
                    <a:pt x="390" y="0"/>
                  </a:moveTo>
                  <a:lnTo>
                    <a:pt x="370" y="0"/>
                  </a:lnTo>
                  <a:lnTo>
                    <a:pt x="350" y="2"/>
                  </a:lnTo>
                  <a:lnTo>
                    <a:pt x="331" y="4"/>
                  </a:lnTo>
                  <a:lnTo>
                    <a:pt x="311" y="6"/>
                  </a:lnTo>
                  <a:lnTo>
                    <a:pt x="293" y="11"/>
                  </a:lnTo>
                  <a:lnTo>
                    <a:pt x="274" y="17"/>
                  </a:lnTo>
                  <a:lnTo>
                    <a:pt x="256" y="24"/>
                  </a:lnTo>
                  <a:lnTo>
                    <a:pt x="239" y="30"/>
                  </a:lnTo>
                  <a:lnTo>
                    <a:pt x="221" y="37"/>
                  </a:lnTo>
                  <a:lnTo>
                    <a:pt x="204" y="45"/>
                  </a:lnTo>
                  <a:lnTo>
                    <a:pt x="188" y="56"/>
                  </a:lnTo>
                  <a:lnTo>
                    <a:pt x="173" y="65"/>
                  </a:lnTo>
                  <a:lnTo>
                    <a:pt x="158" y="75"/>
                  </a:lnTo>
                  <a:lnTo>
                    <a:pt x="142" y="86"/>
                  </a:lnTo>
                  <a:lnTo>
                    <a:pt x="127" y="99"/>
                  </a:lnTo>
                  <a:lnTo>
                    <a:pt x="114" y="112"/>
                  </a:lnTo>
                  <a:lnTo>
                    <a:pt x="101" y="125"/>
                  </a:lnTo>
                  <a:lnTo>
                    <a:pt x="90" y="140"/>
                  </a:lnTo>
                  <a:lnTo>
                    <a:pt x="77" y="153"/>
                  </a:lnTo>
                  <a:lnTo>
                    <a:pt x="66" y="168"/>
                  </a:lnTo>
                  <a:lnTo>
                    <a:pt x="57" y="185"/>
                  </a:lnTo>
                  <a:lnTo>
                    <a:pt x="46" y="200"/>
                  </a:lnTo>
                  <a:lnTo>
                    <a:pt x="40" y="217"/>
                  </a:lnTo>
                  <a:lnTo>
                    <a:pt x="31" y="235"/>
                  </a:lnTo>
                  <a:lnTo>
                    <a:pt x="24" y="252"/>
                  </a:lnTo>
                  <a:lnTo>
                    <a:pt x="18" y="269"/>
                  </a:lnTo>
                  <a:lnTo>
                    <a:pt x="13" y="286"/>
                  </a:lnTo>
                  <a:lnTo>
                    <a:pt x="9" y="306"/>
                  </a:lnTo>
                  <a:lnTo>
                    <a:pt x="4" y="325"/>
                  </a:lnTo>
                  <a:lnTo>
                    <a:pt x="2" y="344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9" y="460"/>
                  </a:lnTo>
                  <a:lnTo>
                    <a:pt x="13" y="478"/>
                  </a:lnTo>
                  <a:lnTo>
                    <a:pt x="18" y="497"/>
                  </a:lnTo>
                  <a:lnTo>
                    <a:pt x="24" y="514"/>
                  </a:lnTo>
                  <a:lnTo>
                    <a:pt x="31" y="531"/>
                  </a:lnTo>
                  <a:lnTo>
                    <a:pt x="40" y="549"/>
                  </a:lnTo>
                  <a:lnTo>
                    <a:pt x="46" y="566"/>
                  </a:lnTo>
                  <a:lnTo>
                    <a:pt x="57" y="581"/>
                  </a:lnTo>
                  <a:lnTo>
                    <a:pt x="66" y="598"/>
                  </a:lnTo>
                  <a:lnTo>
                    <a:pt x="77" y="613"/>
                  </a:lnTo>
                  <a:lnTo>
                    <a:pt x="90" y="626"/>
                  </a:lnTo>
                  <a:lnTo>
                    <a:pt x="101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78"/>
                  </a:lnTo>
                  <a:lnTo>
                    <a:pt x="158" y="691"/>
                  </a:lnTo>
                  <a:lnTo>
                    <a:pt x="173" y="701"/>
                  </a:lnTo>
                  <a:lnTo>
                    <a:pt x="188" y="710"/>
                  </a:lnTo>
                  <a:lnTo>
                    <a:pt x="204" y="721"/>
                  </a:lnTo>
                  <a:lnTo>
                    <a:pt x="221" y="727"/>
                  </a:lnTo>
                  <a:lnTo>
                    <a:pt x="239" y="736"/>
                  </a:lnTo>
                  <a:lnTo>
                    <a:pt x="256" y="742"/>
                  </a:lnTo>
                  <a:lnTo>
                    <a:pt x="274" y="749"/>
                  </a:lnTo>
                  <a:lnTo>
                    <a:pt x="293" y="753"/>
                  </a:lnTo>
                  <a:lnTo>
                    <a:pt x="311" y="757"/>
                  </a:lnTo>
                  <a:lnTo>
                    <a:pt x="331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10" y="766"/>
                  </a:lnTo>
                  <a:lnTo>
                    <a:pt x="429" y="764"/>
                  </a:lnTo>
                  <a:lnTo>
                    <a:pt x="449" y="762"/>
                  </a:lnTo>
                  <a:lnTo>
                    <a:pt x="469" y="757"/>
                  </a:lnTo>
                  <a:lnTo>
                    <a:pt x="488" y="753"/>
                  </a:lnTo>
                  <a:lnTo>
                    <a:pt x="506" y="749"/>
                  </a:lnTo>
                  <a:lnTo>
                    <a:pt x="523" y="742"/>
                  </a:lnTo>
                  <a:lnTo>
                    <a:pt x="541" y="736"/>
                  </a:lnTo>
                  <a:lnTo>
                    <a:pt x="558" y="727"/>
                  </a:lnTo>
                  <a:lnTo>
                    <a:pt x="576" y="721"/>
                  </a:lnTo>
                  <a:lnTo>
                    <a:pt x="591" y="710"/>
                  </a:lnTo>
                  <a:lnTo>
                    <a:pt x="609" y="701"/>
                  </a:lnTo>
                  <a:lnTo>
                    <a:pt x="624" y="691"/>
                  </a:lnTo>
                  <a:lnTo>
                    <a:pt x="637" y="678"/>
                  </a:lnTo>
                  <a:lnTo>
                    <a:pt x="653" y="667"/>
                  </a:lnTo>
                  <a:lnTo>
                    <a:pt x="666" y="654"/>
                  </a:lnTo>
                  <a:lnTo>
                    <a:pt x="679" y="641"/>
                  </a:lnTo>
                  <a:lnTo>
                    <a:pt x="692" y="626"/>
                  </a:lnTo>
                  <a:lnTo>
                    <a:pt x="703" y="613"/>
                  </a:lnTo>
                  <a:lnTo>
                    <a:pt x="714" y="598"/>
                  </a:lnTo>
                  <a:lnTo>
                    <a:pt x="723" y="581"/>
                  </a:lnTo>
                  <a:lnTo>
                    <a:pt x="734" y="566"/>
                  </a:lnTo>
                  <a:lnTo>
                    <a:pt x="742" y="549"/>
                  </a:lnTo>
                  <a:lnTo>
                    <a:pt x="749" y="531"/>
                  </a:lnTo>
                  <a:lnTo>
                    <a:pt x="755" y="514"/>
                  </a:lnTo>
                  <a:lnTo>
                    <a:pt x="762" y="497"/>
                  </a:lnTo>
                  <a:lnTo>
                    <a:pt x="769" y="478"/>
                  </a:lnTo>
                  <a:lnTo>
                    <a:pt x="773" y="460"/>
                  </a:lnTo>
                  <a:lnTo>
                    <a:pt x="775" y="441"/>
                  </a:lnTo>
                  <a:lnTo>
                    <a:pt x="777" y="422"/>
                  </a:lnTo>
                  <a:lnTo>
                    <a:pt x="780" y="402"/>
                  </a:lnTo>
                  <a:lnTo>
                    <a:pt x="780" y="383"/>
                  </a:lnTo>
                  <a:lnTo>
                    <a:pt x="780" y="364"/>
                  </a:lnTo>
                  <a:lnTo>
                    <a:pt x="777" y="344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9" y="286"/>
                  </a:lnTo>
                  <a:lnTo>
                    <a:pt x="762" y="269"/>
                  </a:lnTo>
                  <a:lnTo>
                    <a:pt x="755" y="252"/>
                  </a:lnTo>
                  <a:lnTo>
                    <a:pt x="749" y="235"/>
                  </a:lnTo>
                  <a:lnTo>
                    <a:pt x="742" y="217"/>
                  </a:lnTo>
                  <a:lnTo>
                    <a:pt x="734" y="200"/>
                  </a:lnTo>
                  <a:lnTo>
                    <a:pt x="723" y="185"/>
                  </a:lnTo>
                  <a:lnTo>
                    <a:pt x="714" y="168"/>
                  </a:lnTo>
                  <a:lnTo>
                    <a:pt x="703" y="153"/>
                  </a:lnTo>
                  <a:lnTo>
                    <a:pt x="692" y="140"/>
                  </a:lnTo>
                  <a:lnTo>
                    <a:pt x="679" y="125"/>
                  </a:lnTo>
                  <a:lnTo>
                    <a:pt x="666" y="112"/>
                  </a:lnTo>
                  <a:lnTo>
                    <a:pt x="653" y="99"/>
                  </a:lnTo>
                  <a:lnTo>
                    <a:pt x="637" y="86"/>
                  </a:lnTo>
                  <a:lnTo>
                    <a:pt x="624" y="75"/>
                  </a:lnTo>
                  <a:lnTo>
                    <a:pt x="609" y="65"/>
                  </a:lnTo>
                  <a:lnTo>
                    <a:pt x="591" y="56"/>
                  </a:lnTo>
                  <a:lnTo>
                    <a:pt x="576" y="45"/>
                  </a:lnTo>
                  <a:lnTo>
                    <a:pt x="558" y="37"/>
                  </a:lnTo>
                  <a:lnTo>
                    <a:pt x="541" y="30"/>
                  </a:lnTo>
                  <a:lnTo>
                    <a:pt x="523" y="24"/>
                  </a:lnTo>
                  <a:lnTo>
                    <a:pt x="506" y="17"/>
                  </a:lnTo>
                  <a:lnTo>
                    <a:pt x="488" y="11"/>
                  </a:lnTo>
                  <a:lnTo>
                    <a:pt x="469" y="6"/>
                  </a:lnTo>
                  <a:lnTo>
                    <a:pt x="449" y="4"/>
                  </a:lnTo>
                  <a:lnTo>
                    <a:pt x="429" y="2"/>
                  </a:lnTo>
                  <a:lnTo>
                    <a:pt x="41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2" name="Freeform 8"/>
            <p:cNvSpPr>
              <a:spLocks/>
            </p:cNvSpPr>
            <p:nvPr/>
          </p:nvSpPr>
          <p:spPr bwMode="auto">
            <a:xfrm>
              <a:off x="394" y="1218"/>
              <a:ext cx="780" cy="767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3" y="11"/>
                </a:cxn>
                <a:cxn ang="0">
                  <a:pos x="239" y="30"/>
                </a:cxn>
                <a:cxn ang="0">
                  <a:pos x="188" y="56"/>
                </a:cxn>
                <a:cxn ang="0">
                  <a:pos x="142" y="86"/>
                </a:cxn>
                <a:cxn ang="0">
                  <a:pos x="101" y="125"/>
                </a:cxn>
                <a:cxn ang="0">
                  <a:pos x="66" y="168"/>
                </a:cxn>
                <a:cxn ang="0">
                  <a:pos x="40" y="217"/>
                </a:cxn>
                <a:cxn ang="0">
                  <a:pos x="18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8" y="497"/>
                </a:cxn>
                <a:cxn ang="0">
                  <a:pos x="40" y="549"/>
                </a:cxn>
                <a:cxn ang="0">
                  <a:pos x="66" y="598"/>
                </a:cxn>
                <a:cxn ang="0">
                  <a:pos x="101" y="641"/>
                </a:cxn>
                <a:cxn ang="0">
                  <a:pos x="142" y="678"/>
                </a:cxn>
                <a:cxn ang="0">
                  <a:pos x="188" y="710"/>
                </a:cxn>
                <a:cxn ang="0">
                  <a:pos x="239" y="736"/>
                </a:cxn>
                <a:cxn ang="0">
                  <a:pos x="293" y="753"/>
                </a:cxn>
                <a:cxn ang="0">
                  <a:pos x="350" y="764"/>
                </a:cxn>
                <a:cxn ang="0">
                  <a:pos x="410" y="766"/>
                </a:cxn>
                <a:cxn ang="0">
                  <a:pos x="469" y="757"/>
                </a:cxn>
                <a:cxn ang="0">
                  <a:pos x="523" y="742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6" y="654"/>
                </a:cxn>
                <a:cxn ang="0">
                  <a:pos x="703" y="613"/>
                </a:cxn>
                <a:cxn ang="0">
                  <a:pos x="734" y="566"/>
                </a:cxn>
                <a:cxn ang="0">
                  <a:pos x="755" y="514"/>
                </a:cxn>
                <a:cxn ang="0">
                  <a:pos x="773" y="460"/>
                </a:cxn>
                <a:cxn ang="0">
                  <a:pos x="780" y="402"/>
                </a:cxn>
                <a:cxn ang="0">
                  <a:pos x="777" y="344"/>
                </a:cxn>
                <a:cxn ang="0">
                  <a:pos x="769" y="286"/>
                </a:cxn>
                <a:cxn ang="0">
                  <a:pos x="749" y="235"/>
                </a:cxn>
                <a:cxn ang="0">
                  <a:pos x="723" y="185"/>
                </a:cxn>
                <a:cxn ang="0">
                  <a:pos x="692" y="140"/>
                </a:cxn>
                <a:cxn ang="0">
                  <a:pos x="653" y="99"/>
                </a:cxn>
                <a:cxn ang="0">
                  <a:pos x="609" y="65"/>
                </a:cxn>
                <a:cxn ang="0">
                  <a:pos x="558" y="37"/>
                </a:cxn>
                <a:cxn ang="0">
                  <a:pos x="506" y="17"/>
                </a:cxn>
                <a:cxn ang="0">
                  <a:pos x="449" y="4"/>
                </a:cxn>
                <a:cxn ang="0">
                  <a:pos x="390" y="0"/>
                </a:cxn>
              </a:cxnLst>
              <a:rect l="0" t="0" r="r" b="b"/>
              <a:pathLst>
                <a:path w="780" h="766">
                  <a:moveTo>
                    <a:pt x="390" y="0"/>
                  </a:moveTo>
                  <a:lnTo>
                    <a:pt x="370" y="0"/>
                  </a:lnTo>
                  <a:lnTo>
                    <a:pt x="350" y="2"/>
                  </a:lnTo>
                  <a:lnTo>
                    <a:pt x="331" y="4"/>
                  </a:lnTo>
                  <a:lnTo>
                    <a:pt x="311" y="6"/>
                  </a:lnTo>
                  <a:lnTo>
                    <a:pt x="293" y="11"/>
                  </a:lnTo>
                  <a:lnTo>
                    <a:pt x="274" y="17"/>
                  </a:lnTo>
                  <a:lnTo>
                    <a:pt x="256" y="24"/>
                  </a:lnTo>
                  <a:lnTo>
                    <a:pt x="239" y="30"/>
                  </a:lnTo>
                  <a:lnTo>
                    <a:pt x="221" y="37"/>
                  </a:lnTo>
                  <a:lnTo>
                    <a:pt x="204" y="45"/>
                  </a:lnTo>
                  <a:lnTo>
                    <a:pt x="188" y="56"/>
                  </a:lnTo>
                  <a:lnTo>
                    <a:pt x="173" y="65"/>
                  </a:lnTo>
                  <a:lnTo>
                    <a:pt x="158" y="75"/>
                  </a:lnTo>
                  <a:lnTo>
                    <a:pt x="142" y="86"/>
                  </a:lnTo>
                  <a:lnTo>
                    <a:pt x="127" y="99"/>
                  </a:lnTo>
                  <a:lnTo>
                    <a:pt x="114" y="112"/>
                  </a:lnTo>
                  <a:lnTo>
                    <a:pt x="101" y="125"/>
                  </a:lnTo>
                  <a:lnTo>
                    <a:pt x="90" y="140"/>
                  </a:lnTo>
                  <a:lnTo>
                    <a:pt x="77" y="153"/>
                  </a:lnTo>
                  <a:lnTo>
                    <a:pt x="66" y="168"/>
                  </a:lnTo>
                  <a:lnTo>
                    <a:pt x="57" y="185"/>
                  </a:lnTo>
                  <a:lnTo>
                    <a:pt x="46" y="200"/>
                  </a:lnTo>
                  <a:lnTo>
                    <a:pt x="40" y="217"/>
                  </a:lnTo>
                  <a:lnTo>
                    <a:pt x="31" y="235"/>
                  </a:lnTo>
                  <a:lnTo>
                    <a:pt x="24" y="252"/>
                  </a:lnTo>
                  <a:lnTo>
                    <a:pt x="18" y="269"/>
                  </a:lnTo>
                  <a:lnTo>
                    <a:pt x="13" y="286"/>
                  </a:lnTo>
                  <a:lnTo>
                    <a:pt x="9" y="306"/>
                  </a:lnTo>
                  <a:lnTo>
                    <a:pt x="4" y="325"/>
                  </a:lnTo>
                  <a:lnTo>
                    <a:pt x="2" y="344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9" y="460"/>
                  </a:lnTo>
                  <a:lnTo>
                    <a:pt x="13" y="478"/>
                  </a:lnTo>
                  <a:lnTo>
                    <a:pt x="18" y="497"/>
                  </a:lnTo>
                  <a:lnTo>
                    <a:pt x="24" y="514"/>
                  </a:lnTo>
                  <a:lnTo>
                    <a:pt x="31" y="531"/>
                  </a:lnTo>
                  <a:lnTo>
                    <a:pt x="40" y="549"/>
                  </a:lnTo>
                  <a:lnTo>
                    <a:pt x="46" y="566"/>
                  </a:lnTo>
                  <a:lnTo>
                    <a:pt x="57" y="581"/>
                  </a:lnTo>
                  <a:lnTo>
                    <a:pt x="66" y="598"/>
                  </a:lnTo>
                  <a:lnTo>
                    <a:pt x="77" y="613"/>
                  </a:lnTo>
                  <a:lnTo>
                    <a:pt x="90" y="626"/>
                  </a:lnTo>
                  <a:lnTo>
                    <a:pt x="101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78"/>
                  </a:lnTo>
                  <a:lnTo>
                    <a:pt x="158" y="691"/>
                  </a:lnTo>
                  <a:lnTo>
                    <a:pt x="173" y="701"/>
                  </a:lnTo>
                  <a:lnTo>
                    <a:pt x="188" y="710"/>
                  </a:lnTo>
                  <a:lnTo>
                    <a:pt x="204" y="721"/>
                  </a:lnTo>
                  <a:lnTo>
                    <a:pt x="221" y="727"/>
                  </a:lnTo>
                  <a:lnTo>
                    <a:pt x="239" y="736"/>
                  </a:lnTo>
                  <a:lnTo>
                    <a:pt x="256" y="742"/>
                  </a:lnTo>
                  <a:lnTo>
                    <a:pt x="274" y="749"/>
                  </a:lnTo>
                  <a:lnTo>
                    <a:pt x="293" y="753"/>
                  </a:lnTo>
                  <a:lnTo>
                    <a:pt x="311" y="757"/>
                  </a:lnTo>
                  <a:lnTo>
                    <a:pt x="331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10" y="766"/>
                  </a:lnTo>
                  <a:lnTo>
                    <a:pt x="429" y="764"/>
                  </a:lnTo>
                  <a:lnTo>
                    <a:pt x="449" y="762"/>
                  </a:lnTo>
                  <a:lnTo>
                    <a:pt x="469" y="757"/>
                  </a:lnTo>
                  <a:lnTo>
                    <a:pt x="488" y="753"/>
                  </a:lnTo>
                  <a:lnTo>
                    <a:pt x="506" y="749"/>
                  </a:lnTo>
                  <a:lnTo>
                    <a:pt x="523" y="742"/>
                  </a:lnTo>
                  <a:lnTo>
                    <a:pt x="541" y="736"/>
                  </a:lnTo>
                  <a:lnTo>
                    <a:pt x="558" y="727"/>
                  </a:lnTo>
                  <a:lnTo>
                    <a:pt x="576" y="721"/>
                  </a:lnTo>
                  <a:lnTo>
                    <a:pt x="591" y="710"/>
                  </a:lnTo>
                  <a:lnTo>
                    <a:pt x="609" y="701"/>
                  </a:lnTo>
                  <a:lnTo>
                    <a:pt x="624" y="691"/>
                  </a:lnTo>
                  <a:lnTo>
                    <a:pt x="637" y="678"/>
                  </a:lnTo>
                  <a:lnTo>
                    <a:pt x="653" y="667"/>
                  </a:lnTo>
                  <a:lnTo>
                    <a:pt x="666" y="654"/>
                  </a:lnTo>
                  <a:lnTo>
                    <a:pt x="679" y="641"/>
                  </a:lnTo>
                  <a:lnTo>
                    <a:pt x="692" y="626"/>
                  </a:lnTo>
                  <a:lnTo>
                    <a:pt x="703" y="613"/>
                  </a:lnTo>
                  <a:lnTo>
                    <a:pt x="714" y="598"/>
                  </a:lnTo>
                  <a:lnTo>
                    <a:pt x="723" y="581"/>
                  </a:lnTo>
                  <a:lnTo>
                    <a:pt x="734" y="566"/>
                  </a:lnTo>
                  <a:lnTo>
                    <a:pt x="742" y="549"/>
                  </a:lnTo>
                  <a:lnTo>
                    <a:pt x="749" y="531"/>
                  </a:lnTo>
                  <a:lnTo>
                    <a:pt x="755" y="514"/>
                  </a:lnTo>
                  <a:lnTo>
                    <a:pt x="762" y="497"/>
                  </a:lnTo>
                  <a:lnTo>
                    <a:pt x="769" y="478"/>
                  </a:lnTo>
                  <a:lnTo>
                    <a:pt x="773" y="460"/>
                  </a:lnTo>
                  <a:lnTo>
                    <a:pt x="775" y="441"/>
                  </a:lnTo>
                  <a:lnTo>
                    <a:pt x="777" y="422"/>
                  </a:lnTo>
                  <a:lnTo>
                    <a:pt x="780" y="402"/>
                  </a:lnTo>
                  <a:lnTo>
                    <a:pt x="780" y="383"/>
                  </a:lnTo>
                  <a:lnTo>
                    <a:pt x="780" y="364"/>
                  </a:lnTo>
                  <a:lnTo>
                    <a:pt x="777" y="344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9" y="286"/>
                  </a:lnTo>
                  <a:lnTo>
                    <a:pt x="762" y="269"/>
                  </a:lnTo>
                  <a:lnTo>
                    <a:pt x="755" y="252"/>
                  </a:lnTo>
                  <a:lnTo>
                    <a:pt x="749" y="235"/>
                  </a:lnTo>
                  <a:lnTo>
                    <a:pt x="742" y="217"/>
                  </a:lnTo>
                  <a:lnTo>
                    <a:pt x="734" y="200"/>
                  </a:lnTo>
                  <a:lnTo>
                    <a:pt x="723" y="185"/>
                  </a:lnTo>
                  <a:lnTo>
                    <a:pt x="714" y="168"/>
                  </a:lnTo>
                  <a:lnTo>
                    <a:pt x="703" y="153"/>
                  </a:lnTo>
                  <a:lnTo>
                    <a:pt x="692" y="140"/>
                  </a:lnTo>
                  <a:lnTo>
                    <a:pt x="679" y="125"/>
                  </a:lnTo>
                  <a:lnTo>
                    <a:pt x="666" y="112"/>
                  </a:lnTo>
                  <a:lnTo>
                    <a:pt x="653" y="99"/>
                  </a:lnTo>
                  <a:lnTo>
                    <a:pt x="637" y="86"/>
                  </a:lnTo>
                  <a:lnTo>
                    <a:pt x="624" y="75"/>
                  </a:lnTo>
                  <a:lnTo>
                    <a:pt x="609" y="65"/>
                  </a:lnTo>
                  <a:lnTo>
                    <a:pt x="591" y="56"/>
                  </a:lnTo>
                  <a:lnTo>
                    <a:pt x="576" y="45"/>
                  </a:lnTo>
                  <a:lnTo>
                    <a:pt x="558" y="37"/>
                  </a:lnTo>
                  <a:lnTo>
                    <a:pt x="541" y="30"/>
                  </a:lnTo>
                  <a:lnTo>
                    <a:pt x="523" y="24"/>
                  </a:lnTo>
                  <a:lnTo>
                    <a:pt x="506" y="17"/>
                  </a:lnTo>
                  <a:lnTo>
                    <a:pt x="488" y="11"/>
                  </a:lnTo>
                  <a:lnTo>
                    <a:pt x="469" y="6"/>
                  </a:lnTo>
                  <a:lnTo>
                    <a:pt x="449" y="4"/>
                  </a:lnTo>
                  <a:lnTo>
                    <a:pt x="429" y="2"/>
                  </a:lnTo>
                  <a:lnTo>
                    <a:pt x="410" y="0"/>
                  </a:lnTo>
                  <a:lnTo>
                    <a:pt x="390" y="0"/>
                  </a:lnTo>
                </a:path>
              </a:pathLst>
            </a:custGeom>
            <a:noFill/>
            <a:ln w="825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3" name="Freeform 9"/>
            <p:cNvSpPr>
              <a:spLocks/>
            </p:cNvSpPr>
            <p:nvPr/>
          </p:nvSpPr>
          <p:spPr bwMode="auto">
            <a:xfrm>
              <a:off x="2899" y="329"/>
              <a:ext cx="779" cy="765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1" y="13"/>
                </a:cxn>
                <a:cxn ang="0">
                  <a:pos x="238" y="30"/>
                </a:cxn>
                <a:cxn ang="0">
                  <a:pos x="188" y="56"/>
                </a:cxn>
                <a:cxn ang="0">
                  <a:pos x="142" y="88"/>
                </a:cxn>
                <a:cxn ang="0">
                  <a:pos x="101" y="127"/>
                </a:cxn>
                <a:cxn ang="0">
                  <a:pos x="66" y="170"/>
                </a:cxn>
                <a:cxn ang="0">
                  <a:pos x="37" y="218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7" y="549"/>
                </a:cxn>
                <a:cxn ang="0">
                  <a:pos x="66" y="598"/>
                </a:cxn>
                <a:cxn ang="0">
                  <a:pos x="101" y="641"/>
                </a:cxn>
                <a:cxn ang="0">
                  <a:pos x="142" y="680"/>
                </a:cxn>
                <a:cxn ang="0">
                  <a:pos x="188" y="710"/>
                </a:cxn>
                <a:cxn ang="0">
                  <a:pos x="238" y="736"/>
                </a:cxn>
                <a:cxn ang="0">
                  <a:pos x="291" y="756"/>
                </a:cxn>
                <a:cxn ang="0">
                  <a:pos x="350" y="764"/>
                </a:cxn>
                <a:cxn ang="0">
                  <a:pos x="409" y="766"/>
                </a:cxn>
                <a:cxn ang="0">
                  <a:pos x="468" y="760"/>
                </a:cxn>
                <a:cxn ang="0">
                  <a:pos x="523" y="743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5" y="654"/>
                </a:cxn>
                <a:cxn ang="0">
                  <a:pos x="703" y="614"/>
                </a:cxn>
                <a:cxn ang="0">
                  <a:pos x="733" y="566"/>
                </a:cxn>
                <a:cxn ang="0">
                  <a:pos x="757" y="515"/>
                </a:cxn>
                <a:cxn ang="0">
                  <a:pos x="773" y="461"/>
                </a:cxn>
                <a:cxn ang="0">
                  <a:pos x="779" y="403"/>
                </a:cxn>
                <a:cxn ang="0">
                  <a:pos x="777" y="345"/>
                </a:cxn>
                <a:cxn ang="0">
                  <a:pos x="768" y="289"/>
                </a:cxn>
                <a:cxn ang="0">
                  <a:pos x="749" y="235"/>
                </a:cxn>
                <a:cxn ang="0">
                  <a:pos x="725" y="185"/>
                </a:cxn>
                <a:cxn ang="0">
                  <a:pos x="692" y="140"/>
                </a:cxn>
                <a:cxn ang="0">
                  <a:pos x="652" y="101"/>
                </a:cxn>
                <a:cxn ang="0">
                  <a:pos x="608" y="67"/>
                </a:cxn>
                <a:cxn ang="0">
                  <a:pos x="558" y="39"/>
                </a:cxn>
                <a:cxn ang="0">
                  <a:pos x="506" y="17"/>
                </a:cxn>
                <a:cxn ang="0">
                  <a:pos x="449" y="5"/>
                </a:cxn>
                <a:cxn ang="0">
                  <a:pos x="390" y="0"/>
                </a:cxn>
              </a:cxnLst>
              <a:rect l="0" t="0" r="r" b="b"/>
              <a:pathLst>
                <a:path w="779" h="766">
                  <a:moveTo>
                    <a:pt x="390" y="0"/>
                  </a:moveTo>
                  <a:lnTo>
                    <a:pt x="370" y="2"/>
                  </a:lnTo>
                  <a:lnTo>
                    <a:pt x="350" y="2"/>
                  </a:lnTo>
                  <a:lnTo>
                    <a:pt x="330" y="5"/>
                  </a:lnTo>
                  <a:lnTo>
                    <a:pt x="311" y="9"/>
                  </a:lnTo>
                  <a:lnTo>
                    <a:pt x="291" y="13"/>
                  </a:lnTo>
                  <a:lnTo>
                    <a:pt x="274" y="17"/>
                  </a:lnTo>
                  <a:lnTo>
                    <a:pt x="256" y="24"/>
                  </a:lnTo>
                  <a:lnTo>
                    <a:pt x="238" y="30"/>
                  </a:lnTo>
                  <a:lnTo>
                    <a:pt x="221" y="39"/>
                  </a:lnTo>
                  <a:lnTo>
                    <a:pt x="203" y="48"/>
                  </a:lnTo>
                  <a:lnTo>
                    <a:pt x="188" y="56"/>
                  </a:lnTo>
                  <a:lnTo>
                    <a:pt x="171" y="67"/>
                  </a:lnTo>
                  <a:lnTo>
                    <a:pt x="155" y="78"/>
                  </a:lnTo>
                  <a:lnTo>
                    <a:pt x="142" y="88"/>
                  </a:lnTo>
                  <a:lnTo>
                    <a:pt x="127" y="101"/>
                  </a:lnTo>
                  <a:lnTo>
                    <a:pt x="114" y="112"/>
                  </a:lnTo>
                  <a:lnTo>
                    <a:pt x="101" y="127"/>
                  </a:lnTo>
                  <a:lnTo>
                    <a:pt x="87" y="140"/>
                  </a:lnTo>
                  <a:lnTo>
                    <a:pt x="76" y="155"/>
                  </a:lnTo>
                  <a:lnTo>
                    <a:pt x="66" y="170"/>
                  </a:lnTo>
                  <a:lnTo>
                    <a:pt x="57" y="185"/>
                  </a:lnTo>
                  <a:lnTo>
                    <a:pt x="46" y="200"/>
                  </a:lnTo>
                  <a:lnTo>
                    <a:pt x="37" y="218"/>
                  </a:lnTo>
                  <a:lnTo>
                    <a:pt x="30" y="235"/>
                  </a:lnTo>
                  <a:lnTo>
                    <a:pt x="24" y="252"/>
                  </a:lnTo>
                  <a:lnTo>
                    <a:pt x="17" y="269"/>
                  </a:lnTo>
                  <a:lnTo>
                    <a:pt x="11" y="289"/>
                  </a:lnTo>
                  <a:lnTo>
                    <a:pt x="6" y="306"/>
                  </a:lnTo>
                  <a:lnTo>
                    <a:pt x="4" y="325"/>
                  </a:lnTo>
                  <a:lnTo>
                    <a:pt x="2" y="345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6" y="461"/>
                  </a:lnTo>
                  <a:lnTo>
                    <a:pt x="11" y="480"/>
                  </a:lnTo>
                  <a:lnTo>
                    <a:pt x="17" y="497"/>
                  </a:lnTo>
                  <a:lnTo>
                    <a:pt x="24" y="515"/>
                  </a:lnTo>
                  <a:lnTo>
                    <a:pt x="30" y="532"/>
                  </a:lnTo>
                  <a:lnTo>
                    <a:pt x="37" y="549"/>
                  </a:lnTo>
                  <a:lnTo>
                    <a:pt x="46" y="566"/>
                  </a:lnTo>
                  <a:lnTo>
                    <a:pt x="57" y="581"/>
                  </a:lnTo>
                  <a:lnTo>
                    <a:pt x="66" y="598"/>
                  </a:lnTo>
                  <a:lnTo>
                    <a:pt x="76" y="614"/>
                  </a:lnTo>
                  <a:lnTo>
                    <a:pt x="87" y="626"/>
                  </a:lnTo>
                  <a:lnTo>
                    <a:pt x="101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80"/>
                  </a:lnTo>
                  <a:lnTo>
                    <a:pt x="155" y="691"/>
                  </a:lnTo>
                  <a:lnTo>
                    <a:pt x="171" y="702"/>
                  </a:lnTo>
                  <a:lnTo>
                    <a:pt x="188" y="710"/>
                  </a:lnTo>
                  <a:lnTo>
                    <a:pt x="203" y="721"/>
                  </a:lnTo>
                  <a:lnTo>
                    <a:pt x="221" y="730"/>
                  </a:lnTo>
                  <a:lnTo>
                    <a:pt x="238" y="736"/>
                  </a:lnTo>
                  <a:lnTo>
                    <a:pt x="256" y="743"/>
                  </a:lnTo>
                  <a:lnTo>
                    <a:pt x="274" y="749"/>
                  </a:lnTo>
                  <a:lnTo>
                    <a:pt x="291" y="756"/>
                  </a:lnTo>
                  <a:lnTo>
                    <a:pt x="311" y="760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09" y="766"/>
                  </a:lnTo>
                  <a:lnTo>
                    <a:pt x="429" y="764"/>
                  </a:lnTo>
                  <a:lnTo>
                    <a:pt x="449" y="762"/>
                  </a:lnTo>
                  <a:lnTo>
                    <a:pt x="468" y="760"/>
                  </a:lnTo>
                  <a:lnTo>
                    <a:pt x="488" y="756"/>
                  </a:lnTo>
                  <a:lnTo>
                    <a:pt x="506" y="749"/>
                  </a:lnTo>
                  <a:lnTo>
                    <a:pt x="523" y="743"/>
                  </a:lnTo>
                  <a:lnTo>
                    <a:pt x="541" y="736"/>
                  </a:lnTo>
                  <a:lnTo>
                    <a:pt x="558" y="730"/>
                  </a:lnTo>
                  <a:lnTo>
                    <a:pt x="576" y="721"/>
                  </a:lnTo>
                  <a:lnTo>
                    <a:pt x="593" y="710"/>
                  </a:lnTo>
                  <a:lnTo>
                    <a:pt x="608" y="702"/>
                  </a:lnTo>
                  <a:lnTo>
                    <a:pt x="624" y="691"/>
                  </a:lnTo>
                  <a:lnTo>
                    <a:pt x="637" y="680"/>
                  </a:lnTo>
                  <a:lnTo>
                    <a:pt x="652" y="667"/>
                  </a:lnTo>
                  <a:lnTo>
                    <a:pt x="665" y="654"/>
                  </a:lnTo>
                  <a:lnTo>
                    <a:pt x="679" y="641"/>
                  </a:lnTo>
                  <a:lnTo>
                    <a:pt x="692" y="626"/>
                  </a:lnTo>
                  <a:lnTo>
                    <a:pt x="703" y="614"/>
                  </a:lnTo>
                  <a:lnTo>
                    <a:pt x="714" y="598"/>
                  </a:lnTo>
                  <a:lnTo>
                    <a:pt x="725" y="581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49" y="532"/>
                  </a:lnTo>
                  <a:lnTo>
                    <a:pt x="757" y="515"/>
                  </a:lnTo>
                  <a:lnTo>
                    <a:pt x="762" y="497"/>
                  </a:lnTo>
                  <a:lnTo>
                    <a:pt x="768" y="480"/>
                  </a:lnTo>
                  <a:lnTo>
                    <a:pt x="773" y="461"/>
                  </a:lnTo>
                  <a:lnTo>
                    <a:pt x="775" y="441"/>
                  </a:lnTo>
                  <a:lnTo>
                    <a:pt x="777" y="422"/>
                  </a:lnTo>
                  <a:lnTo>
                    <a:pt x="779" y="403"/>
                  </a:lnTo>
                  <a:lnTo>
                    <a:pt x="779" y="383"/>
                  </a:lnTo>
                  <a:lnTo>
                    <a:pt x="779" y="364"/>
                  </a:lnTo>
                  <a:lnTo>
                    <a:pt x="777" y="345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8" y="289"/>
                  </a:lnTo>
                  <a:lnTo>
                    <a:pt x="762" y="269"/>
                  </a:lnTo>
                  <a:lnTo>
                    <a:pt x="757" y="252"/>
                  </a:lnTo>
                  <a:lnTo>
                    <a:pt x="749" y="235"/>
                  </a:lnTo>
                  <a:lnTo>
                    <a:pt x="742" y="218"/>
                  </a:lnTo>
                  <a:lnTo>
                    <a:pt x="733" y="200"/>
                  </a:lnTo>
                  <a:lnTo>
                    <a:pt x="725" y="185"/>
                  </a:lnTo>
                  <a:lnTo>
                    <a:pt x="714" y="170"/>
                  </a:lnTo>
                  <a:lnTo>
                    <a:pt x="703" y="155"/>
                  </a:lnTo>
                  <a:lnTo>
                    <a:pt x="692" y="140"/>
                  </a:lnTo>
                  <a:lnTo>
                    <a:pt x="679" y="127"/>
                  </a:lnTo>
                  <a:lnTo>
                    <a:pt x="665" y="112"/>
                  </a:lnTo>
                  <a:lnTo>
                    <a:pt x="652" y="101"/>
                  </a:lnTo>
                  <a:lnTo>
                    <a:pt x="637" y="88"/>
                  </a:lnTo>
                  <a:lnTo>
                    <a:pt x="624" y="78"/>
                  </a:lnTo>
                  <a:lnTo>
                    <a:pt x="608" y="67"/>
                  </a:lnTo>
                  <a:lnTo>
                    <a:pt x="593" y="56"/>
                  </a:lnTo>
                  <a:lnTo>
                    <a:pt x="576" y="48"/>
                  </a:lnTo>
                  <a:lnTo>
                    <a:pt x="558" y="39"/>
                  </a:lnTo>
                  <a:lnTo>
                    <a:pt x="541" y="30"/>
                  </a:lnTo>
                  <a:lnTo>
                    <a:pt x="523" y="24"/>
                  </a:lnTo>
                  <a:lnTo>
                    <a:pt x="506" y="17"/>
                  </a:lnTo>
                  <a:lnTo>
                    <a:pt x="488" y="13"/>
                  </a:lnTo>
                  <a:lnTo>
                    <a:pt x="468" y="9"/>
                  </a:lnTo>
                  <a:lnTo>
                    <a:pt x="449" y="5"/>
                  </a:lnTo>
                  <a:lnTo>
                    <a:pt x="429" y="2"/>
                  </a:lnTo>
                  <a:lnTo>
                    <a:pt x="409" y="2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4" name="Freeform 10"/>
            <p:cNvSpPr>
              <a:spLocks/>
            </p:cNvSpPr>
            <p:nvPr/>
          </p:nvSpPr>
          <p:spPr bwMode="auto">
            <a:xfrm>
              <a:off x="2899" y="329"/>
              <a:ext cx="779" cy="765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1" y="13"/>
                </a:cxn>
                <a:cxn ang="0">
                  <a:pos x="238" y="30"/>
                </a:cxn>
                <a:cxn ang="0">
                  <a:pos x="188" y="56"/>
                </a:cxn>
                <a:cxn ang="0">
                  <a:pos x="142" y="88"/>
                </a:cxn>
                <a:cxn ang="0">
                  <a:pos x="101" y="127"/>
                </a:cxn>
                <a:cxn ang="0">
                  <a:pos x="66" y="170"/>
                </a:cxn>
                <a:cxn ang="0">
                  <a:pos x="37" y="218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7" y="549"/>
                </a:cxn>
                <a:cxn ang="0">
                  <a:pos x="66" y="598"/>
                </a:cxn>
                <a:cxn ang="0">
                  <a:pos x="101" y="641"/>
                </a:cxn>
                <a:cxn ang="0">
                  <a:pos x="142" y="680"/>
                </a:cxn>
                <a:cxn ang="0">
                  <a:pos x="188" y="710"/>
                </a:cxn>
                <a:cxn ang="0">
                  <a:pos x="238" y="736"/>
                </a:cxn>
                <a:cxn ang="0">
                  <a:pos x="291" y="756"/>
                </a:cxn>
                <a:cxn ang="0">
                  <a:pos x="350" y="764"/>
                </a:cxn>
                <a:cxn ang="0">
                  <a:pos x="409" y="766"/>
                </a:cxn>
                <a:cxn ang="0">
                  <a:pos x="468" y="760"/>
                </a:cxn>
                <a:cxn ang="0">
                  <a:pos x="523" y="743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5" y="654"/>
                </a:cxn>
                <a:cxn ang="0">
                  <a:pos x="703" y="614"/>
                </a:cxn>
                <a:cxn ang="0">
                  <a:pos x="733" y="566"/>
                </a:cxn>
                <a:cxn ang="0">
                  <a:pos x="757" y="515"/>
                </a:cxn>
                <a:cxn ang="0">
                  <a:pos x="773" y="461"/>
                </a:cxn>
                <a:cxn ang="0">
                  <a:pos x="779" y="403"/>
                </a:cxn>
                <a:cxn ang="0">
                  <a:pos x="777" y="345"/>
                </a:cxn>
                <a:cxn ang="0">
                  <a:pos x="768" y="289"/>
                </a:cxn>
                <a:cxn ang="0">
                  <a:pos x="749" y="235"/>
                </a:cxn>
                <a:cxn ang="0">
                  <a:pos x="725" y="185"/>
                </a:cxn>
                <a:cxn ang="0">
                  <a:pos x="692" y="140"/>
                </a:cxn>
                <a:cxn ang="0">
                  <a:pos x="652" y="101"/>
                </a:cxn>
                <a:cxn ang="0">
                  <a:pos x="608" y="67"/>
                </a:cxn>
                <a:cxn ang="0">
                  <a:pos x="558" y="39"/>
                </a:cxn>
                <a:cxn ang="0">
                  <a:pos x="506" y="17"/>
                </a:cxn>
                <a:cxn ang="0">
                  <a:pos x="449" y="5"/>
                </a:cxn>
                <a:cxn ang="0">
                  <a:pos x="390" y="0"/>
                </a:cxn>
              </a:cxnLst>
              <a:rect l="0" t="0" r="r" b="b"/>
              <a:pathLst>
                <a:path w="779" h="766">
                  <a:moveTo>
                    <a:pt x="390" y="0"/>
                  </a:moveTo>
                  <a:lnTo>
                    <a:pt x="370" y="2"/>
                  </a:lnTo>
                  <a:lnTo>
                    <a:pt x="350" y="2"/>
                  </a:lnTo>
                  <a:lnTo>
                    <a:pt x="330" y="5"/>
                  </a:lnTo>
                  <a:lnTo>
                    <a:pt x="311" y="9"/>
                  </a:lnTo>
                  <a:lnTo>
                    <a:pt x="291" y="13"/>
                  </a:lnTo>
                  <a:lnTo>
                    <a:pt x="274" y="17"/>
                  </a:lnTo>
                  <a:lnTo>
                    <a:pt x="256" y="24"/>
                  </a:lnTo>
                  <a:lnTo>
                    <a:pt x="238" y="30"/>
                  </a:lnTo>
                  <a:lnTo>
                    <a:pt x="221" y="39"/>
                  </a:lnTo>
                  <a:lnTo>
                    <a:pt x="203" y="48"/>
                  </a:lnTo>
                  <a:lnTo>
                    <a:pt x="188" y="56"/>
                  </a:lnTo>
                  <a:lnTo>
                    <a:pt x="171" y="67"/>
                  </a:lnTo>
                  <a:lnTo>
                    <a:pt x="155" y="78"/>
                  </a:lnTo>
                  <a:lnTo>
                    <a:pt x="142" y="88"/>
                  </a:lnTo>
                  <a:lnTo>
                    <a:pt x="127" y="101"/>
                  </a:lnTo>
                  <a:lnTo>
                    <a:pt x="114" y="112"/>
                  </a:lnTo>
                  <a:lnTo>
                    <a:pt x="101" y="127"/>
                  </a:lnTo>
                  <a:lnTo>
                    <a:pt x="87" y="140"/>
                  </a:lnTo>
                  <a:lnTo>
                    <a:pt x="76" y="155"/>
                  </a:lnTo>
                  <a:lnTo>
                    <a:pt x="66" y="170"/>
                  </a:lnTo>
                  <a:lnTo>
                    <a:pt x="57" y="185"/>
                  </a:lnTo>
                  <a:lnTo>
                    <a:pt x="46" y="200"/>
                  </a:lnTo>
                  <a:lnTo>
                    <a:pt x="37" y="218"/>
                  </a:lnTo>
                  <a:lnTo>
                    <a:pt x="30" y="235"/>
                  </a:lnTo>
                  <a:lnTo>
                    <a:pt x="24" y="252"/>
                  </a:lnTo>
                  <a:lnTo>
                    <a:pt x="17" y="269"/>
                  </a:lnTo>
                  <a:lnTo>
                    <a:pt x="11" y="289"/>
                  </a:lnTo>
                  <a:lnTo>
                    <a:pt x="6" y="306"/>
                  </a:lnTo>
                  <a:lnTo>
                    <a:pt x="4" y="325"/>
                  </a:lnTo>
                  <a:lnTo>
                    <a:pt x="2" y="345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6" y="461"/>
                  </a:lnTo>
                  <a:lnTo>
                    <a:pt x="11" y="480"/>
                  </a:lnTo>
                  <a:lnTo>
                    <a:pt x="17" y="497"/>
                  </a:lnTo>
                  <a:lnTo>
                    <a:pt x="24" y="515"/>
                  </a:lnTo>
                  <a:lnTo>
                    <a:pt x="30" y="532"/>
                  </a:lnTo>
                  <a:lnTo>
                    <a:pt x="37" y="549"/>
                  </a:lnTo>
                  <a:lnTo>
                    <a:pt x="46" y="566"/>
                  </a:lnTo>
                  <a:lnTo>
                    <a:pt x="57" y="581"/>
                  </a:lnTo>
                  <a:lnTo>
                    <a:pt x="66" y="598"/>
                  </a:lnTo>
                  <a:lnTo>
                    <a:pt x="76" y="614"/>
                  </a:lnTo>
                  <a:lnTo>
                    <a:pt x="87" y="626"/>
                  </a:lnTo>
                  <a:lnTo>
                    <a:pt x="101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80"/>
                  </a:lnTo>
                  <a:lnTo>
                    <a:pt x="155" y="691"/>
                  </a:lnTo>
                  <a:lnTo>
                    <a:pt x="171" y="702"/>
                  </a:lnTo>
                  <a:lnTo>
                    <a:pt x="188" y="710"/>
                  </a:lnTo>
                  <a:lnTo>
                    <a:pt x="203" y="721"/>
                  </a:lnTo>
                  <a:lnTo>
                    <a:pt x="221" y="730"/>
                  </a:lnTo>
                  <a:lnTo>
                    <a:pt x="238" y="736"/>
                  </a:lnTo>
                  <a:lnTo>
                    <a:pt x="256" y="743"/>
                  </a:lnTo>
                  <a:lnTo>
                    <a:pt x="274" y="749"/>
                  </a:lnTo>
                  <a:lnTo>
                    <a:pt x="291" y="756"/>
                  </a:lnTo>
                  <a:lnTo>
                    <a:pt x="311" y="760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09" y="766"/>
                  </a:lnTo>
                  <a:lnTo>
                    <a:pt x="429" y="764"/>
                  </a:lnTo>
                  <a:lnTo>
                    <a:pt x="449" y="762"/>
                  </a:lnTo>
                  <a:lnTo>
                    <a:pt x="468" y="760"/>
                  </a:lnTo>
                  <a:lnTo>
                    <a:pt x="488" y="756"/>
                  </a:lnTo>
                  <a:lnTo>
                    <a:pt x="506" y="749"/>
                  </a:lnTo>
                  <a:lnTo>
                    <a:pt x="523" y="743"/>
                  </a:lnTo>
                  <a:lnTo>
                    <a:pt x="541" y="736"/>
                  </a:lnTo>
                  <a:lnTo>
                    <a:pt x="558" y="730"/>
                  </a:lnTo>
                  <a:lnTo>
                    <a:pt x="576" y="721"/>
                  </a:lnTo>
                  <a:lnTo>
                    <a:pt x="593" y="710"/>
                  </a:lnTo>
                  <a:lnTo>
                    <a:pt x="608" y="702"/>
                  </a:lnTo>
                  <a:lnTo>
                    <a:pt x="624" y="691"/>
                  </a:lnTo>
                  <a:lnTo>
                    <a:pt x="637" y="680"/>
                  </a:lnTo>
                  <a:lnTo>
                    <a:pt x="652" y="667"/>
                  </a:lnTo>
                  <a:lnTo>
                    <a:pt x="665" y="654"/>
                  </a:lnTo>
                  <a:lnTo>
                    <a:pt x="679" y="641"/>
                  </a:lnTo>
                  <a:lnTo>
                    <a:pt x="692" y="626"/>
                  </a:lnTo>
                  <a:lnTo>
                    <a:pt x="703" y="614"/>
                  </a:lnTo>
                  <a:lnTo>
                    <a:pt x="714" y="598"/>
                  </a:lnTo>
                  <a:lnTo>
                    <a:pt x="725" y="581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49" y="532"/>
                  </a:lnTo>
                  <a:lnTo>
                    <a:pt x="757" y="515"/>
                  </a:lnTo>
                  <a:lnTo>
                    <a:pt x="762" y="497"/>
                  </a:lnTo>
                  <a:lnTo>
                    <a:pt x="768" y="480"/>
                  </a:lnTo>
                  <a:lnTo>
                    <a:pt x="773" y="461"/>
                  </a:lnTo>
                  <a:lnTo>
                    <a:pt x="775" y="441"/>
                  </a:lnTo>
                  <a:lnTo>
                    <a:pt x="777" y="422"/>
                  </a:lnTo>
                  <a:lnTo>
                    <a:pt x="779" y="403"/>
                  </a:lnTo>
                  <a:lnTo>
                    <a:pt x="779" y="383"/>
                  </a:lnTo>
                  <a:lnTo>
                    <a:pt x="779" y="364"/>
                  </a:lnTo>
                  <a:lnTo>
                    <a:pt x="777" y="345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8" y="289"/>
                  </a:lnTo>
                  <a:lnTo>
                    <a:pt x="762" y="269"/>
                  </a:lnTo>
                  <a:lnTo>
                    <a:pt x="757" y="252"/>
                  </a:lnTo>
                  <a:lnTo>
                    <a:pt x="749" y="235"/>
                  </a:lnTo>
                  <a:lnTo>
                    <a:pt x="742" y="218"/>
                  </a:lnTo>
                  <a:lnTo>
                    <a:pt x="733" y="200"/>
                  </a:lnTo>
                  <a:lnTo>
                    <a:pt x="725" y="185"/>
                  </a:lnTo>
                  <a:lnTo>
                    <a:pt x="714" y="170"/>
                  </a:lnTo>
                  <a:lnTo>
                    <a:pt x="703" y="155"/>
                  </a:lnTo>
                  <a:lnTo>
                    <a:pt x="692" y="140"/>
                  </a:lnTo>
                  <a:lnTo>
                    <a:pt x="679" y="127"/>
                  </a:lnTo>
                  <a:lnTo>
                    <a:pt x="665" y="112"/>
                  </a:lnTo>
                  <a:lnTo>
                    <a:pt x="652" y="101"/>
                  </a:lnTo>
                  <a:lnTo>
                    <a:pt x="637" y="88"/>
                  </a:lnTo>
                  <a:lnTo>
                    <a:pt x="624" y="78"/>
                  </a:lnTo>
                  <a:lnTo>
                    <a:pt x="608" y="67"/>
                  </a:lnTo>
                  <a:lnTo>
                    <a:pt x="593" y="56"/>
                  </a:lnTo>
                  <a:lnTo>
                    <a:pt x="576" y="48"/>
                  </a:lnTo>
                  <a:lnTo>
                    <a:pt x="558" y="39"/>
                  </a:lnTo>
                  <a:lnTo>
                    <a:pt x="541" y="30"/>
                  </a:lnTo>
                  <a:lnTo>
                    <a:pt x="523" y="24"/>
                  </a:lnTo>
                  <a:lnTo>
                    <a:pt x="506" y="17"/>
                  </a:lnTo>
                  <a:lnTo>
                    <a:pt x="488" y="13"/>
                  </a:lnTo>
                  <a:lnTo>
                    <a:pt x="468" y="9"/>
                  </a:lnTo>
                  <a:lnTo>
                    <a:pt x="449" y="5"/>
                  </a:lnTo>
                  <a:lnTo>
                    <a:pt x="429" y="2"/>
                  </a:lnTo>
                  <a:lnTo>
                    <a:pt x="409" y="2"/>
                  </a:lnTo>
                  <a:lnTo>
                    <a:pt x="390" y="0"/>
                  </a:lnTo>
                </a:path>
              </a:pathLst>
            </a:custGeom>
            <a:noFill/>
            <a:ln w="825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5" name="Freeform 11"/>
            <p:cNvSpPr>
              <a:spLocks/>
            </p:cNvSpPr>
            <p:nvPr/>
          </p:nvSpPr>
          <p:spPr bwMode="auto">
            <a:xfrm>
              <a:off x="4908" y="1446"/>
              <a:ext cx="782" cy="765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3" y="13"/>
                </a:cxn>
                <a:cxn ang="0">
                  <a:pos x="238" y="30"/>
                </a:cxn>
                <a:cxn ang="0">
                  <a:pos x="188" y="56"/>
                </a:cxn>
                <a:cxn ang="0">
                  <a:pos x="142" y="88"/>
                </a:cxn>
                <a:cxn ang="0">
                  <a:pos x="100" y="125"/>
                </a:cxn>
                <a:cxn ang="0">
                  <a:pos x="65" y="170"/>
                </a:cxn>
                <a:cxn ang="0">
                  <a:pos x="39" y="217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9" y="549"/>
                </a:cxn>
                <a:cxn ang="0">
                  <a:pos x="65" y="598"/>
                </a:cxn>
                <a:cxn ang="0">
                  <a:pos x="100" y="641"/>
                </a:cxn>
                <a:cxn ang="0">
                  <a:pos x="142" y="680"/>
                </a:cxn>
                <a:cxn ang="0">
                  <a:pos x="188" y="712"/>
                </a:cxn>
                <a:cxn ang="0">
                  <a:pos x="238" y="736"/>
                </a:cxn>
                <a:cxn ang="0">
                  <a:pos x="293" y="755"/>
                </a:cxn>
                <a:cxn ang="0">
                  <a:pos x="350" y="764"/>
                </a:cxn>
                <a:cxn ang="0">
                  <a:pos x="411" y="766"/>
                </a:cxn>
                <a:cxn ang="0">
                  <a:pos x="468" y="760"/>
                </a:cxn>
                <a:cxn ang="0">
                  <a:pos x="525" y="742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8" y="654"/>
                </a:cxn>
                <a:cxn ang="0">
                  <a:pos x="703" y="613"/>
                </a:cxn>
                <a:cxn ang="0">
                  <a:pos x="733" y="566"/>
                </a:cxn>
                <a:cxn ang="0">
                  <a:pos x="757" y="514"/>
                </a:cxn>
                <a:cxn ang="0">
                  <a:pos x="773" y="461"/>
                </a:cxn>
                <a:cxn ang="0">
                  <a:pos x="781" y="402"/>
                </a:cxn>
                <a:cxn ang="0">
                  <a:pos x="779" y="344"/>
                </a:cxn>
                <a:cxn ang="0">
                  <a:pos x="768" y="288"/>
                </a:cxn>
                <a:cxn ang="0">
                  <a:pos x="751" y="235"/>
                </a:cxn>
                <a:cxn ang="0">
                  <a:pos x="724" y="185"/>
                </a:cxn>
                <a:cxn ang="0">
                  <a:pos x="692" y="140"/>
                </a:cxn>
                <a:cxn ang="0">
                  <a:pos x="652" y="99"/>
                </a:cxn>
                <a:cxn ang="0">
                  <a:pos x="608" y="65"/>
                </a:cxn>
                <a:cxn ang="0">
                  <a:pos x="560" y="39"/>
                </a:cxn>
                <a:cxn ang="0">
                  <a:pos x="505" y="17"/>
                </a:cxn>
                <a:cxn ang="0">
                  <a:pos x="451" y="4"/>
                </a:cxn>
                <a:cxn ang="0">
                  <a:pos x="389" y="0"/>
                </a:cxn>
              </a:cxnLst>
              <a:rect l="0" t="0" r="r" b="b"/>
              <a:pathLst>
                <a:path w="781" h="766">
                  <a:moveTo>
                    <a:pt x="389" y="0"/>
                  </a:moveTo>
                  <a:lnTo>
                    <a:pt x="370" y="0"/>
                  </a:lnTo>
                  <a:lnTo>
                    <a:pt x="350" y="2"/>
                  </a:lnTo>
                  <a:lnTo>
                    <a:pt x="330" y="4"/>
                  </a:lnTo>
                  <a:lnTo>
                    <a:pt x="311" y="9"/>
                  </a:lnTo>
                  <a:lnTo>
                    <a:pt x="293" y="13"/>
                  </a:lnTo>
                  <a:lnTo>
                    <a:pt x="273" y="17"/>
                  </a:lnTo>
                  <a:lnTo>
                    <a:pt x="256" y="24"/>
                  </a:lnTo>
                  <a:lnTo>
                    <a:pt x="238" y="30"/>
                  </a:lnTo>
                  <a:lnTo>
                    <a:pt x="221" y="39"/>
                  </a:lnTo>
                  <a:lnTo>
                    <a:pt x="203" y="47"/>
                  </a:lnTo>
                  <a:lnTo>
                    <a:pt x="188" y="56"/>
                  </a:lnTo>
                  <a:lnTo>
                    <a:pt x="173" y="65"/>
                  </a:lnTo>
                  <a:lnTo>
                    <a:pt x="157" y="75"/>
                  </a:lnTo>
                  <a:lnTo>
                    <a:pt x="142" y="88"/>
                  </a:lnTo>
                  <a:lnTo>
                    <a:pt x="127" y="99"/>
                  </a:lnTo>
                  <a:lnTo>
                    <a:pt x="114" y="112"/>
                  </a:lnTo>
                  <a:lnTo>
                    <a:pt x="100" y="125"/>
                  </a:lnTo>
                  <a:lnTo>
                    <a:pt x="89" y="140"/>
                  </a:lnTo>
                  <a:lnTo>
                    <a:pt x="76" y="155"/>
                  </a:lnTo>
                  <a:lnTo>
                    <a:pt x="65" y="170"/>
                  </a:lnTo>
                  <a:lnTo>
                    <a:pt x="57" y="185"/>
                  </a:lnTo>
                  <a:lnTo>
                    <a:pt x="48" y="200"/>
                  </a:lnTo>
                  <a:lnTo>
                    <a:pt x="39" y="217"/>
                  </a:lnTo>
                  <a:lnTo>
                    <a:pt x="30" y="235"/>
                  </a:lnTo>
                  <a:lnTo>
                    <a:pt x="24" y="252"/>
                  </a:lnTo>
                  <a:lnTo>
                    <a:pt x="17" y="269"/>
                  </a:lnTo>
                  <a:lnTo>
                    <a:pt x="13" y="288"/>
                  </a:lnTo>
                  <a:lnTo>
                    <a:pt x="8" y="306"/>
                  </a:lnTo>
                  <a:lnTo>
                    <a:pt x="4" y="325"/>
                  </a:lnTo>
                  <a:lnTo>
                    <a:pt x="2" y="344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8" y="461"/>
                  </a:lnTo>
                  <a:lnTo>
                    <a:pt x="13" y="480"/>
                  </a:lnTo>
                  <a:lnTo>
                    <a:pt x="17" y="497"/>
                  </a:lnTo>
                  <a:lnTo>
                    <a:pt x="24" y="514"/>
                  </a:lnTo>
                  <a:lnTo>
                    <a:pt x="30" y="534"/>
                  </a:lnTo>
                  <a:lnTo>
                    <a:pt x="39" y="549"/>
                  </a:lnTo>
                  <a:lnTo>
                    <a:pt x="48" y="566"/>
                  </a:lnTo>
                  <a:lnTo>
                    <a:pt x="57" y="583"/>
                  </a:lnTo>
                  <a:lnTo>
                    <a:pt x="65" y="598"/>
                  </a:lnTo>
                  <a:lnTo>
                    <a:pt x="76" y="613"/>
                  </a:lnTo>
                  <a:lnTo>
                    <a:pt x="89" y="628"/>
                  </a:lnTo>
                  <a:lnTo>
                    <a:pt x="100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80"/>
                  </a:lnTo>
                  <a:lnTo>
                    <a:pt x="157" y="691"/>
                  </a:lnTo>
                  <a:lnTo>
                    <a:pt x="173" y="702"/>
                  </a:lnTo>
                  <a:lnTo>
                    <a:pt x="188" y="712"/>
                  </a:lnTo>
                  <a:lnTo>
                    <a:pt x="203" y="721"/>
                  </a:lnTo>
                  <a:lnTo>
                    <a:pt x="221" y="730"/>
                  </a:lnTo>
                  <a:lnTo>
                    <a:pt x="238" y="736"/>
                  </a:lnTo>
                  <a:lnTo>
                    <a:pt x="256" y="742"/>
                  </a:lnTo>
                  <a:lnTo>
                    <a:pt x="273" y="749"/>
                  </a:lnTo>
                  <a:lnTo>
                    <a:pt x="293" y="755"/>
                  </a:lnTo>
                  <a:lnTo>
                    <a:pt x="311" y="760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89" y="766"/>
                  </a:lnTo>
                  <a:lnTo>
                    <a:pt x="411" y="766"/>
                  </a:lnTo>
                  <a:lnTo>
                    <a:pt x="431" y="764"/>
                  </a:lnTo>
                  <a:lnTo>
                    <a:pt x="451" y="762"/>
                  </a:lnTo>
                  <a:lnTo>
                    <a:pt x="468" y="760"/>
                  </a:lnTo>
                  <a:lnTo>
                    <a:pt x="488" y="755"/>
                  </a:lnTo>
                  <a:lnTo>
                    <a:pt x="505" y="749"/>
                  </a:lnTo>
                  <a:lnTo>
                    <a:pt x="525" y="742"/>
                  </a:lnTo>
                  <a:lnTo>
                    <a:pt x="543" y="736"/>
                  </a:lnTo>
                  <a:lnTo>
                    <a:pt x="560" y="730"/>
                  </a:lnTo>
                  <a:lnTo>
                    <a:pt x="576" y="721"/>
                  </a:lnTo>
                  <a:lnTo>
                    <a:pt x="593" y="712"/>
                  </a:lnTo>
                  <a:lnTo>
                    <a:pt x="608" y="702"/>
                  </a:lnTo>
                  <a:lnTo>
                    <a:pt x="624" y="691"/>
                  </a:lnTo>
                  <a:lnTo>
                    <a:pt x="639" y="680"/>
                  </a:lnTo>
                  <a:lnTo>
                    <a:pt x="652" y="667"/>
                  </a:lnTo>
                  <a:lnTo>
                    <a:pt x="668" y="654"/>
                  </a:lnTo>
                  <a:lnTo>
                    <a:pt x="678" y="641"/>
                  </a:lnTo>
                  <a:lnTo>
                    <a:pt x="692" y="628"/>
                  </a:lnTo>
                  <a:lnTo>
                    <a:pt x="703" y="613"/>
                  </a:lnTo>
                  <a:lnTo>
                    <a:pt x="713" y="598"/>
                  </a:lnTo>
                  <a:lnTo>
                    <a:pt x="724" y="583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51" y="534"/>
                  </a:lnTo>
                  <a:lnTo>
                    <a:pt x="757" y="514"/>
                  </a:lnTo>
                  <a:lnTo>
                    <a:pt x="764" y="497"/>
                  </a:lnTo>
                  <a:lnTo>
                    <a:pt x="768" y="480"/>
                  </a:lnTo>
                  <a:lnTo>
                    <a:pt x="773" y="461"/>
                  </a:lnTo>
                  <a:lnTo>
                    <a:pt x="777" y="441"/>
                  </a:lnTo>
                  <a:lnTo>
                    <a:pt x="779" y="422"/>
                  </a:lnTo>
                  <a:lnTo>
                    <a:pt x="781" y="402"/>
                  </a:lnTo>
                  <a:lnTo>
                    <a:pt x="781" y="383"/>
                  </a:lnTo>
                  <a:lnTo>
                    <a:pt x="781" y="364"/>
                  </a:lnTo>
                  <a:lnTo>
                    <a:pt x="779" y="344"/>
                  </a:lnTo>
                  <a:lnTo>
                    <a:pt x="777" y="325"/>
                  </a:lnTo>
                  <a:lnTo>
                    <a:pt x="773" y="306"/>
                  </a:lnTo>
                  <a:lnTo>
                    <a:pt x="768" y="288"/>
                  </a:lnTo>
                  <a:lnTo>
                    <a:pt x="764" y="269"/>
                  </a:lnTo>
                  <a:lnTo>
                    <a:pt x="757" y="252"/>
                  </a:lnTo>
                  <a:lnTo>
                    <a:pt x="751" y="235"/>
                  </a:lnTo>
                  <a:lnTo>
                    <a:pt x="742" y="217"/>
                  </a:lnTo>
                  <a:lnTo>
                    <a:pt x="733" y="200"/>
                  </a:lnTo>
                  <a:lnTo>
                    <a:pt x="724" y="185"/>
                  </a:lnTo>
                  <a:lnTo>
                    <a:pt x="713" y="170"/>
                  </a:lnTo>
                  <a:lnTo>
                    <a:pt x="703" y="155"/>
                  </a:lnTo>
                  <a:lnTo>
                    <a:pt x="692" y="140"/>
                  </a:lnTo>
                  <a:lnTo>
                    <a:pt x="678" y="125"/>
                  </a:lnTo>
                  <a:lnTo>
                    <a:pt x="668" y="112"/>
                  </a:lnTo>
                  <a:lnTo>
                    <a:pt x="652" y="99"/>
                  </a:lnTo>
                  <a:lnTo>
                    <a:pt x="639" y="88"/>
                  </a:lnTo>
                  <a:lnTo>
                    <a:pt x="624" y="75"/>
                  </a:lnTo>
                  <a:lnTo>
                    <a:pt x="608" y="65"/>
                  </a:lnTo>
                  <a:lnTo>
                    <a:pt x="593" y="56"/>
                  </a:lnTo>
                  <a:lnTo>
                    <a:pt x="576" y="47"/>
                  </a:lnTo>
                  <a:lnTo>
                    <a:pt x="560" y="39"/>
                  </a:lnTo>
                  <a:lnTo>
                    <a:pt x="543" y="30"/>
                  </a:lnTo>
                  <a:lnTo>
                    <a:pt x="525" y="24"/>
                  </a:lnTo>
                  <a:lnTo>
                    <a:pt x="505" y="17"/>
                  </a:lnTo>
                  <a:lnTo>
                    <a:pt x="488" y="13"/>
                  </a:lnTo>
                  <a:lnTo>
                    <a:pt x="468" y="9"/>
                  </a:lnTo>
                  <a:lnTo>
                    <a:pt x="451" y="4"/>
                  </a:lnTo>
                  <a:lnTo>
                    <a:pt x="431" y="2"/>
                  </a:lnTo>
                  <a:lnTo>
                    <a:pt x="411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6" name="Freeform 12"/>
            <p:cNvSpPr>
              <a:spLocks/>
            </p:cNvSpPr>
            <p:nvPr/>
          </p:nvSpPr>
          <p:spPr bwMode="auto">
            <a:xfrm>
              <a:off x="4908" y="1446"/>
              <a:ext cx="782" cy="765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3" y="13"/>
                </a:cxn>
                <a:cxn ang="0">
                  <a:pos x="238" y="30"/>
                </a:cxn>
                <a:cxn ang="0">
                  <a:pos x="188" y="56"/>
                </a:cxn>
                <a:cxn ang="0">
                  <a:pos x="142" y="88"/>
                </a:cxn>
                <a:cxn ang="0">
                  <a:pos x="100" y="125"/>
                </a:cxn>
                <a:cxn ang="0">
                  <a:pos x="65" y="170"/>
                </a:cxn>
                <a:cxn ang="0">
                  <a:pos x="39" y="217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9" y="549"/>
                </a:cxn>
                <a:cxn ang="0">
                  <a:pos x="65" y="598"/>
                </a:cxn>
                <a:cxn ang="0">
                  <a:pos x="100" y="641"/>
                </a:cxn>
                <a:cxn ang="0">
                  <a:pos x="142" y="680"/>
                </a:cxn>
                <a:cxn ang="0">
                  <a:pos x="188" y="712"/>
                </a:cxn>
                <a:cxn ang="0">
                  <a:pos x="238" y="736"/>
                </a:cxn>
                <a:cxn ang="0">
                  <a:pos x="293" y="755"/>
                </a:cxn>
                <a:cxn ang="0">
                  <a:pos x="350" y="764"/>
                </a:cxn>
                <a:cxn ang="0">
                  <a:pos x="411" y="766"/>
                </a:cxn>
                <a:cxn ang="0">
                  <a:pos x="468" y="760"/>
                </a:cxn>
                <a:cxn ang="0">
                  <a:pos x="525" y="742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8" y="654"/>
                </a:cxn>
                <a:cxn ang="0">
                  <a:pos x="703" y="613"/>
                </a:cxn>
                <a:cxn ang="0">
                  <a:pos x="733" y="566"/>
                </a:cxn>
                <a:cxn ang="0">
                  <a:pos x="757" y="514"/>
                </a:cxn>
                <a:cxn ang="0">
                  <a:pos x="773" y="461"/>
                </a:cxn>
                <a:cxn ang="0">
                  <a:pos x="781" y="402"/>
                </a:cxn>
                <a:cxn ang="0">
                  <a:pos x="779" y="344"/>
                </a:cxn>
                <a:cxn ang="0">
                  <a:pos x="768" y="288"/>
                </a:cxn>
                <a:cxn ang="0">
                  <a:pos x="751" y="235"/>
                </a:cxn>
                <a:cxn ang="0">
                  <a:pos x="724" y="185"/>
                </a:cxn>
                <a:cxn ang="0">
                  <a:pos x="692" y="140"/>
                </a:cxn>
                <a:cxn ang="0">
                  <a:pos x="652" y="99"/>
                </a:cxn>
                <a:cxn ang="0">
                  <a:pos x="608" y="65"/>
                </a:cxn>
                <a:cxn ang="0">
                  <a:pos x="560" y="39"/>
                </a:cxn>
                <a:cxn ang="0">
                  <a:pos x="505" y="17"/>
                </a:cxn>
                <a:cxn ang="0">
                  <a:pos x="451" y="4"/>
                </a:cxn>
                <a:cxn ang="0">
                  <a:pos x="389" y="0"/>
                </a:cxn>
              </a:cxnLst>
              <a:rect l="0" t="0" r="r" b="b"/>
              <a:pathLst>
                <a:path w="781" h="766">
                  <a:moveTo>
                    <a:pt x="389" y="0"/>
                  </a:moveTo>
                  <a:lnTo>
                    <a:pt x="370" y="0"/>
                  </a:lnTo>
                  <a:lnTo>
                    <a:pt x="350" y="2"/>
                  </a:lnTo>
                  <a:lnTo>
                    <a:pt x="330" y="4"/>
                  </a:lnTo>
                  <a:lnTo>
                    <a:pt x="311" y="9"/>
                  </a:lnTo>
                  <a:lnTo>
                    <a:pt x="293" y="13"/>
                  </a:lnTo>
                  <a:lnTo>
                    <a:pt x="273" y="17"/>
                  </a:lnTo>
                  <a:lnTo>
                    <a:pt x="256" y="24"/>
                  </a:lnTo>
                  <a:lnTo>
                    <a:pt x="238" y="30"/>
                  </a:lnTo>
                  <a:lnTo>
                    <a:pt x="221" y="39"/>
                  </a:lnTo>
                  <a:lnTo>
                    <a:pt x="203" y="47"/>
                  </a:lnTo>
                  <a:lnTo>
                    <a:pt x="188" y="56"/>
                  </a:lnTo>
                  <a:lnTo>
                    <a:pt x="173" y="65"/>
                  </a:lnTo>
                  <a:lnTo>
                    <a:pt x="157" y="75"/>
                  </a:lnTo>
                  <a:lnTo>
                    <a:pt x="142" y="88"/>
                  </a:lnTo>
                  <a:lnTo>
                    <a:pt x="127" y="99"/>
                  </a:lnTo>
                  <a:lnTo>
                    <a:pt x="114" y="112"/>
                  </a:lnTo>
                  <a:lnTo>
                    <a:pt x="100" y="125"/>
                  </a:lnTo>
                  <a:lnTo>
                    <a:pt x="89" y="140"/>
                  </a:lnTo>
                  <a:lnTo>
                    <a:pt x="76" y="155"/>
                  </a:lnTo>
                  <a:lnTo>
                    <a:pt x="65" y="170"/>
                  </a:lnTo>
                  <a:lnTo>
                    <a:pt x="57" y="185"/>
                  </a:lnTo>
                  <a:lnTo>
                    <a:pt x="48" y="200"/>
                  </a:lnTo>
                  <a:lnTo>
                    <a:pt x="39" y="217"/>
                  </a:lnTo>
                  <a:lnTo>
                    <a:pt x="30" y="235"/>
                  </a:lnTo>
                  <a:lnTo>
                    <a:pt x="24" y="252"/>
                  </a:lnTo>
                  <a:lnTo>
                    <a:pt x="17" y="269"/>
                  </a:lnTo>
                  <a:lnTo>
                    <a:pt x="13" y="288"/>
                  </a:lnTo>
                  <a:lnTo>
                    <a:pt x="8" y="306"/>
                  </a:lnTo>
                  <a:lnTo>
                    <a:pt x="4" y="325"/>
                  </a:lnTo>
                  <a:lnTo>
                    <a:pt x="2" y="344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8" y="461"/>
                  </a:lnTo>
                  <a:lnTo>
                    <a:pt x="13" y="480"/>
                  </a:lnTo>
                  <a:lnTo>
                    <a:pt x="17" y="497"/>
                  </a:lnTo>
                  <a:lnTo>
                    <a:pt x="24" y="514"/>
                  </a:lnTo>
                  <a:lnTo>
                    <a:pt x="30" y="534"/>
                  </a:lnTo>
                  <a:lnTo>
                    <a:pt x="39" y="549"/>
                  </a:lnTo>
                  <a:lnTo>
                    <a:pt x="48" y="566"/>
                  </a:lnTo>
                  <a:lnTo>
                    <a:pt x="57" y="583"/>
                  </a:lnTo>
                  <a:lnTo>
                    <a:pt x="65" y="598"/>
                  </a:lnTo>
                  <a:lnTo>
                    <a:pt x="76" y="613"/>
                  </a:lnTo>
                  <a:lnTo>
                    <a:pt x="89" y="628"/>
                  </a:lnTo>
                  <a:lnTo>
                    <a:pt x="100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80"/>
                  </a:lnTo>
                  <a:lnTo>
                    <a:pt x="157" y="691"/>
                  </a:lnTo>
                  <a:lnTo>
                    <a:pt x="173" y="702"/>
                  </a:lnTo>
                  <a:lnTo>
                    <a:pt x="188" y="712"/>
                  </a:lnTo>
                  <a:lnTo>
                    <a:pt x="203" y="721"/>
                  </a:lnTo>
                  <a:lnTo>
                    <a:pt x="221" y="730"/>
                  </a:lnTo>
                  <a:lnTo>
                    <a:pt x="238" y="736"/>
                  </a:lnTo>
                  <a:lnTo>
                    <a:pt x="256" y="742"/>
                  </a:lnTo>
                  <a:lnTo>
                    <a:pt x="273" y="749"/>
                  </a:lnTo>
                  <a:lnTo>
                    <a:pt x="293" y="755"/>
                  </a:lnTo>
                  <a:lnTo>
                    <a:pt x="311" y="760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89" y="766"/>
                  </a:lnTo>
                  <a:lnTo>
                    <a:pt x="411" y="766"/>
                  </a:lnTo>
                  <a:lnTo>
                    <a:pt x="431" y="764"/>
                  </a:lnTo>
                  <a:lnTo>
                    <a:pt x="451" y="762"/>
                  </a:lnTo>
                  <a:lnTo>
                    <a:pt x="468" y="760"/>
                  </a:lnTo>
                  <a:lnTo>
                    <a:pt x="488" y="755"/>
                  </a:lnTo>
                  <a:lnTo>
                    <a:pt x="505" y="749"/>
                  </a:lnTo>
                  <a:lnTo>
                    <a:pt x="525" y="742"/>
                  </a:lnTo>
                  <a:lnTo>
                    <a:pt x="543" y="736"/>
                  </a:lnTo>
                  <a:lnTo>
                    <a:pt x="560" y="730"/>
                  </a:lnTo>
                  <a:lnTo>
                    <a:pt x="576" y="721"/>
                  </a:lnTo>
                  <a:lnTo>
                    <a:pt x="593" y="712"/>
                  </a:lnTo>
                  <a:lnTo>
                    <a:pt x="608" y="702"/>
                  </a:lnTo>
                  <a:lnTo>
                    <a:pt x="624" y="691"/>
                  </a:lnTo>
                  <a:lnTo>
                    <a:pt x="639" y="680"/>
                  </a:lnTo>
                  <a:lnTo>
                    <a:pt x="652" y="667"/>
                  </a:lnTo>
                  <a:lnTo>
                    <a:pt x="668" y="654"/>
                  </a:lnTo>
                  <a:lnTo>
                    <a:pt x="678" y="641"/>
                  </a:lnTo>
                  <a:lnTo>
                    <a:pt x="692" y="628"/>
                  </a:lnTo>
                  <a:lnTo>
                    <a:pt x="703" y="613"/>
                  </a:lnTo>
                  <a:lnTo>
                    <a:pt x="713" y="598"/>
                  </a:lnTo>
                  <a:lnTo>
                    <a:pt x="724" y="583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51" y="534"/>
                  </a:lnTo>
                  <a:lnTo>
                    <a:pt x="757" y="514"/>
                  </a:lnTo>
                  <a:lnTo>
                    <a:pt x="764" y="497"/>
                  </a:lnTo>
                  <a:lnTo>
                    <a:pt x="768" y="480"/>
                  </a:lnTo>
                  <a:lnTo>
                    <a:pt x="773" y="461"/>
                  </a:lnTo>
                  <a:lnTo>
                    <a:pt x="777" y="441"/>
                  </a:lnTo>
                  <a:lnTo>
                    <a:pt x="779" y="422"/>
                  </a:lnTo>
                  <a:lnTo>
                    <a:pt x="781" y="402"/>
                  </a:lnTo>
                  <a:lnTo>
                    <a:pt x="781" y="383"/>
                  </a:lnTo>
                  <a:lnTo>
                    <a:pt x="781" y="364"/>
                  </a:lnTo>
                  <a:lnTo>
                    <a:pt x="779" y="344"/>
                  </a:lnTo>
                  <a:lnTo>
                    <a:pt x="777" y="325"/>
                  </a:lnTo>
                  <a:lnTo>
                    <a:pt x="773" y="306"/>
                  </a:lnTo>
                  <a:lnTo>
                    <a:pt x="768" y="288"/>
                  </a:lnTo>
                  <a:lnTo>
                    <a:pt x="764" y="269"/>
                  </a:lnTo>
                  <a:lnTo>
                    <a:pt x="757" y="252"/>
                  </a:lnTo>
                  <a:lnTo>
                    <a:pt x="751" y="235"/>
                  </a:lnTo>
                  <a:lnTo>
                    <a:pt x="742" y="217"/>
                  </a:lnTo>
                  <a:lnTo>
                    <a:pt x="733" y="200"/>
                  </a:lnTo>
                  <a:lnTo>
                    <a:pt x="724" y="185"/>
                  </a:lnTo>
                  <a:lnTo>
                    <a:pt x="713" y="170"/>
                  </a:lnTo>
                  <a:lnTo>
                    <a:pt x="703" y="155"/>
                  </a:lnTo>
                  <a:lnTo>
                    <a:pt x="692" y="140"/>
                  </a:lnTo>
                  <a:lnTo>
                    <a:pt x="678" y="125"/>
                  </a:lnTo>
                  <a:lnTo>
                    <a:pt x="668" y="112"/>
                  </a:lnTo>
                  <a:lnTo>
                    <a:pt x="652" y="99"/>
                  </a:lnTo>
                  <a:lnTo>
                    <a:pt x="639" y="88"/>
                  </a:lnTo>
                  <a:lnTo>
                    <a:pt x="624" y="75"/>
                  </a:lnTo>
                  <a:lnTo>
                    <a:pt x="608" y="65"/>
                  </a:lnTo>
                  <a:lnTo>
                    <a:pt x="593" y="56"/>
                  </a:lnTo>
                  <a:lnTo>
                    <a:pt x="576" y="47"/>
                  </a:lnTo>
                  <a:lnTo>
                    <a:pt x="560" y="39"/>
                  </a:lnTo>
                  <a:lnTo>
                    <a:pt x="543" y="30"/>
                  </a:lnTo>
                  <a:lnTo>
                    <a:pt x="525" y="24"/>
                  </a:lnTo>
                  <a:lnTo>
                    <a:pt x="505" y="17"/>
                  </a:lnTo>
                  <a:lnTo>
                    <a:pt x="488" y="13"/>
                  </a:lnTo>
                  <a:lnTo>
                    <a:pt x="468" y="9"/>
                  </a:lnTo>
                  <a:lnTo>
                    <a:pt x="451" y="4"/>
                  </a:lnTo>
                  <a:lnTo>
                    <a:pt x="431" y="2"/>
                  </a:lnTo>
                  <a:lnTo>
                    <a:pt x="411" y="0"/>
                  </a:lnTo>
                  <a:lnTo>
                    <a:pt x="389" y="0"/>
                  </a:lnTo>
                </a:path>
              </a:pathLst>
            </a:custGeom>
            <a:noFill/>
            <a:ln w="825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7" name="Freeform 13"/>
            <p:cNvSpPr>
              <a:spLocks/>
            </p:cNvSpPr>
            <p:nvPr/>
          </p:nvSpPr>
          <p:spPr bwMode="auto">
            <a:xfrm>
              <a:off x="2980" y="2765"/>
              <a:ext cx="779" cy="767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293" y="11"/>
                </a:cxn>
                <a:cxn ang="0">
                  <a:pos x="238" y="30"/>
                </a:cxn>
                <a:cxn ang="0">
                  <a:pos x="188" y="54"/>
                </a:cxn>
                <a:cxn ang="0">
                  <a:pos x="142" y="86"/>
                </a:cxn>
                <a:cxn ang="0">
                  <a:pos x="103" y="125"/>
                </a:cxn>
                <a:cxn ang="0">
                  <a:pos x="68" y="168"/>
                </a:cxn>
                <a:cxn ang="0">
                  <a:pos x="39" y="215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9" y="549"/>
                </a:cxn>
                <a:cxn ang="0">
                  <a:pos x="68" y="596"/>
                </a:cxn>
                <a:cxn ang="0">
                  <a:pos x="103" y="639"/>
                </a:cxn>
                <a:cxn ang="0">
                  <a:pos x="142" y="678"/>
                </a:cxn>
                <a:cxn ang="0">
                  <a:pos x="188" y="710"/>
                </a:cxn>
                <a:cxn ang="0">
                  <a:pos x="238" y="736"/>
                </a:cxn>
                <a:cxn ang="0">
                  <a:pos x="293" y="753"/>
                </a:cxn>
                <a:cxn ang="0">
                  <a:pos x="350" y="764"/>
                </a:cxn>
                <a:cxn ang="0">
                  <a:pos x="411" y="766"/>
                </a:cxn>
                <a:cxn ang="0">
                  <a:pos x="468" y="758"/>
                </a:cxn>
                <a:cxn ang="0">
                  <a:pos x="525" y="743"/>
                </a:cxn>
                <a:cxn ang="0">
                  <a:pos x="576" y="719"/>
                </a:cxn>
                <a:cxn ang="0">
                  <a:pos x="624" y="689"/>
                </a:cxn>
                <a:cxn ang="0">
                  <a:pos x="665" y="654"/>
                </a:cxn>
                <a:cxn ang="0">
                  <a:pos x="703" y="611"/>
                </a:cxn>
                <a:cxn ang="0">
                  <a:pos x="733" y="566"/>
                </a:cxn>
                <a:cxn ang="0">
                  <a:pos x="757" y="514"/>
                </a:cxn>
                <a:cxn ang="0">
                  <a:pos x="773" y="461"/>
                </a:cxn>
                <a:cxn ang="0">
                  <a:pos x="779" y="403"/>
                </a:cxn>
                <a:cxn ang="0">
                  <a:pos x="779" y="342"/>
                </a:cxn>
                <a:cxn ang="0">
                  <a:pos x="768" y="286"/>
                </a:cxn>
                <a:cxn ang="0">
                  <a:pos x="749" y="233"/>
                </a:cxn>
                <a:cxn ang="0">
                  <a:pos x="725" y="183"/>
                </a:cxn>
                <a:cxn ang="0">
                  <a:pos x="692" y="138"/>
                </a:cxn>
                <a:cxn ang="0">
                  <a:pos x="652" y="99"/>
                </a:cxn>
                <a:cxn ang="0">
                  <a:pos x="608" y="65"/>
                </a:cxn>
                <a:cxn ang="0">
                  <a:pos x="560" y="37"/>
                </a:cxn>
                <a:cxn ang="0">
                  <a:pos x="506" y="17"/>
                </a:cxn>
                <a:cxn ang="0">
                  <a:pos x="449" y="4"/>
                </a:cxn>
                <a:cxn ang="0">
                  <a:pos x="390" y="0"/>
                </a:cxn>
              </a:cxnLst>
              <a:rect l="0" t="0" r="r" b="b"/>
              <a:pathLst>
                <a:path w="779" h="766">
                  <a:moveTo>
                    <a:pt x="390" y="0"/>
                  </a:moveTo>
                  <a:lnTo>
                    <a:pt x="370" y="0"/>
                  </a:lnTo>
                  <a:lnTo>
                    <a:pt x="350" y="0"/>
                  </a:lnTo>
                  <a:lnTo>
                    <a:pt x="330" y="4"/>
                  </a:lnTo>
                  <a:lnTo>
                    <a:pt x="311" y="7"/>
                  </a:lnTo>
                  <a:lnTo>
                    <a:pt x="293" y="11"/>
                  </a:lnTo>
                  <a:lnTo>
                    <a:pt x="274" y="17"/>
                  </a:lnTo>
                  <a:lnTo>
                    <a:pt x="256" y="22"/>
                  </a:lnTo>
                  <a:lnTo>
                    <a:pt x="238" y="30"/>
                  </a:lnTo>
                  <a:lnTo>
                    <a:pt x="221" y="37"/>
                  </a:lnTo>
                  <a:lnTo>
                    <a:pt x="203" y="45"/>
                  </a:lnTo>
                  <a:lnTo>
                    <a:pt x="188" y="54"/>
                  </a:lnTo>
                  <a:lnTo>
                    <a:pt x="173" y="65"/>
                  </a:lnTo>
                  <a:lnTo>
                    <a:pt x="157" y="75"/>
                  </a:lnTo>
                  <a:lnTo>
                    <a:pt x="142" y="86"/>
                  </a:lnTo>
                  <a:lnTo>
                    <a:pt x="129" y="99"/>
                  </a:lnTo>
                  <a:lnTo>
                    <a:pt x="114" y="112"/>
                  </a:lnTo>
                  <a:lnTo>
                    <a:pt x="103" y="125"/>
                  </a:lnTo>
                  <a:lnTo>
                    <a:pt x="90" y="138"/>
                  </a:lnTo>
                  <a:lnTo>
                    <a:pt x="79" y="153"/>
                  </a:lnTo>
                  <a:lnTo>
                    <a:pt x="68" y="168"/>
                  </a:lnTo>
                  <a:lnTo>
                    <a:pt x="57" y="183"/>
                  </a:lnTo>
                  <a:lnTo>
                    <a:pt x="48" y="200"/>
                  </a:lnTo>
                  <a:lnTo>
                    <a:pt x="39" y="215"/>
                  </a:lnTo>
                  <a:lnTo>
                    <a:pt x="30" y="233"/>
                  </a:lnTo>
                  <a:lnTo>
                    <a:pt x="24" y="250"/>
                  </a:lnTo>
                  <a:lnTo>
                    <a:pt x="17" y="269"/>
                  </a:lnTo>
                  <a:lnTo>
                    <a:pt x="13" y="286"/>
                  </a:lnTo>
                  <a:lnTo>
                    <a:pt x="9" y="306"/>
                  </a:lnTo>
                  <a:lnTo>
                    <a:pt x="4" y="325"/>
                  </a:lnTo>
                  <a:lnTo>
                    <a:pt x="2" y="342"/>
                  </a:lnTo>
                  <a:lnTo>
                    <a:pt x="0" y="362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9" y="461"/>
                  </a:lnTo>
                  <a:lnTo>
                    <a:pt x="13" y="478"/>
                  </a:lnTo>
                  <a:lnTo>
                    <a:pt x="17" y="497"/>
                  </a:lnTo>
                  <a:lnTo>
                    <a:pt x="24" y="514"/>
                  </a:lnTo>
                  <a:lnTo>
                    <a:pt x="30" y="532"/>
                  </a:lnTo>
                  <a:lnTo>
                    <a:pt x="39" y="549"/>
                  </a:lnTo>
                  <a:lnTo>
                    <a:pt x="48" y="566"/>
                  </a:lnTo>
                  <a:lnTo>
                    <a:pt x="57" y="581"/>
                  </a:lnTo>
                  <a:lnTo>
                    <a:pt x="68" y="596"/>
                  </a:lnTo>
                  <a:lnTo>
                    <a:pt x="79" y="611"/>
                  </a:lnTo>
                  <a:lnTo>
                    <a:pt x="90" y="626"/>
                  </a:lnTo>
                  <a:lnTo>
                    <a:pt x="103" y="639"/>
                  </a:lnTo>
                  <a:lnTo>
                    <a:pt x="114" y="654"/>
                  </a:lnTo>
                  <a:lnTo>
                    <a:pt x="129" y="667"/>
                  </a:lnTo>
                  <a:lnTo>
                    <a:pt x="142" y="678"/>
                  </a:lnTo>
                  <a:lnTo>
                    <a:pt x="157" y="689"/>
                  </a:lnTo>
                  <a:lnTo>
                    <a:pt x="173" y="700"/>
                  </a:lnTo>
                  <a:lnTo>
                    <a:pt x="188" y="710"/>
                  </a:lnTo>
                  <a:lnTo>
                    <a:pt x="203" y="719"/>
                  </a:lnTo>
                  <a:lnTo>
                    <a:pt x="221" y="727"/>
                  </a:lnTo>
                  <a:lnTo>
                    <a:pt x="238" y="736"/>
                  </a:lnTo>
                  <a:lnTo>
                    <a:pt x="256" y="743"/>
                  </a:lnTo>
                  <a:lnTo>
                    <a:pt x="274" y="749"/>
                  </a:lnTo>
                  <a:lnTo>
                    <a:pt x="293" y="753"/>
                  </a:lnTo>
                  <a:lnTo>
                    <a:pt x="311" y="758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11" y="766"/>
                  </a:lnTo>
                  <a:lnTo>
                    <a:pt x="431" y="764"/>
                  </a:lnTo>
                  <a:lnTo>
                    <a:pt x="449" y="762"/>
                  </a:lnTo>
                  <a:lnTo>
                    <a:pt x="468" y="758"/>
                  </a:lnTo>
                  <a:lnTo>
                    <a:pt x="488" y="753"/>
                  </a:lnTo>
                  <a:lnTo>
                    <a:pt x="506" y="749"/>
                  </a:lnTo>
                  <a:lnTo>
                    <a:pt x="525" y="743"/>
                  </a:lnTo>
                  <a:lnTo>
                    <a:pt x="543" y="736"/>
                  </a:lnTo>
                  <a:lnTo>
                    <a:pt x="560" y="727"/>
                  </a:lnTo>
                  <a:lnTo>
                    <a:pt x="576" y="719"/>
                  </a:lnTo>
                  <a:lnTo>
                    <a:pt x="593" y="710"/>
                  </a:lnTo>
                  <a:lnTo>
                    <a:pt x="608" y="700"/>
                  </a:lnTo>
                  <a:lnTo>
                    <a:pt x="624" y="689"/>
                  </a:lnTo>
                  <a:lnTo>
                    <a:pt x="639" y="678"/>
                  </a:lnTo>
                  <a:lnTo>
                    <a:pt x="652" y="667"/>
                  </a:lnTo>
                  <a:lnTo>
                    <a:pt x="665" y="654"/>
                  </a:lnTo>
                  <a:lnTo>
                    <a:pt x="679" y="639"/>
                  </a:lnTo>
                  <a:lnTo>
                    <a:pt x="692" y="626"/>
                  </a:lnTo>
                  <a:lnTo>
                    <a:pt x="703" y="611"/>
                  </a:lnTo>
                  <a:lnTo>
                    <a:pt x="714" y="596"/>
                  </a:lnTo>
                  <a:lnTo>
                    <a:pt x="725" y="581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49" y="532"/>
                  </a:lnTo>
                  <a:lnTo>
                    <a:pt x="757" y="514"/>
                  </a:lnTo>
                  <a:lnTo>
                    <a:pt x="762" y="497"/>
                  </a:lnTo>
                  <a:lnTo>
                    <a:pt x="768" y="478"/>
                  </a:lnTo>
                  <a:lnTo>
                    <a:pt x="773" y="461"/>
                  </a:lnTo>
                  <a:lnTo>
                    <a:pt x="775" y="441"/>
                  </a:lnTo>
                  <a:lnTo>
                    <a:pt x="779" y="422"/>
                  </a:lnTo>
                  <a:lnTo>
                    <a:pt x="779" y="403"/>
                  </a:lnTo>
                  <a:lnTo>
                    <a:pt x="779" y="383"/>
                  </a:lnTo>
                  <a:lnTo>
                    <a:pt x="779" y="362"/>
                  </a:lnTo>
                  <a:lnTo>
                    <a:pt x="779" y="342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8" y="286"/>
                  </a:lnTo>
                  <a:lnTo>
                    <a:pt x="762" y="269"/>
                  </a:lnTo>
                  <a:lnTo>
                    <a:pt x="757" y="250"/>
                  </a:lnTo>
                  <a:lnTo>
                    <a:pt x="749" y="233"/>
                  </a:lnTo>
                  <a:lnTo>
                    <a:pt x="742" y="215"/>
                  </a:lnTo>
                  <a:lnTo>
                    <a:pt x="733" y="200"/>
                  </a:lnTo>
                  <a:lnTo>
                    <a:pt x="725" y="183"/>
                  </a:lnTo>
                  <a:lnTo>
                    <a:pt x="714" y="168"/>
                  </a:lnTo>
                  <a:lnTo>
                    <a:pt x="703" y="153"/>
                  </a:lnTo>
                  <a:lnTo>
                    <a:pt x="692" y="138"/>
                  </a:lnTo>
                  <a:lnTo>
                    <a:pt x="679" y="125"/>
                  </a:lnTo>
                  <a:lnTo>
                    <a:pt x="665" y="112"/>
                  </a:lnTo>
                  <a:lnTo>
                    <a:pt x="652" y="99"/>
                  </a:lnTo>
                  <a:lnTo>
                    <a:pt x="639" y="86"/>
                  </a:lnTo>
                  <a:lnTo>
                    <a:pt x="624" y="75"/>
                  </a:lnTo>
                  <a:lnTo>
                    <a:pt x="608" y="65"/>
                  </a:lnTo>
                  <a:lnTo>
                    <a:pt x="593" y="54"/>
                  </a:lnTo>
                  <a:lnTo>
                    <a:pt x="576" y="45"/>
                  </a:lnTo>
                  <a:lnTo>
                    <a:pt x="560" y="37"/>
                  </a:lnTo>
                  <a:lnTo>
                    <a:pt x="543" y="30"/>
                  </a:lnTo>
                  <a:lnTo>
                    <a:pt x="525" y="22"/>
                  </a:lnTo>
                  <a:lnTo>
                    <a:pt x="506" y="17"/>
                  </a:lnTo>
                  <a:lnTo>
                    <a:pt x="488" y="11"/>
                  </a:lnTo>
                  <a:lnTo>
                    <a:pt x="468" y="7"/>
                  </a:lnTo>
                  <a:lnTo>
                    <a:pt x="449" y="4"/>
                  </a:lnTo>
                  <a:lnTo>
                    <a:pt x="431" y="0"/>
                  </a:lnTo>
                  <a:lnTo>
                    <a:pt x="411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8" name="Freeform 14"/>
            <p:cNvSpPr>
              <a:spLocks/>
            </p:cNvSpPr>
            <p:nvPr/>
          </p:nvSpPr>
          <p:spPr bwMode="auto">
            <a:xfrm>
              <a:off x="2980" y="2765"/>
              <a:ext cx="779" cy="767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293" y="11"/>
                </a:cxn>
                <a:cxn ang="0">
                  <a:pos x="238" y="30"/>
                </a:cxn>
                <a:cxn ang="0">
                  <a:pos x="188" y="54"/>
                </a:cxn>
                <a:cxn ang="0">
                  <a:pos x="142" y="86"/>
                </a:cxn>
                <a:cxn ang="0">
                  <a:pos x="103" y="125"/>
                </a:cxn>
                <a:cxn ang="0">
                  <a:pos x="68" y="168"/>
                </a:cxn>
                <a:cxn ang="0">
                  <a:pos x="39" y="215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9" y="549"/>
                </a:cxn>
                <a:cxn ang="0">
                  <a:pos x="68" y="596"/>
                </a:cxn>
                <a:cxn ang="0">
                  <a:pos x="103" y="639"/>
                </a:cxn>
                <a:cxn ang="0">
                  <a:pos x="142" y="678"/>
                </a:cxn>
                <a:cxn ang="0">
                  <a:pos x="188" y="710"/>
                </a:cxn>
                <a:cxn ang="0">
                  <a:pos x="238" y="736"/>
                </a:cxn>
                <a:cxn ang="0">
                  <a:pos x="293" y="753"/>
                </a:cxn>
                <a:cxn ang="0">
                  <a:pos x="350" y="764"/>
                </a:cxn>
                <a:cxn ang="0">
                  <a:pos x="411" y="766"/>
                </a:cxn>
                <a:cxn ang="0">
                  <a:pos x="468" y="758"/>
                </a:cxn>
                <a:cxn ang="0">
                  <a:pos x="525" y="743"/>
                </a:cxn>
                <a:cxn ang="0">
                  <a:pos x="576" y="719"/>
                </a:cxn>
                <a:cxn ang="0">
                  <a:pos x="624" y="689"/>
                </a:cxn>
                <a:cxn ang="0">
                  <a:pos x="665" y="654"/>
                </a:cxn>
                <a:cxn ang="0">
                  <a:pos x="703" y="611"/>
                </a:cxn>
                <a:cxn ang="0">
                  <a:pos x="733" y="566"/>
                </a:cxn>
                <a:cxn ang="0">
                  <a:pos x="757" y="514"/>
                </a:cxn>
                <a:cxn ang="0">
                  <a:pos x="773" y="461"/>
                </a:cxn>
                <a:cxn ang="0">
                  <a:pos x="779" y="403"/>
                </a:cxn>
                <a:cxn ang="0">
                  <a:pos x="779" y="342"/>
                </a:cxn>
                <a:cxn ang="0">
                  <a:pos x="768" y="286"/>
                </a:cxn>
                <a:cxn ang="0">
                  <a:pos x="749" y="233"/>
                </a:cxn>
                <a:cxn ang="0">
                  <a:pos x="725" y="183"/>
                </a:cxn>
                <a:cxn ang="0">
                  <a:pos x="692" y="138"/>
                </a:cxn>
                <a:cxn ang="0">
                  <a:pos x="652" y="99"/>
                </a:cxn>
                <a:cxn ang="0">
                  <a:pos x="608" y="65"/>
                </a:cxn>
                <a:cxn ang="0">
                  <a:pos x="560" y="37"/>
                </a:cxn>
                <a:cxn ang="0">
                  <a:pos x="506" y="17"/>
                </a:cxn>
                <a:cxn ang="0">
                  <a:pos x="449" y="4"/>
                </a:cxn>
                <a:cxn ang="0">
                  <a:pos x="390" y="0"/>
                </a:cxn>
              </a:cxnLst>
              <a:rect l="0" t="0" r="r" b="b"/>
              <a:pathLst>
                <a:path w="779" h="766">
                  <a:moveTo>
                    <a:pt x="390" y="0"/>
                  </a:moveTo>
                  <a:lnTo>
                    <a:pt x="370" y="0"/>
                  </a:lnTo>
                  <a:lnTo>
                    <a:pt x="350" y="0"/>
                  </a:lnTo>
                  <a:lnTo>
                    <a:pt x="330" y="4"/>
                  </a:lnTo>
                  <a:lnTo>
                    <a:pt x="311" y="7"/>
                  </a:lnTo>
                  <a:lnTo>
                    <a:pt x="293" y="11"/>
                  </a:lnTo>
                  <a:lnTo>
                    <a:pt x="274" y="17"/>
                  </a:lnTo>
                  <a:lnTo>
                    <a:pt x="256" y="22"/>
                  </a:lnTo>
                  <a:lnTo>
                    <a:pt x="238" y="30"/>
                  </a:lnTo>
                  <a:lnTo>
                    <a:pt x="221" y="37"/>
                  </a:lnTo>
                  <a:lnTo>
                    <a:pt x="203" y="45"/>
                  </a:lnTo>
                  <a:lnTo>
                    <a:pt x="188" y="54"/>
                  </a:lnTo>
                  <a:lnTo>
                    <a:pt x="173" y="65"/>
                  </a:lnTo>
                  <a:lnTo>
                    <a:pt x="157" y="75"/>
                  </a:lnTo>
                  <a:lnTo>
                    <a:pt x="142" y="86"/>
                  </a:lnTo>
                  <a:lnTo>
                    <a:pt x="129" y="99"/>
                  </a:lnTo>
                  <a:lnTo>
                    <a:pt x="114" y="112"/>
                  </a:lnTo>
                  <a:lnTo>
                    <a:pt x="103" y="125"/>
                  </a:lnTo>
                  <a:lnTo>
                    <a:pt x="90" y="138"/>
                  </a:lnTo>
                  <a:lnTo>
                    <a:pt x="79" y="153"/>
                  </a:lnTo>
                  <a:lnTo>
                    <a:pt x="68" y="168"/>
                  </a:lnTo>
                  <a:lnTo>
                    <a:pt x="57" y="183"/>
                  </a:lnTo>
                  <a:lnTo>
                    <a:pt x="48" y="200"/>
                  </a:lnTo>
                  <a:lnTo>
                    <a:pt x="39" y="215"/>
                  </a:lnTo>
                  <a:lnTo>
                    <a:pt x="30" y="233"/>
                  </a:lnTo>
                  <a:lnTo>
                    <a:pt x="24" y="250"/>
                  </a:lnTo>
                  <a:lnTo>
                    <a:pt x="17" y="269"/>
                  </a:lnTo>
                  <a:lnTo>
                    <a:pt x="13" y="286"/>
                  </a:lnTo>
                  <a:lnTo>
                    <a:pt x="9" y="306"/>
                  </a:lnTo>
                  <a:lnTo>
                    <a:pt x="4" y="325"/>
                  </a:lnTo>
                  <a:lnTo>
                    <a:pt x="2" y="342"/>
                  </a:lnTo>
                  <a:lnTo>
                    <a:pt x="0" y="362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9" y="461"/>
                  </a:lnTo>
                  <a:lnTo>
                    <a:pt x="13" y="478"/>
                  </a:lnTo>
                  <a:lnTo>
                    <a:pt x="17" y="497"/>
                  </a:lnTo>
                  <a:lnTo>
                    <a:pt x="24" y="514"/>
                  </a:lnTo>
                  <a:lnTo>
                    <a:pt x="30" y="532"/>
                  </a:lnTo>
                  <a:lnTo>
                    <a:pt x="39" y="549"/>
                  </a:lnTo>
                  <a:lnTo>
                    <a:pt x="48" y="566"/>
                  </a:lnTo>
                  <a:lnTo>
                    <a:pt x="57" y="581"/>
                  </a:lnTo>
                  <a:lnTo>
                    <a:pt x="68" y="596"/>
                  </a:lnTo>
                  <a:lnTo>
                    <a:pt x="79" y="611"/>
                  </a:lnTo>
                  <a:lnTo>
                    <a:pt x="90" y="626"/>
                  </a:lnTo>
                  <a:lnTo>
                    <a:pt x="103" y="639"/>
                  </a:lnTo>
                  <a:lnTo>
                    <a:pt x="114" y="654"/>
                  </a:lnTo>
                  <a:lnTo>
                    <a:pt x="129" y="667"/>
                  </a:lnTo>
                  <a:lnTo>
                    <a:pt x="142" y="678"/>
                  </a:lnTo>
                  <a:lnTo>
                    <a:pt x="157" y="689"/>
                  </a:lnTo>
                  <a:lnTo>
                    <a:pt x="173" y="700"/>
                  </a:lnTo>
                  <a:lnTo>
                    <a:pt x="188" y="710"/>
                  </a:lnTo>
                  <a:lnTo>
                    <a:pt x="203" y="719"/>
                  </a:lnTo>
                  <a:lnTo>
                    <a:pt x="221" y="727"/>
                  </a:lnTo>
                  <a:lnTo>
                    <a:pt x="238" y="736"/>
                  </a:lnTo>
                  <a:lnTo>
                    <a:pt x="256" y="743"/>
                  </a:lnTo>
                  <a:lnTo>
                    <a:pt x="274" y="749"/>
                  </a:lnTo>
                  <a:lnTo>
                    <a:pt x="293" y="753"/>
                  </a:lnTo>
                  <a:lnTo>
                    <a:pt x="311" y="758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11" y="766"/>
                  </a:lnTo>
                  <a:lnTo>
                    <a:pt x="431" y="764"/>
                  </a:lnTo>
                  <a:lnTo>
                    <a:pt x="449" y="762"/>
                  </a:lnTo>
                  <a:lnTo>
                    <a:pt x="468" y="758"/>
                  </a:lnTo>
                  <a:lnTo>
                    <a:pt x="488" y="753"/>
                  </a:lnTo>
                  <a:lnTo>
                    <a:pt x="506" y="749"/>
                  </a:lnTo>
                  <a:lnTo>
                    <a:pt x="525" y="743"/>
                  </a:lnTo>
                  <a:lnTo>
                    <a:pt x="543" y="736"/>
                  </a:lnTo>
                  <a:lnTo>
                    <a:pt x="560" y="727"/>
                  </a:lnTo>
                  <a:lnTo>
                    <a:pt x="576" y="719"/>
                  </a:lnTo>
                  <a:lnTo>
                    <a:pt x="593" y="710"/>
                  </a:lnTo>
                  <a:lnTo>
                    <a:pt x="608" y="700"/>
                  </a:lnTo>
                  <a:lnTo>
                    <a:pt x="624" y="689"/>
                  </a:lnTo>
                  <a:lnTo>
                    <a:pt x="639" y="678"/>
                  </a:lnTo>
                  <a:lnTo>
                    <a:pt x="652" y="667"/>
                  </a:lnTo>
                  <a:lnTo>
                    <a:pt x="665" y="654"/>
                  </a:lnTo>
                  <a:lnTo>
                    <a:pt x="679" y="639"/>
                  </a:lnTo>
                  <a:lnTo>
                    <a:pt x="692" y="626"/>
                  </a:lnTo>
                  <a:lnTo>
                    <a:pt x="703" y="611"/>
                  </a:lnTo>
                  <a:lnTo>
                    <a:pt x="714" y="596"/>
                  </a:lnTo>
                  <a:lnTo>
                    <a:pt x="725" y="581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49" y="532"/>
                  </a:lnTo>
                  <a:lnTo>
                    <a:pt x="757" y="514"/>
                  </a:lnTo>
                  <a:lnTo>
                    <a:pt x="762" y="497"/>
                  </a:lnTo>
                  <a:lnTo>
                    <a:pt x="768" y="478"/>
                  </a:lnTo>
                  <a:lnTo>
                    <a:pt x="773" y="461"/>
                  </a:lnTo>
                  <a:lnTo>
                    <a:pt x="775" y="441"/>
                  </a:lnTo>
                  <a:lnTo>
                    <a:pt x="779" y="422"/>
                  </a:lnTo>
                  <a:lnTo>
                    <a:pt x="779" y="403"/>
                  </a:lnTo>
                  <a:lnTo>
                    <a:pt x="779" y="383"/>
                  </a:lnTo>
                  <a:lnTo>
                    <a:pt x="779" y="362"/>
                  </a:lnTo>
                  <a:lnTo>
                    <a:pt x="779" y="342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8" y="286"/>
                  </a:lnTo>
                  <a:lnTo>
                    <a:pt x="762" y="269"/>
                  </a:lnTo>
                  <a:lnTo>
                    <a:pt x="757" y="250"/>
                  </a:lnTo>
                  <a:lnTo>
                    <a:pt x="749" y="233"/>
                  </a:lnTo>
                  <a:lnTo>
                    <a:pt x="742" y="215"/>
                  </a:lnTo>
                  <a:lnTo>
                    <a:pt x="733" y="200"/>
                  </a:lnTo>
                  <a:lnTo>
                    <a:pt x="725" y="183"/>
                  </a:lnTo>
                  <a:lnTo>
                    <a:pt x="714" y="168"/>
                  </a:lnTo>
                  <a:lnTo>
                    <a:pt x="703" y="153"/>
                  </a:lnTo>
                  <a:lnTo>
                    <a:pt x="692" y="138"/>
                  </a:lnTo>
                  <a:lnTo>
                    <a:pt x="679" y="125"/>
                  </a:lnTo>
                  <a:lnTo>
                    <a:pt x="665" y="112"/>
                  </a:lnTo>
                  <a:lnTo>
                    <a:pt x="652" y="99"/>
                  </a:lnTo>
                  <a:lnTo>
                    <a:pt x="639" y="86"/>
                  </a:lnTo>
                  <a:lnTo>
                    <a:pt x="624" y="75"/>
                  </a:lnTo>
                  <a:lnTo>
                    <a:pt x="608" y="65"/>
                  </a:lnTo>
                  <a:lnTo>
                    <a:pt x="593" y="54"/>
                  </a:lnTo>
                  <a:lnTo>
                    <a:pt x="576" y="45"/>
                  </a:lnTo>
                  <a:lnTo>
                    <a:pt x="560" y="37"/>
                  </a:lnTo>
                  <a:lnTo>
                    <a:pt x="543" y="30"/>
                  </a:lnTo>
                  <a:lnTo>
                    <a:pt x="525" y="22"/>
                  </a:lnTo>
                  <a:lnTo>
                    <a:pt x="506" y="17"/>
                  </a:lnTo>
                  <a:lnTo>
                    <a:pt x="488" y="11"/>
                  </a:lnTo>
                  <a:lnTo>
                    <a:pt x="468" y="7"/>
                  </a:lnTo>
                  <a:lnTo>
                    <a:pt x="449" y="4"/>
                  </a:lnTo>
                  <a:lnTo>
                    <a:pt x="431" y="0"/>
                  </a:lnTo>
                  <a:lnTo>
                    <a:pt x="411" y="0"/>
                  </a:lnTo>
                  <a:lnTo>
                    <a:pt x="390" y="0"/>
                  </a:lnTo>
                </a:path>
              </a:pathLst>
            </a:custGeom>
            <a:noFill/>
            <a:ln w="825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9" name="Freeform 15"/>
            <p:cNvSpPr>
              <a:spLocks noEditPoints="1"/>
            </p:cNvSpPr>
            <p:nvPr/>
          </p:nvSpPr>
          <p:spPr bwMode="auto">
            <a:xfrm>
              <a:off x="784" y="499"/>
              <a:ext cx="1977" cy="727"/>
            </a:xfrm>
            <a:custGeom>
              <a:avLst/>
              <a:gdLst/>
              <a:ahLst/>
              <a:cxnLst>
                <a:cxn ang="0">
                  <a:pos x="68" y="624"/>
                </a:cxn>
                <a:cxn ang="0">
                  <a:pos x="138" y="536"/>
                </a:cxn>
                <a:cxn ang="0">
                  <a:pos x="210" y="450"/>
                </a:cxn>
                <a:cxn ang="0">
                  <a:pos x="289" y="368"/>
                </a:cxn>
                <a:cxn ang="0">
                  <a:pos x="372" y="293"/>
                </a:cxn>
                <a:cxn ang="0">
                  <a:pos x="466" y="226"/>
                </a:cxn>
                <a:cxn ang="0">
                  <a:pos x="571" y="168"/>
                </a:cxn>
                <a:cxn ang="0">
                  <a:pos x="628" y="142"/>
                </a:cxn>
                <a:cxn ang="0">
                  <a:pos x="689" y="121"/>
                </a:cxn>
                <a:cxn ang="0">
                  <a:pos x="753" y="101"/>
                </a:cxn>
                <a:cxn ang="0">
                  <a:pos x="819" y="84"/>
                </a:cxn>
                <a:cxn ang="0">
                  <a:pos x="963" y="60"/>
                </a:cxn>
                <a:cxn ang="0">
                  <a:pos x="1116" y="43"/>
                </a:cxn>
                <a:cxn ang="0">
                  <a:pos x="1278" y="37"/>
                </a:cxn>
                <a:cxn ang="0">
                  <a:pos x="1447" y="35"/>
                </a:cxn>
                <a:cxn ang="0">
                  <a:pos x="1620" y="39"/>
                </a:cxn>
                <a:cxn ang="0">
                  <a:pos x="1797" y="43"/>
                </a:cxn>
                <a:cxn ang="0">
                  <a:pos x="1889" y="50"/>
                </a:cxn>
                <a:cxn ang="0">
                  <a:pos x="1894" y="52"/>
                </a:cxn>
                <a:cxn ang="0">
                  <a:pos x="1891" y="58"/>
                </a:cxn>
                <a:cxn ang="0">
                  <a:pos x="1889" y="60"/>
                </a:cxn>
                <a:cxn ang="0">
                  <a:pos x="1797" y="58"/>
                </a:cxn>
                <a:cxn ang="0">
                  <a:pos x="1620" y="52"/>
                </a:cxn>
                <a:cxn ang="0">
                  <a:pos x="1447" y="48"/>
                </a:cxn>
                <a:cxn ang="0">
                  <a:pos x="1278" y="50"/>
                </a:cxn>
                <a:cxn ang="0">
                  <a:pos x="1116" y="58"/>
                </a:cxn>
                <a:cxn ang="0">
                  <a:pos x="965" y="73"/>
                </a:cxn>
                <a:cxn ang="0">
                  <a:pos x="823" y="97"/>
                </a:cxn>
                <a:cxn ang="0">
                  <a:pos x="757" y="114"/>
                </a:cxn>
                <a:cxn ang="0">
                  <a:pos x="694" y="131"/>
                </a:cxn>
                <a:cxn ang="0">
                  <a:pos x="635" y="155"/>
                </a:cxn>
                <a:cxn ang="0">
                  <a:pos x="578" y="179"/>
                </a:cxn>
                <a:cxn ang="0">
                  <a:pos x="475" y="237"/>
                </a:cxn>
                <a:cxn ang="0">
                  <a:pos x="381" y="304"/>
                </a:cxn>
                <a:cxn ang="0">
                  <a:pos x="298" y="377"/>
                </a:cxn>
                <a:cxn ang="0">
                  <a:pos x="221" y="459"/>
                </a:cxn>
                <a:cxn ang="0">
                  <a:pos x="149" y="545"/>
                </a:cxn>
                <a:cxn ang="0">
                  <a:pos x="79" y="633"/>
                </a:cxn>
                <a:cxn ang="0">
                  <a:pos x="11" y="723"/>
                </a:cxn>
                <a:cxn ang="0">
                  <a:pos x="6" y="725"/>
                </a:cxn>
                <a:cxn ang="0">
                  <a:pos x="2" y="721"/>
                </a:cxn>
                <a:cxn ang="0">
                  <a:pos x="0" y="717"/>
                </a:cxn>
                <a:cxn ang="0">
                  <a:pos x="2" y="715"/>
                </a:cxn>
                <a:cxn ang="0">
                  <a:pos x="1977" y="58"/>
                </a:cxn>
                <a:cxn ang="0">
                  <a:pos x="1870" y="0"/>
                </a:cxn>
              </a:cxnLst>
              <a:rect l="0" t="0" r="r" b="b"/>
              <a:pathLst>
                <a:path w="1977" h="725">
                  <a:moveTo>
                    <a:pt x="2" y="715"/>
                  </a:moveTo>
                  <a:lnTo>
                    <a:pt x="68" y="624"/>
                  </a:lnTo>
                  <a:lnTo>
                    <a:pt x="103" y="579"/>
                  </a:lnTo>
                  <a:lnTo>
                    <a:pt x="138" y="536"/>
                  </a:lnTo>
                  <a:lnTo>
                    <a:pt x="173" y="493"/>
                  </a:lnTo>
                  <a:lnTo>
                    <a:pt x="210" y="450"/>
                  </a:lnTo>
                  <a:lnTo>
                    <a:pt x="247" y="409"/>
                  </a:lnTo>
                  <a:lnTo>
                    <a:pt x="289" y="368"/>
                  </a:lnTo>
                  <a:lnTo>
                    <a:pt x="328" y="329"/>
                  </a:lnTo>
                  <a:lnTo>
                    <a:pt x="372" y="293"/>
                  </a:lnTo>
                  <a:lnTo>
                    <a:pt x="418" y="258"/>
                  </a:lnTo>
                  <a:lnTo>
                    <a:pt x="466" y="226"/>
                  </a:lnTo>
                  <a:lnTo>
                    <a:pt x="519" y="196"/>
                  </a:lnTo>
                  <a:lnTo>
                    <a:pt x="571" y="168"/>
                  </a:lnTo>
                  <a:lnTo>
                    <a:pt x="600" y="155"/>
                  </a:lnTo>
                  <a:lnTo>
                    <a:pt x="628" y="142"/>
                  </a:lnTo>
                  <a:lnTo>
                    <a:pt x="659" y="131"/>
                  </a:lnTo>
                  <a:lnTo>
                    <a:pt x="689" y="121"/>
                  </a:lnTo>
                  <a:lnTo>
                    <a:pt x="720" y="110"/>
                  </a:lnTo>
                  <a:lnTo>
                    <a:pt x="753" y="101"/>
                  </a:lnTo>
                  <a:lnTo>
                    <a:pt x="786" y="93"/>
                  </a:lnTo>
                  <a:lnTo>
                    <a:pt x="819" y="84"/>
                  </a:lnTo>
                  <a:lnTo>
                    <a:pt x="889" y="71"/>
                  </a:lnTo>
                  <a:lnTo>
                    <a:pt x="963" y="60"/>
                  </a:lnTo>
                  <a:lnTo>
                    <a:pt x="1038" y="52"/>
                  </a:lnTo>
                  <a:lnTo>
                    <a:pt x="1116" y="43"/>
                  </a:lnTo>
                  <a:lnTo>
                    <a:pt x="1195" y="39"/>
                  </a:lnTo>
                  <a:lnTo>
                    <a:pt x="1278" y="37"/>
                  </a:lnTo>
                  <a:lnTo>
                    <a:pt x="1362" y="35"/>
                  </a:lnTo>
                  <a:lnTo>
                    <a:pt x="1447" y="35"/>
                  </a:lnTo>
                  <a:lnTo>
                    <a:pt x="1532" y="37"/>
                  </a:lnTo>
                  <a:lnTo>
                    <a:pt x="1620" y="39"/>
                  </a:lnTo>
                  <a:lnTo>
                    <a:pt x="1710" y="41"/>
                  </a:lnTo>
                  <a:lnTo>
                    <a:pt x="1797" y="43"/>
                  </a:lnTo>
                  <a:lnTo>
                    <a:pt x="1887" y="48"/>
                  </a:lnTo>
                  <a:lnTo>
                    <a:pt x="1889" y="50"/>
                  </a:lnTo>
                  <a:lnTo>
                    <a:pt x="1891" y="50"/>
                  </a:lnTo>
                  <a:lnTo>
                    <a:pt x="1894" y="52"/>
                  </a:lnTo>
                  <a:lnTo>
                    <a:pt x="1894" y="54"/>
                  </a:lnTo>
                  <a:lnTo>
                    <a:pt x="1891" y="58"/>
                  </a:lnTo>
                  <a:lnTo>
                    <a:pt x="1891" y="60"/>
                  </a:lnTo>
                  <a:lnTo>
                    <a:pt x="1889" y="60"/>
                  </a:lnTo>
                  <a:lnTo>
                    <a:pt x="1885" y="60"/>
                  </a:lnTo>
                  <a:lnTo>
                    <a:pt x="1797" y="58"/>
                  </a:lnTo>
                  <a:lnTo>
                    <a:pt x="1710" y="54"/>
                  </a:lnTo>
                  <a:lnTo>
                    <a:pt x="1620" y="52"/>
                  </a:lnTo>
                  <a:lnTo>
                    <a:pt x="1532" y="50"/>
                  </a:lnTo>
                  <a:lnTo>
                    <a:pt x="1447" y="48"/>
                  </a:lnTo>
                  <a:lnTo>
                    <a:pt x="1362" y="48"/>
                  </a:lnTo>
                  <a:lnTo>
                    <a:pt x="1278" y="50"/>
                  </a:lnTo>
                  <a:lnTo>
                    <a:pt x="1197" y="52"/>
                  </a:lnTo>
                  <a:lnTo>
                    <a:pt x="1116" y="58"/>
                  </a:lnTo>
                  <a:lnTo>
                    <a:pt x="1040" y="65"/>
                  </a:lnTo>
                  <a:lnTo>
                    <a:pt x="965" y="73"/>
                  </a:lnTo>
                  <a:lnTo>
                    <a:pt x="893" y="84"/>
                  </a:lnTo>
                  <a:lnTo>
                    <a:pt x="823" y="97"/>
                  </a:lnTo>
                  <a:lnTo>
                    <a:pt x="788" y="106"/>
                  </a:lnTo>
                  <a:lnTo>
                    <a:pt x="757" y="114"/>
                  </a:lnTo>
                  <a:lnTo>
                    <a:pt x="725" y="123"/>
                  </a:lnTo>
                  <a:lnTo>
                    <a:pt x="694" y="131"/>
                  </a:lnTo>
                  <a:lnTo>
                    <a:pt x="663" y="142"/>
                  </a:lnTo>
                  <a:lnTo>
                    <a:pt x="635" y="155"/>
                  </a:lnTo>
                  <a:lnTo>
                    <a:pt x="606" y="166"/>
                  </a:lnTo>
                  <a:lnTo>
                    <a:pt x="578" y="179"/>
                  </a:lnTo>
                  <a:lnTo>
                    <a:pt x="525" y="207"/>
                  </a:lnTo>
                  <a:lnTo>
                    <a:pt x="475" y="237"/>
                  </a:lnTo>
                  <a:lnTo>
                    <a:pt x="427" y="269"/>
                  </a:lnTo>
                  <a:lnTo>
                    <a:pt x="381" y="304"/>
                  </a:lnTo>
                  <a:lnTo>
                    <a:pt x="339" y="340"/>
                  </a:lnTo>
                  <a:lnTo>
                    <a:pt x="298" y="377"/>
                  </a:lnTo>
                  <a:lnTo>
                    <a:pt x="258" y="418"/>
                  </a:lnTo>
                  <a:lnTo>
                    <a:pt x="221" y="459"/>
                  </a:lnTo>
                  <a:lnTo>
                    <a:pt x="184" y="499"/>
                  </a:lnTo>
                  <a:lnTo>
                    <a:pt x="149" y="545"/>
                  </a:lnTo>
                  <a:lnTo>
                    <a:pt x="114" y="588"/>
                  </a:lnTo>
                  <a:lnTo>
                    <a:pt x="79" y="633"/>
                  </a:lnTo>
                  <a:lnTo>
                    <a:pt x="13" y="723"/>
                  </a:lnTo>
                  <a:lnTo>
                    <a:pt x="11" y="723"/>
                  </a:lnTo>
                  <a:lnTo>
                    <a:pt x="9" y="725"/>
                  </a:lnTo>
                  <a:lnTo>
                    <a:pt x="6" y="725"/>
                  </a:lnTo>
                  <a:lnTo>
                    <a:pt x="2" y="723"/>
                  </a:lnTo>
                  <a:lnTo>
                    <a:pt x="2" y="721"/>
                  </a:lnTo>
                  <a:lnTo>
                    <a:pt x="0" y="719"/>
                  </a:lnTo>
                  <a:lnTo>
                    <a:pt x="0" y="717"/>
                  </a:lnTo>
                  <a:lnTo>
                    <a:pt x="2" y="715"/>
                  </a:lnTo>
                  <a:lnTo>
                    <a:pt x="2" y="715"/>
                  </a:lnTo>
                  <a:close/>
                  <a:moveTo>
                    <a:pt x="1870" y="0"/>
                  </a:moveTo>
                  <a:lnTo>
                    <a:pt x="1977" y="58"/>
                  </a:lnTo>
                  <a:lnTo>
                    <a:pt x="1865" y="108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23920" name="Group 16"/>
            <p:cNvGrpSpPr>
              <a:grpSpLocks/>
            </p:cNvGrpSpPr>
            <p:nvPr/>
          </p:nvGrpSpPr>
          <p:grpSpPr bwMode="auto">
            <a:xfrm>
              <a:off x="1322" y="280"/>
              <a:ext cx="538" cy="276"/>
              <a:chOff x="1322" y="340"/>
              <a:chExt cx="538" cy="261"/>
            </a:xfrm>
          </p:grpSpPr>
          <p:sp>
            <p:nvSpPr>
              <p:cNvPr id="123969" name="Rectangle 17"/>
              <p:cNvSpPr>
                <a:spLocks noChangeArrowheads="1"/>
              </p:cNvSpPr>
              <p:nvPr/>
            </p:nvSpPr>
            <p:spPr bwMode="auto">
              <a:xfrm>
                <a:off x="1322" y="340"/>
                <a:ext cx="307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l" eaLnBrk="0" hangingPunct="0"/>
                <a:r>
                  <a:rPr lang="de-DE" sz="90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3970" name="Rectangle 18"/>
              <p:cNvSpPr>
                <a:spLocks noChangeArrowheads="1"/>
              </p:cNvSpPr>
              <p:nvPr/>
            </p:nvSpPr>
            <p:spPr bwMode="auto">
              <a:xfrm>
                <a:off x="1403" y="394"/>
                <a:ext cx="408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l" eaLnBrk="0" hangingPunct="0"/>
                <a:r>
                  <a:rPr lang="de-DE" sz="90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12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3971" name="Rectangle 19"/>
              <p:cNvSpPr>
                <a:spLocks noChangeArrowheads="1"/>
              </p:cNvSpPr>
              <p:nvPr/>
            </p:nvSpPr>
            <p:spPr bwMode="auto">
              <a:xfrm>
                <a:off x="1587" y="340"/>
                <a:ext cx="273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l" eaLnBrk="0" hangingPunct="0"/>
                <a:r>
                  <a:rPr lang="de-DE" sz="90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84724" name="Freeform 20"/>
            <p:cNvSpPr>
              <a:spLocks noEditPoints="1"/>
            </p:cNvSpPr>
            <p:nvPr/>
          </p:nvSpPr>
          <p:spPr bwMode="auto">
            <a:xfrm>
              <a:off x="3631" y="525"/>
              <a:ext cx="1582" cy="868"/>
            </a:xfrm>
            <a:custGeom>
              <a:avLst/>
              <a:gdLst/>
              <a:ahLst/>
              <a:cxnLst>
                <a:cxn ang="0">
                  <a:pos x="156" y="15"/>
                </a:cxn>
                <a:cxn ang="0">
                  <a:pos x="374" y="43"/>
                </a:cxn>
                <a:cxn ang="0">
                  <a:pos x="517" y="65"/>
                </a:cxn>
                <a:cxn ang="0">
                  <a:pos x="653" y="90"/>
                </a:cxn>
                <a:cxn ang="0">
                  <a:pos x="782" y="121"/>
                </a:cxn>
                <a:cxn ang="0">
                  <a:pos x="902" y="159"/>
                </a:cxn>
                <a:cxn ang="0">
                  <a:pos x="1014" y="204"/>
                </a:cxn>
                <a:cxn ang="0">
                  <a:pos x="1112" y="258"/>
                </a:cxn>
                <a:cxn ang="0">
                  <a:pos x="1200" y="321"/>
                </a:cxn>
                <a:cxn ang="0">
                  <a:pos x="1277" y="392"/>
                </a:cxn>
                <a:cxn ang="0">
                  <a:pos x="1344" y="469"/>
                </a:cxn>
                <a:cxn ang="0">
                  <a:pos x="1406" y="551"/>
                </a:cxn>
                <a:cxn ang="0">
                  <a:pos x="1460" y="637"/>
                </a:cxn>
                <a:cxn ang="0">
                  <a:pos x="1544" y="785"/>
                </a:cxn>
                <a:cxn ang="0">
                  <a:pos x="1546" y="790"/>
                </a:cxn>
                <a:cxn ang="0">
                  <a:pos x="1541" y="794"/>
                </a:cxn>
                <a:cxn ang="0">
                  <a:pos x="1537" y="794"/>
                </a:cxn>
                <a:cxn ang="0">
                  <a:pos x="1533" y="792"/>
                </a:cxn>
                <a:cxn ang="0">
                  <a:pos x="1450" y="646"/>
                </a:cxn>
                <a:cxn ang="0">
                  <a:pos x="1395" y="560"/>
                </a:cxn>
                <a:cxn ang="0">
                  <a:pos x="1333" y="478"/>
                </a:cxn>
                <a:cxn ang="0">
                  <a:pos x="1266" y="400"/>
                </a:cxn>
                <a:cxn ang="0">
                  <a:pos x="1191" y="331"/>
                </a:cxn>
                <a:cxn ang="0">
                  <a:pos x="1106" y="269"/>
                </a:cxn>
                <a:cxn ang="0">
                  <a:pos x="1007" y="215"/>
                </a:cxn>
                <a:cxn ang="0">
                  <a:pos x="898" y="170"/>
                </a:cxn>
                <a:cxn ang="0">
                  <a:pos x="777" y="133"/>
                </a:cxn>
                <a:cxn ang="0">
                  <a:pos x="650" y="103"/>
                </a:cxn>
                <a:cxn ang="0">
                  <a:pos x="515" y="78"/>
                </a:cxn>
                <a:cxn ang="0">
                  <a:pos x="372" y="56"/>
                </a:cxn>
                <a:cxn ang="0">
                  <a:pos x="153" y="30"/>
                </a:cxn>
                <a:cxn ang="0">
                  <a:pos x="2" y="13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581" y="867"/>
                </a:cxn>
                <a:cxn ang="0">
                  <a:pos x="1579" y="747"/>
                </a:cxn>
              </a:cxnLst>
              <a:rect l="0" t="0" r="r" b="b"/>
              <a:pathLst>
                <a:path w="1581" h="867">
                  <a:moveTo>
                    <a:pt x="7" y="0"/>
                  </a:moveTo>
                  <a:lnTo>
                    <a:pt x="156" y="15"/>
                  </a:lnTo>
                  <a:lnTo>
                    <a:pt x="302" y="34"/>
                  </a:lnTo>
                  <a:lnTo>
                    <a:pt x="374" y="43"/>
                  </a:lnTo>
                  <a:lnTo>
                    <a:pt x="447" y="54"/>
                  </a:lnTo>
                  <a:lnTo>
                    <a:pt x="517" y="65"/>
                  </a:lnTo>
                  <a:lnTo>
                    <a:pt x="585" y="78"/>
                  </a:lnTo>
                  <a:lnTo>
                    <a:pt x="653" y="90"/>
                  </a:lnTo>
                  <a:lnTo>
                    <a:pt x="718" y="105"/>
                  </a:lnTo>
                  <a:lnTo>
                    <a:pt x="782" y="121"/>
                  </a:lnTo>
                  <a:lnTo>
                    <a:pt x="843" y="138"/>
                  </a:lnTo>
                  <a:lnTo>
                    <a:pt x="902" y="159"/>
                  </a:lnTo>
                  <a:lnTo>
                    <a:pt x="959" y="181"/>
                  </a:lnTo>
                  <a:lnTo>
                    <a:pt x="1014" y="204"/>
                  </a:lnTo>
                  <a:lnTo>
                    <a:pt x="1064" y="230"/>
                  </a:lnTo>
                  <a:lnTo>
                    <a:pt x="1112" y="258"/>
                  </a:lnTo>
                  <a:lnTo>
                    <a:pt x="1156" y="288"/>
                  </a:lnTo>
                  <a:lnTo>
                    <a:pt x="1200" y="321"/>
                  </a:lnTo>
                  <a:lnTo>
                    <a:pt x="1239" y="355"/>
                  </a:lnTo>
                  <a:lnTo>
                    <a:pt x="1277" y="392"/>
                  </a:lnTo>
                  <a:lnTo>
                    <a:pt x="1312" y="430"/>
                  </a:lnTo>
                  <a:lnTo>
                    <a:pt x="1344" y="469"/>
                  </a:lnTo>
                  <a:lnTo>
                    <a:pt x="1375" y="510"/>
                  </a:lnTo>
                  <a:lnTo>
                    <a:pt x="1406" y="551"/>
                  </a:lnTo>
                  <a:lnTo>
                    <a:pt x="1434" y="594"/>
                  </a:lnTo>
                  <a:lnTo>
                    <a:pt x="1460" y="637"/>
                  </a:lnTo>
                  <a:lnTo>
                    <a:pt x="1489" y="682"/>
                  </a:lnTo>
                  <a:lnTo>
                    <a:pt x="1544" y="785"/>
                  </a:lnTo>
                  <a:lnTo>
                    <a:pt x="1546" y="788"/>
                  </a:lnTo>
                  <a:lnTo>
                    <a:pt x="1546" y="790"/>
                  </a:lnTo>
                  <a:lnTo>
                    <a:pt x="1544" y="792"/>
                  </a:lnTo>
                  <a:lnTo>
                    <a:pt x="1541" y="794"/>
                  </a:lnTo>
                  <a:lnTo>
                    <a:pt x="1539" y="794"/>
                  </a:lnTo>
                  <a:lnTo>
                    <a:pt x="1537" y="794"/>
                  </a:lnTo>
                  <a:lnTo>
                    <a:pt x="1535" y="794"/>
                  </a:lnTo>
                  <a:lnTo>
                    <a:pt x="1533" y="792"/>
                  </a:lnTo>
                  <a:lnTo>
                    <a:pt x="1476" y="689"/>
                  </a:lnTo>
                  <a:lnTo>
                    <a:pt x="1450" y="646"/>
                  </a:lnTo>
                  <a:lnTo>
                    <a:pt x="1423" y="600"/>
                  </a:lnTo>
                  <a:lnTo>
                    <a:pt x="1395" y="560"/>
                  </a:lnTo>
                  <a:lnTo>
                    <a:pt x="1364" y="519"/>
                  </a:lnTo>
                  <a:lnTo>
                    <a:pt x="1333" y="478"/>
                  </a:lnTo>
                  <a:lnTo>
                    <a:pt x="1301" y="439"/>
                  </a:lnTo>
                  <a:lnTo>
                    <a:pt x="1266" y="400"/>
                  </a:lnTo>
                  <a:lnTo>
                    <a:pt x="1231" y="366"/>
                  </a:lnTo>
                  <a:lnTo>
                    <a:pt x="1191" y="331"/>
                  </a:lnTo>
                  <a:lnTo>
                    <a:pt x="1150" y="299"/>
                  </a:lnTo>
                  <a:lnTo>
                    <a:pt x="1106" y="269"/>
                  </a:lnTo>
                  <a:lnTo>
                    <a:pt x="1058" y="241"/>
                  </a:lnTo>
                  <a:lnTo>
                    <a:pt x="1007" y="215"/>
                  </a:lnTo>
                  <a:lnTo>
                    <a:pt x="955" y="192"/>
                  </a:lnTo>
                  <a:lnTo>
                    <a:pt x="898" y="170"/>
                  </a:lnTo>
                  <a:lnTo>
                    <a:pt x="839" y="151"/>
                  </a:lnTo>
                  <a:lnTo>
                    <a:pt x="777" y="133"/>
                  </a:lnTo>
                  <a:lnTo>
                    <a:pt x="714" y="118"/>
                  </a:lnTo>
                  <a:lnTo>
                    <a:pt x="650" y="103"/>
                  </a:lnTo>
                  <a:lnTo>
                    <a:pt x="582" y="90"/>
                  </a:lnTo>
                  <a:lnTo>
                    <a:pt x="515" y="78"/>
                  </a:lnTo>
                  <a:lnTo>
                    <a:pt x="445" y="67"/>
                  </a:lnTo>
                  <a:lnTo>
                    <a:pt x="372" y="56"/>
                  </a:lnTo>
                  <a:lnTo>
                    <a:pt x="300" y="47"/>
                  </a:lnTo>
                  <a:lnTo>
                    <a:pt x="153" y="30"/>
                  </a:lnTo>
                  <a:lnTo>
                    <a:pt x="7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579" y="747"/>
                  </a:moveTo>
                  <a:lnTo>
                    <a:pt x="1581" y="867"/>
                  </a:lnTo>
                  <a:lnTo>
                    <a:pt x="1482" y="796"/>
                  </a:lnTo>
                  <a:lnTo>
                    <a:pt x="1579" y="747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5" name="Freeform 21"/>
            <p:cNvSpPr>
              <a:spLocks noEditPoints="1"/>
            </p:cNvSpPr>
            <p:nvPr/>
          </p:nvSpPr>
          <p:spPr bwMode="auto">
            <a:xfrm>
              <a:off x="3829" y="2206"/>
              <a:ext cx="1596" cy="1102"/>
            </a:xfrm>
            <a:custGeom>
              <a:avLst/>
              <a:gdLst/>
              <a:ahLst/>
              <a:cxnLst>
                <a:cxn ang="0">
                  <a:pos x="1564" y="152"/>
                </a:cxn>
                <a:cxn ang="0">
                  <a:pos x="1531" y="294"/>
                </a:cxn>
                <a:cxn ang="0">
                  <a:pos x="1494" y="430"/>
                </a:cxn>
                <a:cxn ang="0">
                  <a:pos x="1450" y="559"/>
                </a:cxn>
                <a:cxn ang="0">
                  <a:pos x="1399" y="677"/>
                </a:cxn>
                <a:cxn ang="0">
                  <a:pos x="1369" y="733"/>
                </a:cxn>
                <a:cxn ang="0">
                  <a:pos x="1336" y="785"/>
                </a:cxn>
                <a:cxn ang="0">
                  <a:pos x="1299" y="835"/>
                </a:cxn>
                <a:cxn ang="0">
                  <a:pos x="1259" y="878"/>
                </a:cxn>
                <a:cxn ang="0">
                  <a:pos x="1215" y="919"/>
                </a:cxn>
                <a:cxn ang="0">
                  <a:pos x="1167" y="953"/>
                </a:cxn>
                <a:cxn ang="0">
                  <a:pos x="1115" y="983"/>
                </a:cxn>
                <a:cxn ang="0">
                  <a:pos x="1058" y="1009"/>
                </a:cxn>
                <a:cxn ang="0">
                  <a:pos x="999" y="1030"/>
                </a:cxn>
                <a:cxn ang="0">
                  <a:pos x="935" y="1048"/>
                </a:cxn>
                <a:cxn ang="0">
                  <a:pos x="867" y="1061"/>
                </a:cxn>
                <a:cxn ang="0">
                  <a:pos x="797" y="1069"/>
                </a:cxn>
                <a:cxn ang="0">
                  <a:pos x="651" y="1080"/>
                </a:cxn>
                <a:cxn ang="0">
                  <a:pos x="495" y="1080"/>
                </a:cxn>
                <a:cxn ang="0">
                  <a:pos x="333" y="1073"/>
                </a:cxn>
                <a:cxn ang="0">
                  <a:pos x="167" y="1063"/>
                </a:cxn>
                <a:cxn ang="0">
                  <a:pos x="88" y="1056"/>
                </a:cxn>
                <a:cxn ang="0">
                  <a:pos x="84" y="1052"/>
                </a:cxn>
                <a:cxn ang="0">
                  <a:pos x="84" y="1045"/>
                </a:cxn>
                <a:cxn ang="0">
                  <a:pos x="88" y="1043"/>
                </a:cxn>
                <a:cxn ang="0">
                  <a:pos x="169" y="1050"/>
                </a:cxn>
                <a:cxn ang="0">
                  <a:pos x="333" y="1061"/>
                </a:cxn>
                <a:cxn ang="0">
                  <a:pos x="495" y="1067"/>
                </a:cxn>
                <a:cxn ang="0">
                  <a:pos x="651" y="1067"/>
                </a:cxn>
                <a:cxn ang="0">
                  <a:pos x="797" y="1056"/>
                </a:cxn>
                <a:cxn ang="0">
                  <a:pos x="865" y="1048"/>
                </a:cxn>
                <a:cxn ang="0">
                  <a:pos x="931" y="1035"/>
                </a:cxn>
                <a:cxn ang="0">
                  <a:pos x="994" y="1017"/>
                </a:cxn>
                <a:cxn ang="0">
                  <a:pos x="1053" y="996"/>
                </a:cxn>
                <a:cxn ang="0">
                  <a:pos x="1108" y="972"/>
                </a:cxn>
                <a:cxn ang="0">
                  <a:pos x="1159" y="942"/>
                </a:cxn>
                <a:cxn ang="0">
                  <a:pos x="1207" y="908"/>
                </a:cxn>
                <a:cxn ang="0">
                  <a:pos x="1248" y="869"/>
                </a:cxn>
                <a:cxn ang="0">
                  <a:pos x="1288" y="826"/>
                </a:cxn>
                <a:cxn ang="0">
                  <a:pos x="1325" y="779"/>
                </a:cxn>
                <a:cxn ang="0">
                  <a:pos x="1356" y="727"/>
                </a:cxn>
                <a:cxn ang="0">
                  <a:pos x="1386" y="673"/>
                </a:cxn>
                <a:cxn ang="0">
                  <a:pos x="1439" y="555"/>
                </a:cxn>
                <a:cxn ang="0">
                  <a:pos x="1480" y="426"/>
                </a:cxn>
                <a:cxn ang="0">
                  <a:pos x="1518" y="290"/>
                </a:cxn>
                <a:cxn ang="0">
                  <a:pos x="1550" y="150"/>
                </a:cxn>
                <a:cxn ang="0">
                  <a:pos x="1581" y="4"/>
                </a:cxn>
                <a:cxn ang="0">
                  <a:pos x="1585" y="0"/>
                </a:cxn>
                <a:cxn ang="0">
                  <a:pos x="1592" y="2"/>
                </a:cxn>
                <a:cxn ang="0">
                  <a:pos x="1594" y="6"/>
                </a:cxn>
                <a:cxn ang="0">
                  <a:pos x="1594" y="8"/>
                </a:cxn>
                <a:cxn ang="0">
                  <a:pos x="0" y="1041"/>
                </a:cxn>
                <a:cxn ang="0">
                  <a:pos x="103" y="1104"/>
                </a:cxn>
              </a:cxnLst>
              <a:rect l="0" t="0" r="r" b="b"/>
              <a:pathLst>
                <a:path w="1594" h="1104">
                  <a:moveTo>
                    <a:pt x="1594" y="8"/>
                  </a:moveTo>
                  <a:lnTo>
                    <a:pt x="1564" y="152"/>
                  </a:lnTo>
                  <a:lnTo>
                    <a:pt x="1548" y="223"/>
                  </a:lnTo>
                  <a:lnTo>
                    <a:pt x="1531" y="294"/>
                  </a:lnTo>
                  <a:lnTo>
                    <a:pt x="1513" y="363"/>
                  </a:lnTo>
                  <a:lnTo>
                    <a:pt x="1494" y="430"/>
                  </a:lnTo>
                  <a:lnTo>
                    <a:pt x="1474" y="495"/>
                  </a:lnTo>
                  <a:lnTo>
                    <a:pt x="1450" y="559"/>
                  </a:lnTo>
                  <a:lnTo>
                    <a:pt x="1426" y="619"/>
                  </a:lnTo>
                  <a:lnTo>
                    <a:pt x="1399" y="677"/>
                  </a:lnTo>
                  <a:lnTo>
                    <a:pt x="1384" y="708"/>
                  </a:lnTo>
                  <a:lnTo>
                    <a:pt x="1369" y="733"/>
                  </a:lnTo>
                  <a:lnTo>
                    <a:pt x="1351" y="759"/>
                  </a:lnTo>
                  <a:lnTo>
                    <a:pt x="1336" y="785"/>
                  </a:lnTo>
                  <a:lnTo>
                    <a:pt x="1318" y="811"/>
                  </a:lnTo>
                  <a:lnTo>
                    <a:pt x="1299" y="835"/>
                  </a:lnTo>
                  <a:lnTo>
                    <a:pt x="1279" y="856"/>
                  </a:lnTo>
                  <a:lnTo>
                    <a:pt x="1259" y="878"/>
                  </a:lnTo>
                  <a:lnTo>
                    <a:pt x="1237" y="899"/>
                  </a:lnTo>
                  <a:lnTo>
                    <a:pt x="1215" y="919"/>
                  </a:lnTo>
                  <a:lnTo>
                    <a:pt x="1191" y="936"/>
                  </a:lnTo>
                  <a:lnTo>
                    <a:pt x="1167" y="953"/>
                  </a:lnTo>
                  <a:lnTo>
                    <a:pt x="1141" y="968"/>
                  </a:lnTo>
                  <a:lnTo>
                    <a:pt x="1115" y="983"/>
                  </a:lnTo>
                  <a:lnTo>
                    <a:pt x="1086" y="996"/>
                  </a:lnTo>
                  <a:lnTo>
                    <a:pt x="1058" y="1009"/>
                  </a:lnTo>
                  <a:lnTo>
                    <a:pt x="1029" y="1020"/>
                  </a:lnTo>
                  <a:lnTo>
                    <a:pt x="999" y="1030"/>
                  </a:lnTo>
                  <a:lnTo>
                    <a:pt x="966" y="1039"/>
                  </a:lnTo>
                  <a:lnTo>
                    <a:pt x="935" y="1048"/>
                  </a:lnTo>
                  <a:lnTo>
                    <a:pt x="902" y="1054"/>
                  </a:lnTo>
                  <a:lnTo>
                    <a:pt x="867" y="1061"/>
                  </a:lnTo>
                  <a:lnTo>
                    <a:pt x="832" y="1065"/>
                  </a:lnTo>
                  <a:lnTo>
                    <a:pt x="797" y="1069"/>
                  </a:lnTo>
                  <a:lnTo>
                    <a:pt x="725" y="1076"/>
                  </a:lnTo>
                  <a:lnTo>
                    <a:pt x="651" y="1080"/>
                  </a:lnTo>
                  <a:lnTo>
                    <a:pt x="574" y="1082"/>
                  </a:lnTo>
                  <a:lnTo>
                    <a:pt x="495" y="1080"/>
                  </a:lnTo>
                  <a:lnTo>
                    <a:pt x="414" y="1078"/>
                  </a:lnTo>
                  <a:lnTo>
                    <a:pt x="333" y="1073"/>
                  </a:lnTo>
                  <a:lnTo>
                    <a:pt x="250" y="1069"/>
                  </a:lnTo>
                  <a:lnTo>
                    <a:pt x="167" y="1063"/>
                  </a:lnTo>
                  <a:lnTo>
                    <a:pt x="90" y="1056"/>
                  </a:lnTo>
                  <a:lnTo>
                    <a:pt x="88" y="1056"/>
                  </a:lnTo>
                  <a:lnTo>
                    <a:pt x="86" y="1054"/>
                  </a:lnTo>
                  <a:lnTo>
                    <a:pt x="84" y="1052"/>
                  </a:lnTo>
                  <a:lnTo>
                    <a:pt x="84" y="1050"/>
                  </a:lnTo>
                  <a:lnTo>
                    <a:pt x="84" y="1045"/>
                  </a:lnTo>
                  <a:lnTo>
                    <a:pt x="86" y="1043"/>
                  </a:lnTo>
                  <a:lnTo>
                    <a:pt x="88" y="1043"/>
                  </a:lnTo>
                  <a:lnTo>
                    <a:pt x="92" y="1043"/>
                  </a:lnTo>
                  <a:lnTo>
                    <a:pt x="169" y="1050"/>
                  </a:lnTo>
                  <a:lnTo>
                    <a:pt x="252" y="1056"/>
                  </a:lnTo>
                  <a:lnTo>
                    <a:pt x="333" y="1061"/>
                  </a:lnTo>
                  <a:lnTo>
                    <a:pt x="416" y="1065"/>
                  </a:lnTo>
                  <a:lnTo>
                    <a:pt x="495" y="1067"/>
                  </a:lnTo>
                  <a:lnTo>
                    <a:pt x="574" y="1069"/>
                  </a:lnTo>
                  <a:lnTo>
                    <a:pt x="651" y="1067"/>
                  </a:lnTo>
                  <a:lnTo>
                    <a:pt x="725" y="1063"/>
                  </a:lnTo>
                  <a:lnTo>
                    <a:pt x="797" y="1056"/>
                  </a:lnTo>
                  <a:lnTo>
                    <a:pt x="830" y="1052"/>
                  </a:lnTo>
                  <a:lnTo>
                    <a:pt x="865" y="1048"/>
                  </a:lnTo>
                  <a:lnTo>
                    <a:pt x="898" y="1041"/>
                  </a:lnTo>
                  <a:lnTo>
                    <a:pt x="931" y="1035"/>
                  </a:lnTo>
                  <a:lnTo>
                    <a:pt x="964" y="1026"/>
                  </a:lnTo>
                  <a:lnTo>
                    <a:pt x="994" y="1017"/>
                  </a:lnTo>
                  <a:lnTo>
                    <a:pt x="1023" y="1007"/>
                  </a:lnTo>
                  <a:lnTo>
                    <a:pt x="1053" y="996"/>
                  </a:lnTo>
                  <a:lnTo>
                    <a:pt x="1082" y="985"/>
                  </a:lnTo>
                  <a:lnTo>
                    <a:pt x="1108" y="972"/>
                  </a:lnTo>
                  <a:lnTo>
                    <a:pt x="1134" y="957"/>
                  </a:lnTo>
                  <a:lnTo>
                    <a:pt x="1159" y="942"/>
                  </a:lnTo>
                  <a:lnTo>
                    <a:pt x="1183" y="925"/>
                  </a:lnTo>
                  <a:lnTo>
                    <a:pt x="1207" y="908"/>
                  </a:lnTo>
                  <a:lnTo>
                    <a:pt x="1229" y="888"/>
                  </a:lnTo>
                  <a:lnTo>
                    <a:pt x="1248" y="869"/>
                  </a:lnTo>
                  <a:lnTo>
                    <a:pt x="1268" y="847"/>
                  </a:lnTo>
                  <a:lnTo>
                    <a:pt x="1288" y="826"/>
                  </a:lnTo>
                  <a:lnTo>
                    <a:pt x="1307" y="802"/>
                  </a:lnTo>
                  <a:lnTo>
                    <a:pt x="1325" y="779"/>
                  </a:lnTo>
                  <a:lnTo>
                    <a:pt x="1340" y="753"/>
                  </a:lnTo>
                  <a:lnTo>
                    <a:pt x="1356" y="727"/>
                  </a:lnTo>
                  <a:lnTo>
                    <a:pt x="1371" y="701"/>
                  </a:lnTo>
                  <a:lnTo>
                    <a:pt x="1386" y="673"/>
                  </a:lnTo>
                  <a:lnTo>
                    <a:pt x="1413" y="615"/>
                  </a:lnTo>
                  <a:lnTo>
                    <a:pt x="1439" y="555"/>
                  </a:lnTo>
                  <a:lnTo>
                    <a:pt x="1461" y="492"/>
                  </a:lnTo>
                  <a:lnTo>
                    <a:pt x="1480" y="426"/>
                  </a:lnTo>
                  <a:lnTo>
                    <a:pt x="1500" y="359"/>
                  </a:lnTo>
                  <a:lnTo>
                    <a:pt x="1518" y="290"/>
                  </a:lnTo>
                  <a:lnTo>
                    <a:pt x="1535" y="221"/>
                  </a:lnTo>
                  <a:lnTo>
                    <a:pt x="1550" y="150"/>
                  </a:lnTo>
                  <a:lnTo>
                    <a:pt x="1581" y="6"/>
                  </a:lnTo>
                  <a:lnTo>
                    <a:pt x="1581" y="4"/>
                  </a:lnTo>
                  <a:lnTo>
                    <a:pt x="1583" y="2"/>
                  </a:lnTo>
                  <a:lnTo>
                    <a:pt x="1585" y="0"/>
                  </a:lnTo>
                  <a:lnTo>
                    <a:pt x="1588" y="0"/>
                  </a:lnTo>
                  <a:lnTo>
                    <a:pt x="1592" y="2"/>
                  </a:lnTo>
                  <a:lnTo>
                    <a:pt x="1592" y="4"/>
                  </a:lnTo>
                  <a:lnTo>
                    <a:pt x="1594" y="6"/>
                  </a:lnTo>
                  <a:lnTo>
                    <a:pt x="1594" y="8"/>
                  </a:lnTo>
                  <a:lnTo>
                    <a:pt x="1594" y="8"/>
                  </a:lnTo>
                  <a:close/>
                  <a:moveTo>
                    <a:pt x="103" y="1104"/>
                  </a:moveTo>
                  <a:lnTo>
                    <a:pt x="0" y="1041"/>
                  </a:lnTo>
                  <a:lnTo>
                    <a:pt x="114" y="998"/>
                  </a:lnTo>
                  <a:lnTo>
                    <a:pt x="103" y="110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6" name="Freeform 22"/>
            <p:cNvSpPr>
              <a:spLocks noEditPoints="1"/>
            </p:cNvSpPr>
            <p:nvPr/>
          </p:nvSpPr>
          <p:spPr bwMode="auto">
            <a:xfrm>
              <a:off x="770" y="1965"/>
              <a:ext cx="2197" cy="1280"/>
            </a:xfrm>
            <a:custGeom>
              <a:avLst/>
              <a:gdLst/>
              <a:ahLst/>
              <a:cxnLst>
                <a:cxn ang="0">
                  <a:pos x="1996" y="1226"/>
                </a:cxn>
                <a:cxn ang="0">
                  <a:pos x="1799" y="1252"/>
                </a:cxn>
                <a:cxn ang="0">
                  <a:pos x="1605" y="1271"/>
                </a:cxn>
                <a:cxn ang="0">
                  <a:pos x="1416" y="1280"/>
                </a:cxn>
                <a:cxn ang="0">
                  <a:pos x="1324" y="1280"/>
                </a:cxn>
                <a:cxn ang="0">
                  <a:pos x="1237" y="1276"/>
                </a:cxn>
                <a:cxn ang="0">
                  <a:pos x="1149" y="1269"/>
                </a:cxn>
                <a:cxn ang="0">
                  <a:pos x="1066" y="1256"/>
                </a:cxn>
                <a:cxn ang="0">
                  <a:pos x="983" y="1239"/>
                </a:cxn>
                <a:cxn ang="0">
                  <a:pos x="906" y="1218"/>
                </a:cxn>
                <a:cxn ang="0">
                  <a:pos x="832" y="1190"/>
                </a:cxn>
                <a:cxn ang="0">
                  <a:pos x="759" y="1155"/>
                </a:cxn>
                <a:cxn ang="0">
                  <a:pos x="694" y="1114"/>
                </a:cxn>
                <a:cxn ang="0">
                  <a:pos x="630" y="1067"/>
                </a:cxn>
                <a:cxn ang="0">
                  <a:pos x="571" y="1015"/>
                </a:cxn>
                <a:cxn ang="0">
                  <a:pos x="514" y="957"/>
                </a:cxn>
                <a:cxn ang="0">
                  <a:pos x="462" y="895"/>
                </a:cxn>
                <a:cxn ang="0">
                  <a:pos x="409" y="828"/>
                </a:cxn>
                <a:cxn ang="0">
                  <a:pos x="361" y="757"/>
                </a:cxn>
                <a:cxn ang="0">
                  <a:pos x="315" y="684"/>
                </a:cxn>
                <a:cxn ang="0">
                  <a:pos x="230" y="527"/>
                </a:cxn>
                <a:cxn ang="0">
                  <a:pos x="151" y="359"/>
                </a:cxn>
                <a:cxn ang="0">
                  <a:pos x="74" y="185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87" y="180"/>
                </a:cxn>
                <a:cxn ang="0">
                  <a:pos x="162" y="353"/>
                </a:cxn>
                <a:cxn ang="0">
                  <a:pos x="243" y="520"/>
                </a:cxn>
                <a:cxn ang="0">
                  <a:pos x="328" y="677"/>
                </a:cxn>
                <a:cxn ang="0">
                  <a:pos x="374" y="751"/>
                </a:cxn>
                <a:cxn ang="0">
                  <a:pos x="422" y="822"/>
                </a:cxn>
                <a:cxn ang="0">
                  <a:pos x="470" y="886"/>
                </a:cxn>
                <a:cxn ang="0">
                  <a:pos x="525" y="949"/>
                </a:cxn>
                <a:cxn ang="0">
                  <a:pos x="580" y="1005"/>
                </a:cxn>
                <a:cxn ang="0">
                  <a:pos x="639" y="1056"/>
                </a:cxn>
                <a:cxn ang="0">
                  <a:pos x="700" y="1104"/>
                </a:cxn>
                <a:cxn ang="0">
                  <a:pos x="766" y="1142"/>
                </a:cxn>
                <a:cxn ang="0">
                  <a:pos x="836" y="1177"/>
                </a:cxn>
                <a:cxn ang="0">
                  <a:pos x="910" y="1205"/>
                </a:cxn>
                <a:cxn ang="0">
                  <a:pos x="987" y="1226"/>
                </a:cxn>
                <a:cxn ang="0">
                  <a:pos x="1068" y="1243"/>
                </a:cxn>
                <a:cxn ang="0">
                  <a:pos x="1151" y="1254"/>
                </a:cxn>
                <a:cxn ang="0">
                  <a:pos x="1237" y="1263"/>
                </a:cxn>
                <a:cxn ang="0">
                  <a:pos x="1324" y="1267"/>
                </a:cxn>
                <a:cxn ang="0">
                  <a:pos x="1416" y="1267"/>
                </a:cxn>
                <a:cxn ang="0">
                  <a:pos x="1602" y="1258"/>
                </a:cxn>
                <a:cxn ang="0">
                  <a:pos x="1797" y="1239"/>
                </a:cxn>
                <a:cxn ang="0">
                  <a:pos x="1994" y="1213"/>
                </a:cxn>
                <a:cxn ang="0">
                  <a:pos x="2108" y="1198"/>
                </a:cxn>
                <a:cxn ang="0">
                  <a:pos x="2110" y="1200"/>
                </a:cxn>
                <a:cxn ang="0">
                  <a:pos x="2112" y="1207"/>
                </a:cxn>
                <a:cxn ang="0">
                  <a:pos x="2108" y="1211"/>
                </a:cxn>
                <a:cxn ang="0">
                  <a:pos x="2106" y="1211"/>
                </a:cxn>
                <a:cxn ang="0">
                  <a:pos x="2196" y="1192"/>
                </a:cxn>
                <a:cxn ang="0">
                  <a:pos x="2080" y="1155"/>
                </a:cxn>
              </a:cxnLst>
              <a:rect l="0" t="0" r="r" b="b"/>
              <a:pathLst>
                <a:path w="2196" h="1280">
                  <a:moveTo>
                    <a:pt x="2106" y="1211"/>
                  </a:moveTo>
                  <a:lnTo>
                    <a:pt x="1996" y="1226"/>
                  </a:lnTo>
                  <a:lnTo>
                    <a:pt x="1898" y="1239"/>
                  </a:lnTo>
                  <a:lnTo>
                    <a:pt x="1799" y="1252"/>
                  </a:lnTo>
                  <a:lnTo>
                    <a:pt x="1701" y="1263"/>
                  </a:lnTo>
                  <a:lnTo>
                    <a:pt x="1605" y="1271"/>
                  </a:lnTo>
                  <a:lnTo>
                    <a:pt x="1510" y="1278"/>
                  </a:lnTo>
                  <a:lnTo>
                    <a:pt x="1416" y="1280"/>
                  </a:lnTo>
                  <a:lnTo>
                    <a:pt x="1370" y="1280"/>
                  </a:lnTo>
                  <a:lnTo>
                    <a:pt x="1324" y="1280"/>
                  </a:lnTo>
                  <a:lnTo>
                    <a:pt x="1281" y="1278"/>
                  </a:lnTo>
                  <a:lnTo>
                    <a:pt x="1237" y="1276"/>
                  </a:lnTo>
                  <a:lnTo>
                    <a:pt x="1193" y="1274"/>
                  </a:lnTo>
                  <a:lnTo>
                    <a:pt x="1149" y="1269"/>
                  </a:lnTo>
                  <a:lnTo>
                    <a:pt x="1108" y="1263"/>
                  </a:lnTo>
                  <a:lnTo>
                    <a:pt x="1066" y="1256"/>
                  </a:lnTo>
                  <a:lnTo>
                    <a:pt x="1024" y="1248"/>
                  </a:lnTo>
                  <a:lnTo>
                    <a:pt x="983" y="1239"/>
                  </a:lnTo>
                  <a:lnTo>
                    <a:pt x="943" y="1228"/>
                  </a:lnTo>
                  <a:lnTo>
                    <a:pt x="906" y="1218"/>
                  </a:lnTo>
                  <a:lnTo>
                    <a:pt x="869" y="1203"/>
                  </a:lnTo>
                  <a:lnTo>
                    <a:pt x="832" y="1190"/>
                  </a:lnTo>
                  <a:lnTo>
                    <a:pt x="794" y="1172"/>
                  </a:lnTo>
                  <a:lnTo>
                    <a:pt x="759" y="1155"/>
                  </a:lnTo>
                  <a:lnTo>
                    <a:pt x="727" y="1136"/>
                  </a:lnTo>
                  <a:lnTo>
                    <a:pt x="694" y="1114"/>
                  </a:lnTo>
                  <a:lnTo>
                    <a:pt x="661" y="1091"/>
                  </a:lnTo>
                  <a:lnTo>
                    <a:pt x="630" y="1067"/>
                  </a:lnTo>
                  <a:lnTo>
                    <a:pt x="600" y="1041"/>
                  </a:lnTo>
                  <a:lnTo>
                    <a:pt x="571" y="1015"/>
                  </a:lnTo>
                  <a:lnTo>
                    <a:pt x="543" y="987"/>
                  </a:lnTo>
                  <a:lnTo>
                    <a:pt x="514" y="957"/>
                  </a:lnTo>
                  <a:lnTo>
                    <a:pt x="488" y="927"/>
                  </a:lnTo>
                  <a:lnTo>
                    <a:pt x="462" y="895"/>
                  </a:lnTo>
                  <a:lnTo>
                    <a:pt x="435" y="863"/>
                  </a:lnTo>
                  <a:lnTo>
                    <a:pt x="409" y="828"/>
                  </a:lnTo>
                  <a:lnTo>
                    <a:pt x="385" y="794"/>
                  </a:lnTo>
                  <a:lnTo>
                    <a:pt x="361" y="757"/>
                  </a:lnTo>
                  <a:lnTo>
                    <a:pt x="339" y="721"/>
                  </a:lnTo>
                  <a:lnTo>
                    <a:pt x="315" y="684"/>
                  </a:lnTo>
                  <a:lnTo>
                    <a:pt x="271" y="606"/>
                  </a:lnTo>
                  <a:lnTo>
                    <a:pt x="230" y="527"/>
                  </a:lnTo>
                  <a:lnTo>
                    <a:pt x="190" y="443"/>
                  </a:lnTo>
                  <a:lnTo>
                    <a:pt x="151" y="359"/>
                  </a:lnTo>
                  <a:lnTo>
                    <a:pt x="111" y="273"/>
                  </a:lnTo>
                  <a:lnTo>
                    <a:pt x="74" y="185"/>
                  </a:lnTo>
                  <a:lnTo>
                    <a:pt x="37" y="9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50" y="92"/>
                  </a:lnTo>
                  <a:lnTo>
                    <a:pt x="87" y="180"/>
                  </a:lnTo>
                  <a:lnTo>
                    <a:pt x="124" y="266"/>
                  </a:lnTo>
                  <a:lnTo>
                    <a:pt x="162" y="353"/>
                  </a:lnTo>
                  <a:lnTo>
                    <a:pt x="201" y="436"/>
                  </a:lnTo>
                  <a:lnTo>
                    <a:pt x="243" y="520"/>
                  </a:lnTo>
                  <a:lnTo>
                    <a:pt x="284" y="600"/>
                  </a:lnTo>
                  <a:lnTo>
                    <a:pt x="328" y="677"/>
                  </a:lnTo>
                  <a:lnTo>
                    <a:pt x="350" y="714"/>
                  </a:lnTo>
                  <a:lnTo>
                    <a:pt x="374" y="751"/>
                  </a:lnTo>
                  <a:lnTo>
                    <a:pt x="396" y="785"/>
                  </a:lnTo>
                  <a:lnTo>
                    <a:pt x="422" y="822"/>
                  </a:lnTo>
                  <a:lnTo>
                    <a:pt x="446" y="854"/>
                  </a:lnTo>
                  <a:lnTo>
                    <a:pt x="470" y="886"/>
                  </a:lnTo>
                  <a:lnTo>
                    <a:pt x="497" y="918"/>
                  </a:lnTo>
                  <a:lnTo>
                    <a:pt x="525" y="949"/>
                  </a:lnTo>
                  <a:lnTo>
                    <a:pt x="551" y="977"/>
                  </a:lnTo>
                  <a:lnTo>
                    <a:pt x="580" y="1005"/>
                  </a:lnTo>
                  <a:lnTo>
                    <a:pt x="608" y="1033"/>
                  </a:lnTo>
                  <a:lnTo>
                    <a:pt x="639" y="1056"/>
                  </a:lnTo>
                  <a:lnTo>
                    <a:pt x="670" y="1080"/>
                  </a:lnTo>
                  <a:lnTo>
                    <a:pt x="700" y="1104"/>
                  </a:lnTo>
                  <a:lnTo>
                    <a:pt x="733" y="1123"/>
                  </a:lnTo>
                  <a:lnTo>
                    <a:pt x="766" y="1142"/>
                  </a:lnTo>
                  <a:lnTo>
                    <a:pt x="801" y="1160"/>
                  </a:lnTo>
                  <a:lnTo>
                    <a:pt x="836" y="1177"/>
                  </a:lnTo>
                  <a:lnTo>
                    <a:pt x="873" y="1190"/>
                  </a:lnTo>
                  <a:lnTo>
                    <a:pt x="910" y="1205"/>
                  </a:lnTo>
                  <a:lnTo>
                    <a:pt x="948" y="1215"/>
                  </a:lnTo>
                  <a:lnTo>
                    <a:pt x="987" y="1226"/>
                  </a:lnTo>
                  <a:lnTo>
                    <a:pt x="1027" y="1235"/>
                  </a:lnTo>
                  <a:lnTo>
                    <a:pt x="1068" y="1243"/>
                  </a:lnTo>
                  <a:lnTo>
                    <a:pt x="1108" y="1250"/>
                  </a:lnTo>
                  <a:lnTo>
                    <a:pt x="1151" y="1254"/>
                  </a:lnTo>
                  <a:lnTo>
                    <a:pt x="1193" y="1258"/>
                  </a:lnTo>
                  <a:lnTo>
                    <a:pt x="1237" y="1263"/>
                  </a:lnTo>
                  <a:lnTo>
                    <a:pt x="1281" y="1265"/>
                  </a:lnTo>
                  <a:lnTo>
                    <a:pt x="1324" y="1267"/>
                  </a:lnTo>
                  <a:lnTo>
                    <a:pt x="1370" y="1267"/>
                  </a:lnTo>
                  <a:lnTo>
                    <a:pt x="1416" y="1267"/>
                  </a:lnTo>
                  <a:lnTo>
                    <a:pt x="1508" y="1263"/>
                  </a:lnTo>
                  <a:lnTo>
                    <a:pt x="1602" y="1258"/>
                  </a:lnTo>
                  <a:lnTo>
                    <a:pt x="1699" y="1250"/>
                  </a:lnTo>
                  <a:lnTo>
                    <a:pt x="1797" y="1239"/>
                  </a:lnTo>
                  <a:lnTo>
                    <a:pt x="1896" y="1226"/>
                  </a:lnTo>
                  <a:lnTo>
                    <a:pt x="1994" y="1213"/>
                  </a:lnTo>
                  <a:lnTo>
                    <a:pt x="2104" y="1198"/>
                  </a:lnTo>
                  <a:lnTo>
                    <a:pt x="2108" y="1198"/>
                  </a:lnTo>
                  <a:lnTo>
                    <a:pt x="2110" y="1200"/>
                  </a:lnTo>
                  <a:lnTo>
                    <a:pt x="2110" y="1200"/>
                  </a:lnTo>
                  <a:lnTo>
                    <a:pt x="2112" y="1205"/>
                  </a:lnTo>
                  <a:lnTo>
                    <a:pt x="2112" y="1207"/>
                  </a:lnTo>
                  <a:lnTo>
                    <a:pt x="2110" y="1209"/>
                  </a:lnTo>
                  <a:lnTo>
                    <a:pt x="2108" y="1211"/>
                  </a:lnTo>
                  <a:lnTo>
                    <a:pt x="2106" y="1211"/>
                  </a:lnTo>
                  <a:lnTo>
                    <a:pt x="2106" y="1211"/>
                  </a:lnTo>
                  <a:close/>
                  <a:moveTo>
                    <a:pt x="2080" y="1155"/>
                  </a:moveTo>
                  <a:lnTo>
                    <a:pt x="2196" y="1192"/>
                  </a:lnTo>
                  <a:lnTo>
                    <a:pt x="2095" y="1261"/>
                  </a:lnTo>
                  <a:lnTo>
                    <a:pt x="2080" y="1155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7" name="Freeform 23"/>
            <p:cNvSpPr>
              <a:spLocks noEditPoints="1"/>
            </p:cNvSpPr>
            <p:nvPr/>
          </p:nvSpPr>
          <p:spPr bwMode="auto">
            <a:xfrm>
              <a:off x="3289" y="1076"/>
              <a:ext cx="389" cy="1689"/>
            </a:xfrm>
            <a:custGeom>
              <a:avLst/>
              <a:gdLst/>
              <a:ahLst/>
              <a:cxnLst>
                <a:cxn ang="0">
                  <a:pos x="76" y="176"/>
                </a:cxn>
                <a:cxn ang="0">
                  <a:pos x="137" y="346"/>
                </a:cxn>
                <a:cxn ang="0">
                  <a:pos x="194" y="512"/>
                </a:cxn>
                <a:cxn ang="0">
                  <a:pos x="247" y="671"/>
                </a:cxn>
                <a:cxn ang="0">
                  <a:pos x="295" y="822"/>
                </a:cxn>
                <a:cxn ang="0">
                  <a:pos x="335" y="962"/>
                </a:cxn>
                <a:cxn ang="0">
                  <a:pos x="350" y="1026"/>
                </a:cxn>
                <a:cxn ang="0">
                  <a:pos x="363" y="1089"/>
                </a:cxn>
                <a:cxn ang="0">
                  <a:pos x="374" y="1149"/>
                </a:cxn>
                <a:cxn ang="0">
                  <a:pos x="383" y="1203"/>
                </a:cxn>
                <a:cxn ang="0">
                  <a:pos x="387" y="1254"/>
                </a:cxn>
                <a:cxn ang="0">
                  <a:pos x="389" y="1302"/>
                </a:cxn>
                <a:cxn ang="0">
                  <a:pos x="389" y="1345"/>
                </a:cxn>
                <a:cxn ang="0">
                  <a:pos x="385" y="1384"/>
                </a:cxn>
                <a:cxn ang="0">
                  <a:pos x="372" y="1455"/>
                </a:cxn>
                <a:cxn ang="0">
                  <a:pos x="350" y="1515"/>
                </a:cxn>
                <a:cxn ang="0">
                  <a:pos x="321" y="1566"/>
                </a:cxn>
                <a:cxn ang="0">
                  <a:pos x="278" y="1625"/>
                </a:cxn>
                <a:cxn ang="0">
                  <a:pos x="273" y="1629"/>
                </a:cxn>
                <a:cxn ang="0">
                  <a:pos x="267" y="1627"/>
                </a:cxn>
                <a:cxn ang="0">
                  <a:pos x="264" y="1622"/>
                </a:cxn>
                <a:cxn ang="0">
                  <a:pos x="267" y="1616"/>
                </a:cxn>
                <a:cxn ang="0">
                  <a:pos x="310" y="1560"/>
                </a:cxn>
                <a:cxn ang="0">
                  <a:pos x="337" y="1511"/>
                </a:cxn>
                <a:cxn ang="0">
                  <a:pos x="359" y="1452"/>
                </a:cxn>
                <a:cxn ang="0">
                  <a:pos x="372" y="1384"/>
                </a:cxn>
                <a:cxn ang="0">
                  <a:pos x="374" y="1343"/>
                </a:cxn>
                <a:cxn ang="0">
                  <a:pos x="376" y="1302"/>
                </a:cxn>
                <a:cxn ang="0">
                  <a:pos x="374" y="1254"/>
                </a:cxn>
                <a:cxn ang="0">
                  <a:pos x="370" y="1205"/>
                </a:cxn>
                <a:cxn ang="0">
                  <a:pos x="361" y="1151"/>
                </a:cxn>
                <a:cxn ang="0">
                  <a:pos x="350" y="1093"/>
                </a:cxn>
                <a:cxn ang="0">
                  <a:pos x="337" y="1031"/>
                </a:cxn>
                <a:cxn ang="0">
                  <a:pos x="321" y="966"/>
                </a:cxn>
                <a:cxn ang="0">
                  <a:pos x="282" y="824"/>
                </a:cxn>
                <a:cxn ang="0">
                  <a:pos x="234" y="676"/>
                </a:cxn>
                <a:cxn ang="0">
                  <a:pos x="181" y="516"/>
                </a:cxn>
                <a:cxn ang="0">
                  <a:pos x="124" y="351"/>
                </a:cxn>
                <a:cxn ang="0">
                  <a:pos x="63" y="18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3" y="4"/>
                </a:cxn>
                <a:cxn ang="0">
                  <a:pos x="212" y="1689"/>
                </a:cxn>
                <a:cxn ang="0">
                  <a:pos x="326" y="1644"/>
                </a:cxn>
              </a:cxnLst>
              <a:rect l="0" t="0" r="r" b="b"/>
              <a:pathLst>
                <a:path w="389" h="1689">
                  <a:moveTo>
                    <a:pt x="13" y="4"/>
                  </a:moveTo>
                  <a:lnTo>
                    <a:pt x="76" y="176"/>
                  </a:lnTo>
                  <a:lnTo>
                    <a:pt x="107" y="262"/>
                  </a:lnTo>
                  <a:lnTo>
                    <a:pt x="137" y="346"/>
                  </a:lnTo>
                  <a:lnTo>
                    <a:pt x="166" y="428"/>
                  </a:lnTo>
                  <a:lnTo>
                    <a:pt x="194" y="512"/>
                  </a:lnTo>
                  <a:lnTo>
                    <a:pt x="221" y="592"/>
                  </a:lnTo>
                  <a:lnTo>
                    <a:pt x="247" y="671"/>
                  </a:lnTo>
                  <a:lnTo>
                    <a:pt x="271" y="747"/>
                  </a:lnTo>
                  <a:lnTo>
                    <a:pt x="295" y="822"/>
                  </a:lnTo>
                  <a:lnTo>
                    <a:pt x="315" y="893"/>
                  </a:lnTo>
                  <a:lnTo>
                    <a:pt x="335" y="962"/>
                  </a:lnTo>
                  <a:lnTo>
                    <a:pt x="343" y="994"/>
                  </a:lnTo>
                  <a:lnTo>
                    <a:pt x="350" y="1026"/>
                  </a:lnTo>
                  <a:lnTo>
                    <a:pt x="356" y="1059"/>
                  </a:lnTo>
                  <a:lnTo>
                    <a:pt x="363" y="1089"/>
                  </a:lnTo>
                  <a:lnTo>
                    <a:pt x="370" y="1119"/>
                  </a:lnTo>
                  <a:lnTo>
                    <a:pt x="374" y="1149"/>
                  </a:lnTo>
                  <a:lnTo>
                    <a:pt x="378" y="1177"/>
                  </a:lnTo>
                  <a:lnTo>
                    <a:pt x="383" y="1203"/>
                  </a:lnTo>
                  <a:lnTo>
                    <a:pt x="385" y="1229"/>
                  </a:lnTo>
                  <a:lnTo>
                    <a:pt x="387" y="1254"/>
                  </a:lnTo>
                  <a:lnTo>
                    <a:pt x="389" y="1278"/>
                  </a:lnTo>
                  <a:lnTo>
                    <a:pt x="389" y="1302"/>
                  </a:lnTo>
                  <a:lnTo>
                    <a:pt x="389" y="1323"/>
                  </a:lnTo>
                  <a:lnTo>
                    <a:pt x="389" y="1345"/>
                  </a:lnTo>
                  <a:lnTo>
                    <a:pt x="387" y="1364"/>
                  </a:lnTo>
                  <a:lnTo>
                    <a:pt x="385" y="1384"/>
                  </a:lnTo>
                  <a:lnTo>
                    <a:pt x="378" y="1420"/>
                  </a:lnTo>
                  <a:lnTo>
                    <a:pt x="372" y="1455"/>
                  </a:lnTo>
                  <a:lnTo>
                    <a:pt x="361" y="1487"/>
                  </a:lnTo>
                  <a:lnTo>
                    <a:pt x="350" y="1515"/>
                  </a:lnTo>
                  <a:lnTo>
                    <a:pt x="337" y="1543"/>
                  </a:lnTo>
                  <a:lnTo>
                    <a:pt x="321" y="1566"/>
                  </a:lnTo>
                  <a:lnTo>
                    <a:pt x="306" y="1590"/>
                  </a:lnTo>
                  <a:lnTo>
                    <a:pt x="278" y="1625"/>
                  </a:lnTo>
                  <a:lnTo>
                    <a:pt x="275" y="1627"/>
                  </a:lnTo>
                  <a:lnTo>
                    <a:pt x="273" y="1629"/>
                  </a:lnTo>
                  <a:lnTo>
                    <a:pt x="271" y="1627"/>
                  </a:lnTo>
                  <a:lnTo>
                    <a:pt x="267" y="1627"/>
                  </a:lnTo>
                  <a:lnTo>
                    <a:pt x="267" y="1625"/>
                  </a:lnTo>
                  <a:lnTo>
                    <a:pt x="264" y="1622"/>
                  </a:lnTo>
                  <a:lnTo>
                    <a:pt x="264" y="1620"/>
                  </a:lnTo>
                  <a:lnTo>
                    <a:pt x="267" y="1616"/>
                  </a:lnTo>
                  <a:lnTo>
                    <a:pt x="295" y="1584"/>
                  </a:lnTo>
                  <a:lnTo>
                    <a:pt x="310" y="1560"/>
                  </a:lnTo>
                  <a:lnTo>
                    <a:pt x="324" y="1536"/>
                  </a:lnTo>
                  <a:lnTo>
                    <a:pt x="337" y="1511"/>
                  </a:lnTo>
                  <a:lnTo>
                    <a:pt x="348" y="1483"/>
                  </a:lnTo>
                  <a:lnTo>
                    <a:pt x="359" y="1452"/>
                  </a:lnTo>
                  <a:lnTo>
                    <a:pt x="365" y="1418"/>
                  </a:lnTo>
                  <a:lnTo>
                    <a:pt x="372" y="1384"/>
                  </a:lnTo>
                  <a:lnTo>
                    <a:pt x="374" y="1364"/>
                  </a:lnTo>
                  <a:lnTo>
                    <a:pt x="374" y="1343"/>
                  </a:lnTo>
                  <a:lnTo>
                    <a:pt x="376" y="1323"/>
                  </a:lnTo>
                  <a:lnTo>
                    <a:pt x="376" y="1302"/>
                  </a:lnTo>
                  <a:lnTo>
                    <a:pt x="374" y="1278"/>
                  </a:lnTo>
                  <a:lnTo>
                    <a:pt x="374" y="1254"/>
                  </a:lnTo>
                  <a:lnTo>
                    <a:pt x="372" y="1231"/>
                  </a:lnTo>
                  <a:lnTo>
                    <a:pt x="370" y="1205"/>
                  </a:lnTo>
                  <a:lnTo>
                    <a:pt x="365" y="1179"/>
                  </a:lnTo>
                  <a:lnTo>
                    <a:pt x="361" y="1151"/>
                  </a:lnTo>
                  <a:lnTo>
                    <a:pt x="356" y="1121"/>
                  </a:lnTo>
                  <a:lnTo>
                    <a:pt x="350" y="1093"/>
                  </a:lnTo>
                  <a:lnTo>
                    <a:pt x="343" y="1061"/>
                  </a:lnTo>
                  <a:lnTo>
                    <a:pt x="337" y="1031"/>
                  </a:lnTo>
                  <a:lnTo>
                    <a:pt x="328" y="998"/>
                  </a:lnTo>
                  <a:lnTo>
                    <a:pt x="321" y="966"/>
                  </a:lnTo>
                  <a:lnTo>
                    <a:pt x="302" y="897"/>
                  </a:lnTo>
                  <a:lnTo>
                    <a:pt x="282" y="824"/>
                  </a:lnTo>
                  <a:lnTo>
                    <a:pt x="260" y="751"/>
                  </a:lnTo>
                  <a:lnTo>
                    <a:pt x="234" y="676"/>
                  </a:lnTo>
                  <a:lnTo>
                    <a:pt x="210" y="596"/>
                  </a:lnTo>
                  <a:lnTo>
                    <a:pt x="181" y="516"/>
                  </a:lnTo>
                  <a:lnTo>
                    <a:pt x="153" y="435"/>
                  </a:lnTo>
                  <a:lnTo>
                    <a:pt x="124" y="351"/>
                  </a:lnTo>
                  <a:lnTo>
                    <a:pt x="94" y="267"/>
                  </a:lnTo>
                  <a:lnTo>
                    <a:pt x="63" y="18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26" y="1644"/>
                  </a:moveTo>
                  <a:lnTo>
                    <a:pt x="212" y="1689"/>
                  </a:lnTo>
                  <a:lnTo>
                    <a:pt x="243" y="1573"/>
                  </a:lnTo>
                  <a:lnTo>
                    <a:pt x="326" y="164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8" name="Freeform 24"/>
            <p:cNvSpPr>
              <a:spLocks noEditPoints="1"/>
            </p:cNvSpPr>
            <p:nvPr/>
          </p:nvSpPr>
          <p:spPr bwMode="auto">
            <a:xfrm>
              <a:off x="1125" y="1313"/>
              <a:ext cx="3731" cy="284"/>
            </a:xfrm>
            <a:custGeom>
              <a:avLst/>
              <a:gdLst/>
              <a:ahLst/>
              <a:cxnLst>
                <a:cxn ang="0">
                  <a:pos x="276" y="88"/>
                </a:cxn>
                <a:cxn ang="0">
                  <a:pos x="677" y="53"/>
                </a:cxn>
                <a:cxn ang="0">
                  <a:pos x="940" y="34"/>
                </a:cxn>
                <a:cxn ang="0">
                  <a:pos x="1200" y="19"/>
                </a:cxn>
                <a:cxn ang="0">
                  <a:pos x="1454" y="6"/>
                </a:cxn>
                <a:cxn ang="0">
                  <a:pos x="1702" y="0"/>
                </a:cxn>
                <a:cxn ang="0">
                  <a:pos x="1942" y="2"/>
                </a:cxn>
                <a:cxn ang="0">
                  <a:pos x="2177" y="10"/>
                </a:cxn>
                <a:cxn ang="0">
                  <a:pos x="2400" y="25"/>
                </a:cxn>
                <a:cxn ang="0">
                  <a:pos x="2619" y="49"/>
                </a:cxn>
                <a:cxn ang="0">
                  <a:pos x="2829" y="77"/>
                </a:cxn>
                <a:cxn ang="0">
                  <a:pos x="3035" y="109"/>
                </a:cxn>
                <a:cxn ang="0">
                  <a:pos x="3236" y="146"/>
                </a:cxn>
                <a:cxn ang="0">
                  <a:pos x="3534" y="206"/>
                </a:cxn>
                <a:cxn ang="0">
                  <a:pos x="3646" y="230"/>
                </a:cxn>
                <a:cxn ang="0">
                  <a:pos x="3648" y="234"/>
                </a:cxn>
                <a:cxn ang="0">
                  <a:pos x="3646" y="238"/>
                </a:cxn>
                <a:cxn ang="0">
                  <a:pos x="3641" y="241"/>
                </a:cxn>
                <a:cxn ang="0">
                  <a:pos x="3532" y="219"/>
                </a:cxn>
                <a:cxn ang="0">
                  <a:pos x="3234" y="159"/>
                </a:cxn>
                <a:cxn ang="0">
                  <a:pos x="3033" y="122"/>
                </a:cxn>
                <a:cxn ang="0">
                  <a:pos x="2827" y="90"/>
                </a:cxn>
                <a:cxn ang="0">
                  <a:pos x="2617" y="62"/>
                </a:cxn>
                <a:cxn ang="0">
                  <a:pos x="2400" y="38"/>
                </a:cxn>
                <a:cxn ang="0">
                  <a:pos x="2177" y="23"/>
                </a:cxn>
                <a:cxn ang="0">
                  <a:pos x="1942" y="15"/>
                </a:cxn>
                <a:cxn ang="0">
                  <a:pos x="1702" y="15"/>
                </a:cxn>
                <a:cxn ang="0">
                  <a:pos x="1454" y="19"/>
                </a:cxn>
                <a:cxn ang="0">
                  <a:pos x="1200" y="32"/>
                </a:cxn>
                <a:cxn ang="0">
                  <a:pos x="940" y="47"/>
                </a:cxn>
                <a:cxn ang="0">
                  <a:pos x="677" y="66"/>
                </a:cxn>
                <a:cxn ang="0">
                  <a:pos x="276" y="101"/>
                </a:cxn>
                <a:cxn ang="0">
                  <a:pos x="7" y="124"/>
                </a:cxn>
                <a:cxn ang="0">
                  <a:pos x="3" y="122"/>
                </a:cxn>
                <a:cxn ang="0">
                  <a:pos x="3" y="118"/>
                </a:cxn>
                <a:cxn ang="0">
                  <a:pos x="5" y="114"/>
                </a:cxn>
                <a:cxn ang="0">
                  <a:pos x="7" y="112"/>
                </a:cxn>
                <a:cxn ang="0">
                  <a:pos x="3731" y="254"/>
                </a:cxn>
                <a:cxn ang="0">
                  <a:pos x="3635" y="178"/>
                </a:cxn>
              </a:cxnLst>
              <a:rect l="0" t="0" r="r" b="b"/>
              <a:pathLst>
                <a:path w="3731" h="284">
                  <a:moveTo>
                    <a:pt x="7" y="112"/>
                  </a:moveTo>
                  <a:lnTo>
                    <a:pt x="276" y="88"/>
                  </a:lnTo>
                  <a:lnTo>
                    <a:pt x="543" y="64"/>
                  </a:lnTo>
                  <a:lnTo>
                    <a:pt x="677" y="53"/>
                  </a:lnTo>
                  <a:lnTo>
                    <a:pt x="808" y="43"/>
                  </a:lnTo>
                  <a:lnTo>
                    <a:pt x="940" y="34"/>
                  </a:lnTo>
                  <a:lnTo>
                    <a:pt x="1071" y="25"/>
                  </a:lnTo>
                  <a:lnTo>
                    <a:pt x="1200" y="19"/>
                  </a:lnTo>
                  <a:lnTo>
                    <a:pt x="1327" y="13"/>
                  </a:lnTo>
                  <a:lnTo>
                    <a:pt x="1454" y="6"/>
                  </a:lnTo>
                  <a:lnTo>
                    <a:pt x="1579" y="2"/>
                  </a:lnTo>
                  <a:lnTo>
                    <a:pt x="1702" y="0"/>
                  </a:lnTo>
                  <a:lnTo>
                    <a:pt x="1824" y="0"/>
                  </a:lnTo>
                  <a:lnTo>
                    <a:pt x="1942" y="2"/>
                  </a:lnTo>
                  <a:lnTo>
                    <a:pt x="2061" y="4"/>
                  </a:lnTo>
                  <a:lnTo>
                    <a:pt x="2177" y="10"/>
                  </a:lnTo>
                  <a:lnTo>
                    <a:pt x="2291" y="17"/>
                  </a:lnTo>
                  <a:lnTo>
                    <a:pt x="2400" y="25"/>
                  </a:lnTo>
                  <a:lnTo>
                    <a:pt x="2509" y="36"/>
                  </a:lnTo>
                  <a:lnTo>
                    <a:pt x="2619" y="49"/>
                  </a:lnTo>
                  <a:lnTo>
                    <a:pt x="2724" y="62"/>
                  </a:lnTo>
                  <a:lnTo>
                    <a:pt x="2829" y="77"/>
                  </a:lnTo>
                  <a:lnTo>
                    <a:pt x="2932" y="92"/>
                  </a:lnTo>
                  <a:lnTo>
                    <a:pt x="3035" y="109"/>
                  </a:lnTo>
                  <a:lnTo>
                    <a:pt x="3136" y="129"/>
                  </a:lnTo>
                  <a:lnTo>
                    <a:pt x="3236" y="146"/>
                  </a:lnTo>
                  <a:lnTo>
                    <a:pt x="3337" y="165"/>
                  </a:lnTo>
                  <a:lnTo>
                    <a:pt x="3534" y="206"/>
                  </a:lnTo>
                  <a:lnTo>
                    <a:pt x="3641" y="228"/>
                  </a:lnTo>
                  <a:lnTo>
                    <a:pt x="3646" y="230"/>
                  </a:lnTo>
                  <a:lnTo>
                    <a:pt x="3646" y="232"/>
                  </a:lnTo>
                  <a:lnTo>
                    <a:pt x="3648" y="234"/>
                  </a:lnTo>
                  <a:lnTo>
                    <a:pt x="3648" y="236"/>
                  </a:lnTo>
                  <a:lnTo>
                    <a:pt x="3646" y="238"/>
                  </a:lnTo>
                  <a:lnTo>
                    <a:pt x="3644" y="241"/>
                  </a:lnTo>
                  <a:lnTo>
                    <a:pt x="3641" y="241"/>
                  </a:lnTo>
                  <a:lnTo>
                    <a:pt x="3639" y="241"/>
                  </a:lnTo>
                  <a:lnTo>
                    <a:pt x="3532" y="219"/>
                  </a:lnTo>
                  <a:lnTo>
                    <a:pt x="3335" y="178"/>
                  </a:lnTo>
                  <a:lnTo>
                    <a:pt x="3234" y="159"/>
                  </a:lnTo>
                  <a:lnTo>
                    <a:pt x="3133" y="142"/>
                  </a:lnTo>
                  <a:lnTo>
                    <a:pt x="3033" y="122"/>
                  </a:lnTo>
                  <a:lnTo>
                    <a:pt x="2930" y="107"/>
                  </a:lnTo>
                  <a:lnTo>
                    <a:pt x="2827" y="90"/>
                  </a:lnTo>
                  <a:lnTo>
                    <a:pt x="2722" y="75"/>
                  </a:lnTo>
                  <a:lnTo>
                    <a:pt x="2617" y="62"/>
                  </a:lnTo>
                  <a:lnTo>
                    <a:pt x="2509" y="49"/>
                  </a:lnTo>
                  <a:lnTo>
                    <a:pt x="2400" y="38"/>
                  </a:lnTo>
                  <a:lnTo>
                    <a:pt x="2288" y="30"/>
                  </a:lnTo>
                  <a:lnTo>
                    <a:pt x="2177" y="23"/>
                  </a:lnTo>
                  <a:lnTo>
                    <a:pt x="2061" y="19"/>
                  </a:lnTo>
                  <a:lnTo>
                    <a:pt x="1942" y="15"/>
                  </a:lnTo>
                  <a:lnTo>
                    <a:pt x="1824" y="13"/>
                  </a:lnTo>
                  <a:lnTo>
                    <a:pt x="1702" y="15"/>
                  </a:lnTo>
                  <a:lnTo>
                    <a:pt x="1579" y="17"/>
                  </a:lnTo>
                  <a:lnTo>
                    <a:pt x="1454" y="19"/>
                  </a:lnTo>
                  <a:lnTo>
                    <a:pt x="1327" y="25"/>
                  </a:lnTo>
                  <a:lnTo>
                    <a:pt x="1200" y="32"/>
                  </a:lnTo>
                  <a:lnTo>
                    <a:pt x="1071" y="38"/>
                  </a:lnTo>
                  <a:lnTo>
                    <a:pt x="940" y="47"/>
                  </a:lnTo>
                  <a:lnTo>
                    <a:pt x="808" y="58"/>
                  </a:lnTo>
                  <a:lnTo>
                    <a:pt x="677" y="66"/>
                  </a:lnTo>
                  <a:lnTo>
                    <a:pt x="543" y="77"/>
                  </a:lnTo>
                  <a:lnTo>
                    <a:pt x="276" y="101"/>
                  </a:lnTo>
                  <a:lnTo>
                    <a:pt x="9" y="127"/>
                  </a:lnTo>
                  <a:lnTo>
                    <a:pt x="7" y="124"/>
                  </a:lnTo>
                  <a:lnTo>
                    <a:pt x="5" y="124"/>
                  </a:lnTo>
                  <a:lnTo>
                    <a:pt x="3" y="122"/>
                  </a:lnTo>
                  <a:lnTo>
                    <a:pt x="0" y="120"/>
                  </a:lnTo>
                  <a:lnTo>
                    <a:pt x="3" y="118"/>
                  </a:lnTo>
                  <a:lnTo>
                    <a:pt x="3" y="114"/>
                  </a:lnTo>
                  <a:lnTo>
                    <a:pt x="5" y="114"/>
                  </a:lnTo>
                  <a:lnTo>
                    <a:pt x="7" y="112"/>
                  </a:lnTo>
                  <a:lnTo>
                    <a:pt x="7" y="112"/>
                  </a:lnTo>
                  <a:close/>
                  <a:moveTo>
                    <a:pt x="3635" y="178"/>
                  </a:moveTo>
                  <a:lnTo>
                    <a:pt x="3731" y="254"/>
                  </a:lnTo>
                  <a:lnTo>
                    <a:pt x="3611" y="284"/>
                  </a:lnTo>
                  <a:lnTo>
                    <a:pt x="3635" y="178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9" name="Freeform 25"/>
            <p:cNvSpPr>
              <a:spLocks noEditPoints="1"/>
            </p:cNvSpPr>
            <p:nvPr/>
          </p:nvSpPr>
          <p:spPr bwMode="auto">
            <a:xfrm>
              <a:off x="1325" y="1776"/>
              <a:ext cx="1688" cy="1168"/>
            </a:xfrm>
            <a:custGeom>
              <a:avLst/>
              <a:gdLst/>
              <a:ahLst/>
              <a:cxnLst>
                <a:cxn ang="0">
                  <a:pos x="1569" y="1057"/>
                </a:cxn>
                <a:cxn ang="0">
                  <a:pos x="1412" y="893"/>
                </a:cxn>
                <a:cxn ang="0">
                  <a:pos x="1305" y="788"/>
                </a:cxn>
                <a:cxn ang="0">
                  <a:pos x="1199" y="687"/>
                </a:cxn>
                <a:cxn ang="0">
                  <a:pos x="1094" y="592"/>
                </a:cxn>
                <a:cxn ang="0">
                  <a:pos x="987" y="504"/>
                </a:cxn>
                <a:cxn ang="0">
                  <a:pos x="882" y="424"/>
                </a:cxn>
                <a:cxn ang="0">
                  <a:pos x="779" y="353"/>
                </a:cxn>
                <a:cxn ang="0">
                  <a:pos x="674" y="291"/>
                </a:cxn>
                <a:cxn ang="0">
                  <a:pos x="569" y="237"/>
                </a:cxn>
                <a:cxn ang="0">
                  <a:pos x="466" y="190"/>
                </a:cxn>
                <a:cxn ang="0">
                  <a:pos x="361" y="147"/>
                </a:cxn>
                <a:cxn ang="0">
                  <a:pos x="258" y="110"/>
                </a:cxn>
                <a:cxn ang="0">
                  <a:pos x="85" y="52"/>
                </a:cxn>
                <a:cxn ang="0">
                  <a:pos x="81" y="50"/>
                </a:cxn>
                <a:cxn ang="0">
                  <a:pos x="81" y="43"/>
                </a:cxn>
                <a:cxn ang="0">
                  <a:pos x="83" y="39"/>
                </a:cxn>
                <a:cxn ang="0">
                  <a:pos x="89" y="39"/>
                </a:cxn>
                <a:cxn ang="0">
                  <a:pos x="262" y="97"/>
                </a:cxn>
                <a:cxn ang="0">
                  <a:pos x="367" y="134"/>
                </a:cxn>
                <a:cxn ang="0">
                  <a:pos x="470" y="177"/>
                </a:cxn>
                <a:cxn ang="0">
                  <a:pos x="575" y="224"/>
                </a:cxn>
                <a:cxn ang="0">
                  <a:pos x="681" y="280"/>
                </a:cxn>
                <a:cxn ang="0">
                  <a:pos x="786" y="343"/>
                </a:cxn>
                <a:cxn ang="0">
                  <a:pos x="891" y="414"/>
                </a:cxn>
                <a:cxn ang="0">
                  <a:pos x="996" y="493"/>
                </a:cxn>
                <a:cxn ang="0">
                  <a:pos x="1103" y="584"/>
                </a:cxn>
                <a:cxn ang="0">
                  <a:pos x="1208" y="678"/>
                </a:cxn>
                <a:cxn ang="0">
                  <a:pos x="1315" y="779"/>
                </a:cxn>
                <a:cxn ang="0">
                  <a:pos x="1421" y="885"/>
                </a:cxn>
                <a:cxn ang="0">
                  <a:pos x="1580" y="1046"/>
                </a:cxn>
                <a:cxn ang="0">
                  <a:pos x="1688" y="1160"/>
                </a:cxn>
                <a:cxn ang="0">
                  <a:pos x="1688" y="1165"/>
                </a:cxn>
                <a:cxn ang="0">
                  <a:pos x="1683" y="1169"/>
                </a:cxn>
                <a:cxn ang="0">
                  <a:pos x="1679" y="1169"/>
                </a:cxn>
                <a:cxn ang="0">
                  <a:pos x="1677" y="1167"/>
                </a:cxn>
                <a:cxn ang="0">
                  <a:pos x="0" y="20"/>
                </a:cxn>
                <a:cxn ang="0">
                  <a:pos x="87" y="104"/>
                </a:cxn>
              </a:cxnLst>
              <a:rect l="0" t="0" r="r" b="b"/>
              <a:pathLst>
                <a:path w="1688" h="1169">
                  <a:moveTo>
                    <a:pt x="1677" y="1167"/>
                  </a:moveTo>
                  <a:lnTo>
                    <a:pt x="1569" y="1057"/>
                  </a:lnTo>
                  <a:lnTo>
                    <a:pt x="1464" y="947"/>
                  </a:lnTo>
                  <a:lnTo>
                    <a:pt x="1412" y="893"/>
                  </a:lnTo>
                  <a:lnTo>
                    <a:pt x="1357" y="840"/>
                  </a:lnTo>
                  <a:lnTo>
                    <a:pt x="1305" y="788"/>
                  </a:lnTo>
                  <a:lnTo>
                    <a:pt x="1252" y="739"/>
                  </a:lnTo>
                  <a:lnTo>
                    <a:pt x="1199" y="687"/>
                  </a:lnTo>
                  <a:lnTo>
                    <a:pt x="1147" y="640"/>
                  </a:lnTo>
                  <a:lnTo>
                    <a:pt x="1094" y="592"/>
                  </a:lnTo>
                  <a:lnTo>
                    <a:pt x="1042" y="547"/>
                  </a:lnTo>
                  <a:lnTo>
                    <a:pt x="987" y="504"/>
                  </a:lnTo>
                  <a:lnTo>
                    <a:pt x="935" y="463"/>
                  </a:lnTo>
                  <a:lnTo>
                    <a:pt x="882" y="424"/>
                  </a:lnTo>
                  <a:lnTo>
                    <a:pt x="832" y="388"/>
                  </a:lnTo>
                  <a:lnTo>
                    <a:pt x="779" y="353"/>
                  </a:lnTo>
                  <a:lnTo>
                    <a:pt x="727" y="321"/>
                  </a:lnTo>
                  <a:lnTo>
                    <a:pt x="674" y="291"/>
                  </a:lnTo>
                  <a:lnTo>
                    <a:pt x="621" y="263"/>
                  </a:lnTo>
                  <a:lnTo>
                    <a:pt x="569" y="237"/>
                  </a:lnTo>
                  <a:lnTo>
                    <a:pt x="519" y="213"/>
                  </a:lnTo>
                  <a:lnTo>
                    <a:pt x="466" y="190"/>
                  </a:lnTo>
                  <a:lnTo>
                    <a:pt x="413" y="168"/>
                  </a:lnTo>
                  <a:lnTo>
                    <a:pt x="361" y="147"/>
                  </a:lnTo>
                  <a:lnTo>
                    <a:pt x="311" y="127"/>
                  </a:lnTo>
                  <a:lnTo>
                    <a:pt x="258" y="110"/>
                  </a:lnTo>
                  <a:lnTo>
                    <a:pt x="205" y="91"/>
                  </a:lnTo>
                  <a:lnTo>
                    <a:pt x="85" y="52"/>
                  </a:lnTo>
                  <a:lnTo>
                    <a:pt x="83" y="52"/>
                  </a:lnTo>
                  <a:lnTo>
                    <a:pt x="81" y="50"/>
                  </a:lnTo>
                  <a:lnTo>
                    <a:pt x="81" y="46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3" y="39"/>
                  </a:lnTo>
                  <a:lnTo>
                    <a:pt x="85" y="39"/>
                  </a:lnTo>
                  <a:lnTo>
                    <a:pt x="89" y="39"/>
                  </a:lnTo>
                  <a:lnTo>
                    <a:pt x="210" y="78"/>
                  </a:lnTo>
                  <a:lnTo>
                    <a:pt x="262" y="97"/>
                  </a:lnTo>
                  <a:lnTo>
                    <a:pt x="315" y="114"/>
                  </a:lnTo>
                  <a:lnTo>
                    <a:pt x="367" y="134"/>
                  </a:lnTo>
                  <a:lnTo>
                    <a:pt x="418" y="155"/>
                  </a:lnTo>
                  <a:lnTo>
                    <a:pt x="470" y="177"/>
                  </a:lnTo>
                  <a:lnTo>
                    <a:pt x="523" y="201"/>
                  </a:lnTo>
                  <a:lnTo>
                    <a:pt x="575" y="224"/>
                  </a:lnTo>
                  <a:lnTo>
                    <a:pt x="628" y="252"/>
                  </a:lnTo>
                  <a:lnTo>
                    <a:pt x="681" y="280"/>
                  </a:lnTo>
                  <a:lnTo>
                    <a:pt x="733" y="310"/>
                  </a:lnTo>
                  <a:lnTo>
                    <a:pt x="786" y="343"/>
                  </a:lnTo>
                  <a:lnTo>
                    <a:pt x="838" y="377"/>
                  </a:lnTo>
                  <a:lnTo>
                    <a:pt x="891" y="414"/>
                  </a:lnTo>
                  <a:lnTo>
                    <a:pt x="943" y="452"/>
                  </a:lnTo>
                  <a:lnTo>
                    <a:pt x="996" y="493"/>
                  </a:lnTo>
                  <a:lnTo>
                    <a:pt x="1051" y="538"/>
                  </a:lnTo>
                  <a:lnTo>
                    <a:pt x="1103" y="584"/>
                  </a:lnTo>
                  <a:lnTo>
                    <a:pt x="1156" y="629"/>
                  </a:lnTo>
                  <a:lnTo>
                    <a:pt x="1208" y="678"/>
                  </a:lnTo>
                  <a:lnTo>
                    <a:pt x="1261" y="728"/>
                  </a:lnTo>
                  <a:lnTo>
                    <a:pt x="1315" y="779"/>
                  </a:lnTo>
                  <a:lnTo>
                    <a:pt x="1368" y="831"/>
                  </a:lnTo>
                  <a:lnTo>
                    <a:pt x="1421" y="885"/>
                  </a:lnTo>
                  <a:lnTo>
                    <a:pt x="1473" y="939"/>
                  </a:lnTo>
                  <a:lnTo>
                    <a:pt x="1580" y="1046"/>
                  </a:lnTo>
                  <a:lnTo>
                    <a:pt x="1688" y="1158"/>
                  </a:lnTo>
                  <a:lnTo>
                    <a:pt x="1688" y="1160"/>
                  </a:lnTo>
                  <a:lnTo>
                    <a:pt x="1688" y="1162"/>
                  </a:lnTo>
                  <a:lnTo>
                    <a:pt x="1688" y="1165"/>
                  </a:lnTo>
                  <a:lnTo>
                    <a:pt x="1685" y="1167"/>
                  </a:lnTo>
                  <a:lnTo>
                    <a:pt x="1683" y="1169"/>
                  </a:lnTo>
                  <a:lnTo>
                    <a:pt x="1681" y="1169"/>
                  </a:lnTo>
                  <a:lnTo>
                    <a:pt x="1679" y="1169"/>
                  </a:lnTo>
                  <a:lnTo>
                    <a:pt x="1677" y="1167"/>
                  </a:lnTo>
                  <a:lnTo>
                    <a:pt x="1677" y="1167"/>
                  </a:lnTo>
                  <a:close/>
                  <a:moveTo>
                    <a:pt x="87" y="104"/>
                  </a:moveTo>
                  <a:lnTo>
                    <a:pt x="0" y="20"/>
                  </a:lnTo>
                  <a:lnTo>
                    <a:pt x="120" y="0"/>
                  </a:lnTo>
                  <a:lnTo>
                    <a:pt x="87" y="10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0" name="Freeform 26"/>
            <p:cNvSpPr>
              <a:spLocks noEditPoints="1"/>
            </p:cNvSpPr>
            <p:nvPr/>
          </p:nvSpPr>
          <p:spPr bwMode="auto">
            <a:xfrm>
              <a:off x="1120" y="753"/>
              <a:ext cx="1773" cy="555"/>
            </a:xfrm>
            <a:custGeom>
              <a:avLst/>
              <a:gdLst/>
              <a:ahLst/>
              <a:cxnLst>
                <a:cxn ang="0">
                  <a:pos x="1719" y="50"/>
                </a:cxn>
                <a:cxn ang="0">
                  <a:pos x="1666" y="86"/>
                </a:cxn>
                <a:cxn ang="0">
                  <a:pos x="1611" y="123"/>
                </a:cxn>
                <a:cxn ang="0">
                  <a:pos x="1548" y="159"/>
                </a:cxn>
                <a:cxn ang="0">
                  <a:pos x="1480" y="196"/>
                </a:cxn>
                <a:cxn ang="0">
                  <a:pos x="1401" y="230"/>
                </a:cxn>
                <a:cxn ang="0">
                  <a:pos x="1333" y="254"/>
                </a:cxn>
                <a:cxn ang="0">
                  <a:pos x="1285" y="271"/>
                </a:cxn>
                <a:cxn ang="0">
                  <a:pos x="1235" y="289"/>
                </a:cxn>
                <a:cxn ang="0">
                  <a:pos x="1178" y="304"/>
                </a:cxn>
                <a:cxn ang="0">
                  <a:pos x="1119" y="321"/>
                </a:cxn>
                <a:cxn ang="0">
                  <a:pos x="1057" y="336"/>
                </a:cxn>
                <a:cxn ang="0">
                  <a:pos x="959" y="357"/>
                </a:cxn>
                <a:cxn ang="0">
                  <a:pos x="816" y="387"/>
                </a:cxn>
                <a:cxn ang="0">
                  <a:pos x="665" y="415"/>
                </a:cxn>
                <a:cxn ang="0">
                  <a:pos x="506" y="443"/>
                </a:cxn>
                <a:cxn ang="0">
                  <a:pos x="341" y="471"/>
                </a:cxn>
                <a:cxn ang="0">
                  <a:pos x="173" y="497"/>
                </a:cxn>
                <a:cxn ang="0">
                  <a:pos x="90" y="510"/>
                </a:cxn>
                <a:cxn ang="0">
                  <a:pos x="85" y="508"/>
                </a:cxn>
                <a:cxn ang="0">
                  <a:pos x="83" y="502"/>
                </a:cxn>
                <a:cxn ang="0">
                  <a:pos x="87" y="499"/>
                </a:cxn>
                <a:cxn ang="0">
                  <a:pos x="171" y="484"/>
                </a:cxn>
                <a:cxn ang="0">
                  <a:pos x="339" y="459"/>
                </a:cxn>
                <a:cxn ang="0">
                  <a:pos x="503" y="431"/>
                </a:cxn>
                <a:cxn ang="0">
                  <a:pos x="661" y="403"/>
                </a:cxn>
                <a:cxn ang="0">
                  <a:pos x="812" y="375"/>
                </a:cxn>
                <a:cxn ang="0">
                  <a:pos x="954" y="344"/>
                </a:cxn>
                <a:cxn ang="0">
                  <a:pos x="1053" y="323"/>
                </a:cxn>
                <a:cxn ang="0">
                  <a:pos x="1116" y="308"/>
                </a:cxn>
                <a:cxn ang="0">
                  <a:pos x="1176" y="291"/>
                </a:cxn>
                <a:cxn ang="0">
                  <a:pos x="1230" y="276"/>
                </a:cxn>
                <a:cxn ang="0">
                  <a:pos x="1281" y="258"/>
                </a:cxn>
                <a:cxn ang="0">
                  <a:pos x="1329" y="243"/>
                </a:cxn>
                <a:cxn ang="0">
                  <a:pos x="1394" y="217"/>
                </a:cxn>
                <a:cxn ang="0">
                  <a:pos x="1473" y="183"/>
                </a:cxn>
                <a:cxn ang="0">
                  <a:pos x="1541" y="149"/>
                </a:cxn>
                <a:cxn ang="0">
                  <a:pos x="1602" y="112"/>
                </a:cxn>
                <a:cxn ang="0">
                  <a:pos x="1659" y="75"/>
                </a:cxn>
                <a:cxn ang="0">
                  <a:pos x="1712" y="39"/>
                </a:cxn>
                <a:cxn ang="0">
                  <a:pos x="1764" y="0"/>
                </a:cxn>
                <a:cxn ang="0">
                  <a:pos x="1769" y="2"/>
                </a:cxn>
                <a:cxn ang="0">
                  <a:pos x="1773" y="7"/>
                </a:cxn>
                <a:cxn ang="0">
                  <a:pos x="1771" y="11"/>
                </a:cxn>
                <a:cxn ang="0">
                  <a:pos x="1769" y="13"/>
                </a:cxn>
                <a:cxn ang="0">
                  <a:pos x="0" y="519"/>
                </a:cxn>
                <a:cxn ang="0">
                  <a:pos x="118" y="555"/>
                </a:cxn>
              </a:cxnLst>
              <a:rect l="0" t="0" r="r" b="b"/>
              <a:pathLst>
                <a:path w="1773" h="555">
                  <a:moveTo>
                    <a:pt x="1769" y="13"/>
                  </a:moveTo>
                  <a:lnTo>
                    <a:pt x="1719" y="50"/>
                  </a:lnTo>
                  <a:lnTo>
                    <a:pt x="1692" y="69"/>
                  </a:lnTo>
                  <a:lnTo>
                    <a:pt x="1666" y="86"/>
                  </a:lnTo>
                  <a:lnTo>
                    <a:pt x="1640" y="106"/>
                  </a:lnTo>
                  <a:lnTo>
                    <a:pt x="1611" y="123"/>
                  </a:lnTo>
                  <a:lnTo>
                    <a:pt x="1581" y="142"/>
                  </a:lnTo>
                  <a:lnTo>
                    <a:pt x="1548" y="159"/>
                  </a:lnTo>
                  <a:lnTo>
                    <a:pt x="1515" y="177"/>
                  </a:lnTo>
                  <a:lnTo>
                    <a:pt x="1480" y="196"/>
                  </a:lnTo>
                  <a:lnTo>
                    <a:pt x="1440" y="213"/>
                  </a:lnTo>
                  <a:lnTo>
                    <a:pt x="1401" y="230"/>
                  </a:lnTo>
                  <a:lnTo>
                    <a:pt x="1357" y="248"/>
                  </a:lnTo>
                  <a:lnTo>
                    <a:pt x="1333" y="254"/>
                  </a:lnTo>
                  <a:lnTo>
                    <a:pt x="1309" y="263"/>
                  </a:lnTo>
                  <a:lnTo>
                    <a:pt x="1285" y="271"/>
                  </a:lnTo>
                  <a:lnTo>
                    <a:pt x="1261" y="280"/>
                  </a:lnTo>
                  <a:lnTo>
                    <a:pt x="1235" y="289"/>
                  </a:lnTo>
                  <a:lnTo>
                    <a:pt x="1206" y="297"/>
                  </a:lnTo>
                  <a:lnTo>
                    <a:pt x="1178" y="304"/>
                  </a:lnTo>
                  <a:lnTo>
                    <a:pt x="1149" y="312"/>
                  </a:lnTo>
                  <a:lnTo>
                    <a:pt x="1119" y="321"/>
                  </a:lnTo>
                  <a:lnTo>
                    <a:pt x="1088" y="327"/>
                  </a:lnTo>
                  <a:lnTo>
                    <a:pt x="1057" y="336"/>
                  </a:lnTo>
                  <a:lnTo>
                    <a:pt x="1024" y="342"/>
                  </a:lnTo>
                  <a:lnTo>
                    <a:pt x="959" y="357"/>
                  </a:lnTo>
                  <a:lnTo>
                    <a:pt x="889" y="372"/>
                  </a:lnTo>
                  <a:lnTo>
                    <a:pt x="816" y="387"/>
                  </a:lnTo>
                  <a:lnTo>
                    <a:pt x="742" y="403"/>
                  </a:lnTo>
                  <a:lnTo>
                    <a:pt x="665" y="415"/>
                  </a:lnTo>
                  <a:lnTo>
                    <a:pt x="584" y="431"/>
                  </a:lnTo>
                  <a:lnTo>
                    <a:pt x="506" y="443"/>
                  </a:lnTo>
                  <a:lnTo>
                    <a:pt x="422" y="456"/>
                  </a:lnTo>
                  <a:lnTo>
                    <a:pt x="341" y="471"/>
                  </a:lnTo>
                  <a:lnTo>
                    <a:pt x="256" y="484"/>
                  </a:lnTo>
                  <a:lnTo>
                    <a:pt x="173" y="497"/>
                  </a:lnTo>
                  <a:lnTo>
                    <a:pt x="92" y="510"/>
                  </a:lnTo>
                  <a:lnTo>
                    <a:pt x="90" y="510"/>
                  </a:lnTo>
                  <a:lnTo>
                    <a:pt x="87" y="510"/>
                  </a:lnTo>
                  <a:lnTo>
                    <a:pt x="85" y="508"/>
                  </a:lnTo>
                  <a:lnTo>
                    <a:pt x="83" y="506"/>
                  </a:lnTo>
                  <a:lnTo>
                    <a:pt x="83" y="502"/>
                  </a:lnTo>
                  <a:lnTo>
                    <a:pt x="85" y="499"/>
                  </a:lnTo>
                  <a:lnTo>
                    <a:pt x="87" y="499"/>
                  </a:lnTo>
                  <a:lnTo>
                    <a:pt x="90" y="497"/>
                  </a:lnTo>
                  <a:lnTo>
                    <a:pt x="171" y="484"/>
                  </a:lnTo>
                  <a:lnTo>
                    <a:pt x="254" y="471"/>
                  </a:lnTo>
                  <a:lnTo>
                    <a:pt x="339" y="459"/>
                  </a:lnTo>
                  <a:lnTo>
                    <a:pt x="420" y="443"/>
                  </a:lnTo>
                  <a:lnTo>
                    <a:pt x="503" y="431"/>
                  </a:lnTo>
                  <a:lnTo>
                    <a:pt x="582" y="415"/>
                  </a:lnTo>
                  <a:lnTo>
                    <a:pt x="661" y="403"/>
                  </a:lnTo>
                  <a:lnTo>
                    <a:pt x="738" y="387"/>
                  </a:lnTo>
                  <a:lnTo>
                    <a:pt x="812" y="375"/>
                  </a:lnTo>
                  <a:lnTo>
                    <a:pt x="884" y="360"/>
                  </a:lnTo>
                  <a:lnTo>
                    <a:pt x="954" y="344"/>
                  </a:lnTo>
                  <a:lnTo>
                    <a:pt x="1022" y="329"/>
                  </a:lnTo>
                  <a:lnTo>
                    <a:pt x="1053" y="323"/>
                  </a:lnTo>
                  <a:lnTo>
                    <a:pt x="1086" y="314"/>
                  </a:lnTo>
                  <a:lnTo>
                    <a:pt x="1116" y="308"/>
                  </a:lnTo>
                  <a:lnTo>
                    <a:pt x="1145" y="299"/>
                  </a:lnTo>
                  <a:lnTo>
                    <a:pt x="1176" y="291"/>
                  </a:lnTo>
                  <a:lnTo>
                    <a:pt x="1202" y="284"/>
                  </a:lnTo>
                  <a:lnTo>
                    <a:pt x="1230" y="276"/>
                  </a:lnTo>
                  <a:lnTo>
                    <a:pt x="1257" y="267"/>
                  </a:lnTo>
                  <a:lnTo>
                    <a:pt x="1281" y="258"/>
                  </a:lnTo>
                  <a:lnTo>
                    <a:pt x="1305" y="250"/>
                  </a:lnTo>
                  <a:lnTo>
                    <a:pt x="1329" y="243"/>
                  </a:lnTo>
                  <a:lnTo>
                    <a:pt x="1351" y="235"/>
                  </a:lnTo>
                  <a:lnTo>
                    <a:pt x="1394" y="217"/>
                  </a:lnTo>
                  <a:lnTo>
                    <a:pt x="1434" y="200"/>
                  </a:lnTo>
                  <a:lnTo>
                    <a:pt x="1473" y="183"/>
                  </a:lnTo>
                  <a:lnTo>
                    <a:pt x="1508" y="166"/>
                  </a:lnTo>
                  <a:lnTo>
                    <a:pt x="1541" y="149"/>
                  </a:lnTo>
                  <a:lnTo>
                    <a:pt x="1574" y="129"/>
                  </a:lnTo>
                  <a:lnTo>
                    <a:pt x="1602" y="112"/>
                  </a:lnTo>
                  <a:lnTo>
                    <a:pt x="1631" y="95"/>
                  </a:lnTo>
                  <a:lnTo>
                    <a:pt x="1659" y="75"/>
                  </a:lnTo>
                  <a:lnTo>
                    <a:pt x="1686" y="58"/>
                  </a:lnTo>
                  <a:lnTo>
                    <a:pt x="1712" y="39"/>
                  </a:lnTo>
                  <a:lnTo>
                    <a:pt x="1762" y="2"/>
                  </a:lnTo>
                  <a:lnTo>
                    <a:pt x="1764" y="0"/>
                  </a:lnTo>
                  <a:lnTo>
                    <a:pt x="1767" y="0"/>
                  </a:lnTo>
                  <a:lnTo>
                    <a:pt x="1769" y="2"/>
                  </a:lnTo>
                  <a:lnTo>
                    <a:pt x="1771" y="2"/>
                  </a:lnTo>
                  <a:lnTo>
                    <a:pt x="1773" y="7"/>
                  </a:lnTo>
                  <a:lnTo>
                    <a:pt x="1773" y="9"/>
                  </a:lnTo>
                  <a:lnTo>
                    <a:pt x="1771" y="11"/>
                  </a:lnTo>
                  <a:lnTo>
                    <a:pt x="1769" y="13"/>
                  </a:lnTo>
                  <a:lnTo>
                    <a:pt x="1769" y="13"/>
                  </a:lnTo>
                  <a:close/>
                  <a:moveTo>
                    <a:pt x="118" y="555"/>
                  </a:moveTo>
                  <a:lnTo>
                    <a:pt x="0" y="519"/>
                  </a:lnTo>
                  <a:lnTo>
                    <a:pt x="101" y="448"/>
                  </a:lnTo>
                  <a:lnTo>
                    <a:pt x="118" y="555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1" name="Freeform 27"/>
            <p:cNvSpPr>
              <a:spLocks noEditPoints="1"/>
            </p:cNvSpPr>
            <p:nvPr/>
          </p:nvSpPr>
          <p:spPr bwMode="auto">
            <a:xfrm>
              <a:off x="3720" y="851"/>
              <a:ext cx="1333" cy="683"/>
            </a:xfrm>
            <a:custGeom>
              <a:avLst/>
              <a:gdLst/>
              <a:ahLst/>
              <a:cxnLst>
                <a:cxn ang="0">
                  <a:pos x="1206" y="618"/>
                </a:cxn>
                <a:cxn ang="0">
                  <a:pos x="976" y="497"/>
                </a:cxn>
                <a:cxn ang="0">
                  <a:pos x="865" y="439"/>
                </a:cxn>
                <a:cxn ang="0">
                  <a:pos x="757" y="383"/>
                </a:cxn>
                <a:cxn ang="0">
                  <a:pos x="657" y="332"/>
                </a:cxn>
                <a:cxn ang="0">
                  <a:pos x="563" y="282"/>
                </a:cxn>
                <a:cxn ang="0">
                  <a:pos x="475" y="237"/>
                </a:cxn>
                <a:cxn ang="0">
                  <a:pos x="394" y="196"/>
                </a:cxn>
                <a:cxn ang="0">
                  <a:pos x="320" y="159"/>
                </a:cxn>
                <a:cxn ang="0">
                  <a:pos x="247" y="127"/>
                </a:cxn>
                <a:cxn ang="0">
                  <a:pos x="184" y="97"/>
                </a:cxn>
                <a:cxn ang="0">
                  <a:pos x="125" y="69"/>
                </a:cxn>
                <a:cxn ang="0">
                  <a:pos x="79" y="47"/>
                </a:cxn>
                <a:cxn ang="0">
                  <a:pos x="74" y="43"/>
                </a:cxn>
                <a:cxn ang="0">
                  <a:pos x="76" y="39"/>
                </a:cxn>
                <a:cxn ang="0">
                  <a:pos x="79" y="35"/>
                </a:cxn>
                <a:cxn ang="0">
                  <a:pos x="85" y="35"/>
                </a:cxn>
                <a:cxn ang="0">
                  <a:pos x="131" y="56"/>
                </a:cxn>
                <a:cxn ang="0">
                  <a:pos x="188" y="84"/>
                </a:cxn>
                <a:cxn ang="0">
                  <a:pos x="254" y="114"/>
                </a:cxn>
                <a:cxn ang="0">
                  <a:pos x="324" y="149"/>
                </a:cxn>
                <a:cxn ang="0">
                  <a:pos x="401" y="185"/>
                </a:cxn>
                <a:cxn ang="0">
                  <a:pos x="482" y="226"/>
                </a:cxn>
                <a:cxn ang="0">
                  <a:pos x="569" y="269"/>
                </a:cxn>
                <a:cxn ang="0">
                  <a:pos x="663" y="319"/>
                </a:cxn>
                <a:cxn ang="0">
                  <a:pos x="764" y="370"/>
                </a:cxn>
                <a:cxn ang="0">
                  <a:pos x="871" y="426"/>
                </a:cxn>
                <a:cxn ang="0">
                  <a:pos x="983" y="484"/>
                </a:cxn>
                <a:cxn ang="0">
                  <a:pos x="1213" y="607"/>
                </a:cxn>
                <a:cxn ang="0">
                  <a:pos x="1331" y="672"/>
                </a:cxn>
                <a:cxn ang="0">
                  <a:pos x="1333" y="676"/>
                </a:cxn>
                <a:cxn ang="0">
                  <a:pos x="1331" y="680"/>
                </a:cxn>
                <a:cxn ang="0">
                  <a:pos x="1327" y="682"/>
                </a:cxn>
                <a:cxn ang="0">
                  <a:pos x="1324" y="680"/>
                </a:cxn>
                <a:cxn ang="0">
                  <a:pos x="0" y="2"/>
                </a:cxn>
                <a:cxn ang="0">
                  <a:pos x="74" y="97"/>
                </a:cxn>
              </a:cxnLst>
              <a:rect l="0" t="0" r="r" b="b"/>
              <a:pathLst>
                <a:path w="1333" h="682">
                  <a:moveTo>
                    <a:pt x="1324" y="680"/>
                  </a:moveTo>
                  <a:lnTo>
                    <a:pt x="1206" y="618"/>
                  </a:lnTo>
                  <a:lnTo>
                    <a:pt x="1090" y="557"/>
                  </a:lnTo>
                  <a:lnTo>
                    <a:pt x="976" y="497"/>
                  </a:lnTo>
                  <a:lnTo>
                    <a:pt x="919" y="467"/>
                  </a:lnTo>
                  <a:lnTo>
                    <a:pt x="865" y="439"/>
                  </a:lnTo>
                  <a:lnTo>
                    <a:pt x="810" y="411"/>
                  </a:lnTo>
                  <a:lnTo>
                    <a:pt x="757" y="383"/>
                  </a:lnTo>
                  <a:lnTo>
                    <a:pt x="707" y="357"/>
                  </a:lnTo>
                  <a:lnTo>
                    <a:pt x="657" y="332"/>
                  </a:lnTo>
                  <a:lnTo>
                    <a:pt x="609" y="306"/>
                  </a:lnTo>
                  <a:lnTo>
                    <a:pt x="563" y="282"/>
                  </a:lnTo>
                  <a:lnTo>
                    <a:pt x="517" y="258"/>
                  </a:lnTo>
                  <a:lnTo>
                    <a:pt x="475" y="237"/>
                  </a:lnTo>
                  <a:lnTo>
                    <a:pt x="433" y="217"/>
                  </a:lnTo>
                  <a:lnTo>
                    <a:pt x="394" y="196"/>
                  </a:lnTo>
                  <a:lnTo>
                    <a:pt x="357" y="179"/>
                  </a:lnTo>
                  <a:lnTo>
                    <a:pt x="320" y="159"/>
                  </a:lnTo>
                  <a:lnTo>
                    <a:pt x="282" y="142"/>
                  </a:lnTo>
                  <a:lnTo>
                    <a:pt x="247" y="127"/>
                  </a:lnTo>
                  <a:lnTo>
                    <a:pt x="214" y="110"/>
                  </a:lnTo>
                  <a:lnTo>
                    <a:pt x="184" y="97"/>
                  </a:lnTo>
                  <a:lnTo>
                    <a:pt x="153" y="82"/>
                  </a:lnTo>
                  <a:lnTo>
                    <a:pt x="125" y="69"/>
                  </a:lnTo>
                  <a:lnTo>
                    <a:pt x="98" y="56"/>
                  </a:lnTo>
                  <a:lnTo>
                    <a:pt x="79" y="47"/>
                  </a:lnTo>
                  <a:lnTo>
                    <a:pt x="76" y="45"/>
                  </a:lnTo>
                  <a:lnTo>
                    <a:pt x="74" y="43"/>
                  </a:lnTo>
                  <a:lnTo>
                    <a:pt x="74" y="41"/>
                  </a:lnTo>
                  <a:lnTo>
                    <a:pt x="76" y="39"/>
                  </a:lnTo>
                  <a:lnTo>
                    <a:pt x="76" y="37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85" y="35"/>
                  </a:lnTo>
                  <a:lnTo>
                    <a:pt x="105" y="45"/>
                  </a:lnTo>
                  <a:lnTo>
                    <a:pt x="131" y="56"/>
                  </a:lnTo>
                  <a:lnTo>
                    <a:pt x="160" y="69"/>
                  </a:lnTo>
                  <a:lnTo>
                    <a:pt x="188" y="84"/>
                  </a:lnTo>
                  <a:lnTo>
                    <a:pt x="221" y="99"/>
                  </a:lnTo>
                  <a:lnTo>
                    <a:pt x="254" y="114"/>
                  </a:lnTo>
                  <a:lnTo>
                    <a:pt x="289" y="131"/>
                  </a:lnTo>
                  <a:lnTo>
                    <a:pt x="324" y="149"/>
                  </a:lnTo>
                  <a:lnTo>
                    <a:pt x="361" y="166"/>
                  </a:lnTo>
                  <a:lnTo>
                    <a:pt x="401" y="185"/>
                  </a:lnTo>
                  <a:lnTo>
                    <a:pt x="440" y="205"/>
                  </a:lnTo>
                  <a:lnTo>
                    <a:pt x="482" y="226"/>
                  </a:lnTo>
                  <a:lnTo>
                    <a:pt x="523" y="248"/>
                  </a:lnTo>
                  <a:lnTo>
                    <a:pt x="569" y="269"/>
                  </a:lnTo>
                  <a:lnTo>
                    <a:pt x="615" y="293"/>
                  </a:lnTo>
                  <a:lnTo>
                    <a:pt x="663" y="319"/>
                  </a:lnTo>
                  <a:lnTo>
                    <a:pt x="714" y="344"/>
                  </a:lnTo>
                  <a:lnTo>
                    <a:pt x="764" y="370"/>
                  </a:lnTo>
                  <a:lnTo>
                    <a:pt x="817" y="398"/>
                  </a:lnTo>
                  <a:lnTo>
                    <a:pt x="871" y="426"/>
                  </a:lnTo>
                  <a:lnTo>
                    <a:pt x="926" y="456"/>
                  </a:lnTo>
                  <a:lnTo>
                    <a:pt x="983" y="484"/>
                  </a:lnTo>
                  <a:lnTo>
                    <a:pt x="1097" y="545"/>
                  </a:lnTo>
                  <a:lnTo>
                    <a:pt x="1213" y="607"/>
                  </a:lnTo>
                  <a:lnTo>
                    <a:pt x="1331" y="669"/>
                  </a:lnTo>
                  <a:lnTo>
                    <a:pt x="1331" y="672"/>
                  </a:lnTo>
                  <a:lnTo>
                    <a:pt x="1333" y="674"/>
                  </a:lnTo>
                  <a:lnTo>
                    <a:pt x="1333" y="676"/>
                  </a:lnTo>
                  <a:lnTo>
                    <a:pt x="1333" y="678"/>
                  </a:lnTo>
                  <a:lnTo>
                    <a:pt x="1331" y="680"/>
                  </a:lnTo>
                  <a:lnTo>
                    <a:pt x="1329" y="682"/>
                  </a:lnTo>
                  <a:lnTo>
                    <a:pt x="1327" y="682"/>
                  </a:lnTo>
                  <a:lnTo>
                    <a:pt x="1324" y="680"/>
                  </a:lnTo>
                  <a:lnTo>
                    <a:pt x="1324" y="680"/>
                  </a:lnTo>
                  <a:close/>
                  <a:moveTo>
                    <a:pt x="74" y="97"/>
                  </a:moveTo>
                  <a:lnTo>
                    <a:pt x="0" y="2"/>
                  </a:lnTo>
                  <a:lnTo>
                    <a:pt x="122" y="0"/>
                  </a:lnTo>
                  <a:lnTo>
                    <a:pt x="74" y="97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2" name="Freeform 28"/>
            <p:cNvSpPr>
              <a:spLocks noEditPoints="1"/>
            </p:cNvSpPr>
            <p:nvPr/>
          </p:nvSpPr>
          <p:spPr bwMode="auto">
            <a:xfrm>
              <a:off x="3713" y="1950"/>
              <a:ext cx="1128" cy="1051"/>
            </a:xfrm>
            <a:custGeom>
              <a:avLst/>
              <a:gdLst/>
              <a:ahLst/>
              <a:cxnLst>
                <a:cxn ang="0">
                  <a:pos x="40" y="951"/>
                </a:cxn>
                <a:cxn ang="0">
                  <a:pos x="123" y="776"/>
                </a:cxn>
                <a:cxn ang="0">
                  <a:pos x="169" y="692"/>
                </a:cxn>
                <a:cxn ang="0">
                  <a:pos x="217" y="611"/>
                </a:cxn>
                <a:cxn ang="0">
                  <a:pos x="272" y="533"/>
                </a:cxn>
                <a:cxn ang="0">
                  <a:pos x="331" y="460"/>
                </a:cxn>
                <a:cxn ang="0">
                  <a:pos x="399" y="393"/>
                </a:cxn>
                <a:cxn ang="0">
                  <a:pos x="473" y="331"/>
                </a:cxn>
                <a:cxn ang="0">
                  <a:pos x="554" y="273"/>
                </a:cxn>
                <a:cxn ang="0">
                  <a:pos x="640" y="221"/>
                </a:cxn>
                <a:cxn ang="0">
                  <a:pos x="732" y="172"/>
                </a:cxn>
                <a:cxn ang="0">
                  <a:pos x="828" y="127"/>
                </a:cxn>
                <a:cxn ang="0">
                  <a:pos x="1042" y="36"/>
                </a:cxn>
                <a:cxn ang="0">
                  <a:pos x="1047" y="36"/>
                </a:cxn>
                <a:cxn ang="0">
                  <a:pos x="1051" y="38"/>
                </a:cxn>
                <a:cxn ang="0">
                  <a:pos x="1051" y="45"/>
                </a:cxn>
                <a:cxn ang="0">
                  <a:pos x="1047" y="47"/>
                </a:cxn>
                <a:cxn ang="0">
                  <a:pos x="832" y="139"/>
                </a:cxn>
                <a:cxn ang="0">
                  <a:pos x="738" y="185"/>
                </a:cxn>
                <a:cxn ang="0">
                  <a:pos x="648" y="232"/>
                </a:cxn>
                <a:cxn ang="0">
                  <a:pos x="561" y="284"/>
                </a:cxn>
                <a:cxn ang="0">
                  <a:pos x="482" y="342"/>
                </a:cxn>
                <a:cxn ang="0">
                  <a:pos x="408" y="402"/>
                </a:cxn>
                <a:cxn ang="0">
                  <a:pos x="342" y="469"/>
                </a:cxn>
                <a:cxn ang="0">
                  <a:pos x="283" y="542"/>
                </a:cxn>
                <a:cxn ang="0">
                  <a:pos x="228" y="619"/>
                </a:cxn>
                <a:cxn ang="0">
                  <a:pos x="180" y="699"/>
                </a:cxn>
                <a:cxn ang="0">
                  <a:pos x="134" y="783"/>
                </a:cxn>
                <a:cxn ang="0">
                  <a:pos x="53" y="957"/>
                </a:cxn>
                <a:cxn ang="0">
                  <a:pos x="11" y="1048"/>
                </a:cxn>
                <a:cxn ang="0">
                  <a:pos x="7" y="1050"/>
                </a:cxn>
                <a:cxn ang="0">
                  <a:pos x="0" y="1048"/>
                </a:cxn>
                <a:cxn ang="0">
                  <a:pos x="0" y="1043"/>
                </a:cxn>
                <a:cxn ang="0">
                  <a:pos x="0" y="1041"/>
                </a:cxn>
                <a:cxn ang="0">
                  <a:pos x="1128" y="8"/>
                </a:cxn>
                <a:cxn ang="0">
                  <a:pos x="1007" y="0"/>
                </a:cxn>
              </a:cxnLst>
              <a:rect l="0" t="0" r="r" b="b"/>
              <a:pathLst>
                <a:path w="1128" h="1050">
                  <a:moveTo>
                    <a:pt x="0" y="1041"/>
                  </a:moveTo>
                  <a:lnTo>
                    <a:pt x="40" y="951"/>
                  </a:lnTo>
                  <a:lnTo>
                    <a:pt x="79" y="865"/>
                  </a:lnTo>
                  <a:lnTo>
                    <a:pt x="123" y="776"/>
                  </a:lnTo>
                  <a:lnTo>
                    <a:pt x="145" y="736"/>
                  </a:lnTo>
                  <a:lnTo>
                    <a:pt x="169" y="692"/>
                  </a:lnTo>
                  <a:lnTo>
                    <a:pt x="193" y="652"/>
                  </a:lnTo>
                  <a:lnTo>
                    <a:pt x="217" y="611"/>
                  </a:lnTo>
                  <a:lnTo>
                    <a:pt x="243" y="572"/>
                  </a:lnTo>
                  <a:lnTo>
                    <a:pt x="272" y="533"/>
                  </a:lnTo>
                  <a:lnTo>
                    <a:pt x="300" y="497"/>
                  </a:lnTo>
                  <a:lnTo>
                    <a:pt x="331" y="460"/>
                  </a:lnTo>
                  <a:lnTo>
                    <a:pt x="364" y="426"/>
                  </a:lnTo>
                  <a:lnTo>
                    <a:pt x="399" y="393"/>
                  </a:lnTo>
                  <a:lnTo>
                    <a:pt x="434" y="361"/>
                  </a:lnTo>
                  <a:lnTo>
                    <a:pt x="473" y="331"/>
                  </a:lnTo>
                  <a:lnTo>
                    <a:pt x="513" y="301"/>
                  </a:lnTo>
                  <a:lnTo>
                    <a:pt x="554" y="273"/>
                  </a:lnTo>
                  <a:lnTo>
                    <a:pt x="596" y="247"/>
                  </a:lnTo>
                  <a:lnTo>
                    <a:pt x="640" y="221"/>
                  </a:lnTo>
                  <a:lnTo>
                    <a:pt x="686" y="198"/>
                  </a:lnTo>
                  <a:lnTo>
                    <a:pt x="732" y="172"/>
                  </a:lnTo>
                  <a:lnTo>
                    <a:pt x="780" y="150"/>
                  </a:lnTo>
                  <a:lnTo>
                    <a:pt x="828" y="127"/>
                  </a:lnTo>
                  <a:lnTo>
                    <a:pt x="924" y="84"/>
                  </a:lnTo>
                  <a:lnTo>
                    <a:pt x="1042" y="36"/>
                  </a:lnTo>
                  <a:lnTo>
                    <a:pt x="1045" y="34"/>
                  </a:lnTo>
                  <a:lnTo>
                    <a:pt x="1047" y="36"/>
                  </a:lnTo>
                  <a:lnTo>
                    <a:pt x="1049" y="36"/>
                  </a:lnTo>
                  <a:lnTo>
                    <a:pt x="1051" y="38"/>
                  </a:lnTo>
                  <a:lnTo>
                    <a:pt x="1051" y="40"/>
                  </a:lnTo>
                  <a:lnTo>
                    <a:pt x="1051" y="45"/>
                  </a:lnTo>
                  <a:lnTo>
                    <a:pt x="1049" y="47"/>
                  </a:lnTo>
                  <a:lnTo>
                    <a:pt x="1047" y="47"/>
                  </a:lnTo>
                  <a:lnTo>
                    <a:pt x="931" y="96"/>
                  </a:lnTo>
                  <a:lnTo>
                    <a:pt x="832" y="139"/>
                  </a:lnTo>
                  <a:lnTo>
                    <a:pt x="786" y="161"/>
                  </a:lnTo>
                  <a:lnTo>
                    <a:pt x="738" y="185"/>
                  </a:lnTo>
                  <a:lnTo>
                    <a:pt x="692" y="208"/>
                  </a:lnTo>
                  <a:lnTo>
                    <a:pt x="648" y="232"/>
                  </a:lnTo>
                  <a:lnTo>
                    <a:pt x="605" y="258"/>
                  </a:lnTo>
                  <a:lnTo>
                    <a:pt x="561" y="284"/>
                  </a:lnTo>
                  <a:lnTo>
                    <a:pt x="521" y="312"/>
                  </a:lnTo>
                  <a:lnTo>
                    <a:pt x="482" y="342"/>
                  </a:lnTo>
                  <a:lnTo>
                    <a:pt x="445" y="372"/>
                  </a:lnTo>
                  <a:lnTo>
                    <a:pt x="408" y="402"/>
                  </a:lnTo>
                  <a:lnTo>
                    <a:pt x="375" y="434"/>
                  </a:lnTo>
                  <a:lnTo>
                    <a:pt x="342" y="469"/>
                  </a:lnTo>
                  <a:lnTo>
                    <a:pt x="311" y="505"/>
                  </a:lnTo>
                  <a:lnTo>
                    <a:pt x="283" y="542"/>
                  </a:lnTo>
                  <a:lnTo>
                    <a:pt x="254" y="578"/>
                  </a:lnTo>
                  <a:lnTo>
                    <a:pt x="228" y="619"/>
                  </a:lnTo>
                  <a:lnTo>
                    <a:pt x="204" y="658"/>
                  </a:lnTo>
                  <a:lnTo>
                    <a:pt x="180" y="699"/>
                  </a:lnTo>
                  <a:lnTo>
                    <a:pt x="158" y="740"/>
                  </a:lnTo>
                  <a:lnTo>
                    <a:pt x="134" y="783"/>
                  </a:lnTo>
                  <a:lnTo>
                    <a:pt x="92" y="869"/>
                  </a:lnTo>
                  <a:lnTo>
                    <a:pt x="53" y="957"/>
                  </a:lnTo>
                  <a:lnTo>
                    <a:pt x="13" y="1045"/>
                  </a:lnTo>
                  <a:lnTo>
                    <a:pt x="11" y="1048"/>
                  </a:lnTo>
                  <a:lnTo>
                    <a:pt x="9" y="1050"/>
                  </a:lnTo>
                  <a:lnTo>
                    <a:pt x="7" y="1050"/>
                  </a:lnTo>
                  <a:lnTo>
                    <a:pt x="5" y="1050"/>
                  </a:lnTo>
                  <a:lnTo>
                    <a:pt x="0" y="1048"/>
                  </a:lnTo>
                  <a:lnTo>
                    <a:pt x="0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1041"/>
                  </a:lnTo>
                  <a:close/>
                  <a:moveTo>
                    <a:pt x="1007" y="0"/>
                  </a:moveTo>
                  <a:lnTo>
                    <a:pt x="1128" y="8"/>
                  </a:lnTo>
                  <a:lnTo>
                    <a:pt x="1049" y="99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3" name="Freeform 29"/>
            <p:cNvSpPr>
              <a:spLocks noEditPoints="1"/>
            </p:cNvSpPr>
            <p:nvPr/>
          </p:nvSpPr>
          <p:spPr bwMode="auto">
            <a:xfrm>
              <a:off x="1379" y="1559"/>
              <a:ext cx="3536" cy="268"/>
            </a:xfrm>
            <a:custGeom>
              <a:avLst/>
              <a:gdLst/>
              <a:ahLst/>
              <a:cxnLst>
                <a:cxn ang="0">
                  <a:pos x="3528" y="269"/>
                </a:cxn>
                <a:cxn ang="0">
                  <a:pos x="3519" y="269"/>
                </a:cxn>
                <a:cxn ang="0">
                  <a:pos x="3499" y="267"/>
                </a:cxn>
                <a:cxn ang="0">
                  <a:pos x="3468" y="265"/>
                </a:cxn>
                <a:cxn ang="0">
                  <a:pos x="3429" y="263"/>
                </a:cxn>
                <a:cxn ang="0">
                  <a:pos x="3355" y="258"/>
                </a:cxn>
                <a:cxn ang="0">
                  <a:pos x="3225" y="252"/>
                </a:cxn>
                <a:cxn ang="0">
                  <a:pos x="3066" y="241"/>
                </a:cxn>
                <a:cxn ang="0">
                  <a:pos x="2877" y="230"/>
                </a:cxn>
                <a:cxn ang="0">
                  <a:pos x="2665" y="217"/>
                </a:cxn>
                <a:cxn ang="0">
                  <a:pos x="2426" y="202"/>
                </a:cxn>
                <a:cxn ang="0">
                  <a:pos x="2168" y="187"/>
                </a:cxn>
                <a:cxn ang="0">
                  <a:pos x="1892" y="170"/>
                </a:cxn>
                <a:cxn ang="0">
                  <a:pos x="1601" y="153"/>
                </a:cxn>
                <a:cxn ang="0">
                  <a:pos x="1296" y="134"/>
                </a:cxn>
                <a:cxn ang="0">
                  <a:pos x="981" y="114"/>
                </a:cxn>
                <a:cxn ang="0">
                  <a:pos x="331" y="75"/>
                </a:cxn>
                <a:cxn ang="0">
                  <a:pos x="88" y="58"/>
                </a:cxn>
                <a:cxn ang="0">
                  <a:pos x="86" y="56"/>
                </a:cxn>
                <a:cxn ang="0">
                  <a:pos x="86" y="50"/>
                </a:cxn>
                <a:cxn ang="0">
                  <a:pos x="90" y="47"/>
                </a:cxn>
                <a:cxn ang="0">
                  <a:pos x="331" y="60"/>
                </a:cxn>
                <a:cxn ang="0">
                  <a:pos x="981" y="101"/>
                </a:cxn>
                <a:cxn ang="0">
                  <a:pos x="1296" y="121"/>
                </a:cxn>
                <a:cxn ang="0">
                  <a:pos x="1601" y="138"/>
                </a:cxn>
                <a:cxn ang="0">
                  <a:pos x="1894" y="157"/>
                </a:cxn>
                <a:cxn ang="0">
                  <a:pos x="2170" y="172"/>
                </a:cxn>
                <a:cxn ang="0">
                  <a:pos x="2428" y="189"/>
                </a:cxn>
                <a:cxn ang="0">
                  <a:pos x="2665" y="205"/>
                </a:cxn>
                <a:cxn ang="0">
                  <a:pos x="2879" y="217"/>
                </a:cxn>
                <a:cxn ang="0">
                  <a:pos x="3068" y="228"/>
                </a:cxn>
                <a:cxn ang="0">
                  <a:pos x="3228" y="237"/>
                </a:cxn>
                <a:cxn ang="0">
                  <a:pos x="3357" y="245"/>
                </a:cxn>
                <a:cxn ang="0">
                  <a:pos x="3431" y="250"/>
                </a:cxn>
                <a:cxn ang="0">
                  <a:pos x="3468" y="252"/>
                </a:cxn>
                <a:cxn ang="0">
                  <a:pos x="3499" y="254"/>
                </a:cxn>
                <a:cxn ang="0">
                  <a:pos x="3519" y="256"/>
                </a:cxn>
                <a:cxn ang="0">
                  <a:pos x="3530" y="256"/>
                </a:cxn>
                <a:cxn ang="0">
                  <a:pos x="3534" y="256"/>
                </a:cxn>
                <a:cxn ang="0">
                  <a:pos x="3536" y="260"/>
                </a:cxn>
                <a:cxn ang="0">
                  <a:pos x="3536" y="267"/>
                </a:cxn>
                <a:cxn ang="0">
                  <a:pos x="3532" y="269"/>
                </a:cxn>
                <a:cxn ang="0">
                  <a:pos x="3530" y="269"/>
                </a:cxn>
                <a:cxn ang="0">
                  <a:pos x="0" y="47"/>
                </a:cxn>
                <a:cxn ang="0">
                  <a:pos x="105" y="108"/>
                </a:cxn>
              </a:cxnLst>
              <a:rect l="0" t="0" r="r" b="b"/>
              <a:pathLst>
                <a:path w="3536" h="269">
                  <a:moveTo>
                    <a:pt x="3530" y="269"/>
                  </a:moveTo>
                  <a:lnTo>
                    <a:pt x="3528" y="269"/>
                  </a:lnTo>
                  <a:lnTo>
                    <a:pt x="3525" y="269"/>
                  </a:lnTo>
                  <a:lnTo>
                    <a:pt x="3519" y="269"/>
                  </a:lnTo>
                  <a:lnTo>
                    <a:pt x="3510" y="269"/>
                  </a:lnTo>
                  <a:lnTo>
                    <a:pt x="3499" y="267"/>
                  </a:lnTo>
                  <a:lnTo>
                    <a:pt x="3484" y="267"/>
                  </a:lnTo>
                  <a:lnTo>
                    <a:pt x="3468" y="265"/>
                  </a:lnTo>
                  <a:lnTo>
                    <a:pt x="3451" y="265"/>
                  </a:lnTo>
                  <a:lnTo>
                    <a:pt x="3429" y="263"/>
                  </a:lnTo>
                  <a:lnTo>
                    <a:pt x="3407" y="263"/>
                  </a:lnTo>
                  <a:lnTo>
                    <a:pt x="3355" y="258"/>
                  </a:lnTo>
                  <a:lnTo>
                    <a:pt x="3295" y="256"/>
                  </a:lnTo>
                  <a:lnTo>
                    <a:pt x="3225" y="252"/>
                  </a:lnTo>
                  <a:lnTo>
                    <a:pt x="3151" y="245"/>
                  </a:lnTo>
                  <a:lnTo>
                    <a:pt x="3066" y="241"/>
                  </a:lnTo>
                  <a:lnTo>
                    <a:pt x="2976" y="237"/>
                  </a:lnTo>
                  <a:lnTo>
                    <a:pt x="2877" y="230"/>
                  </a:lnTo>
                  <a:lnTo>
                    <a:pt x="2774" y="224"/>
                  </a:lnTo>
                  <a:lnTo>
                    <a:pt x="2665" y="217"/>
                  </a:lnTo>
                  <a:lnTo>
                    <a:pt x="2549" y="209"/>
                  </a:lnTo>
                  <a:lnTo>
                    <a:pt x="2426" y="202"/>
                  </a:lnTo>
                  <a:lnTo>
                    <a:pt x="2299" y="194"/>
                  </a:lnTo>
                  <a:lnTo>
                    <a:pt x="2168" y="187"/>
                  </a:lnTo>
                  <a:lnTo>
                    <a:pt x="2032" y="179"/>
                  </a:lnTo>
                  <a:lnTo>
                    <a:pt x="1892" y="170"/>
                  </a:lnTo>
                  <a:lnTo>
                    <a:pt x="1748" y="161"/>
                  </a:lnTo>
                  <a:lnTo>
                    <a:pt x="1601" y="153"/>
                  </a:lnTo>
                  <a:lnTo>
                    <a:pt x="1450" y="142"/>
                  </a:lnTo>
                  <a:lnTo>
                    <a:pt x="1296" y="134"/>
                  </a:lnTo>
                  <a:lnTo>
                    <a:pt x="1139" y="125"/>
                  </a:lnTo>
                  <a:lnTo>
                    <a:pt x="981" y="114"/>
                  </a:lnTo>
                  <a:lnTo>
                    <a:pt x="659" y="95"/>
                  </a:lnTo>
                  <a:lnTo>
                    <a:pt x="331" y="75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6" y="56"/>
                  </a:lnTo>
                  <a:lnTo>
                    <a:pt x="86" y="54"/>
                  </a:lnTo>
                  <a:lnTo>
                    <a:pt x="86" y="50"/>
                  </a:lnTo>
                  <a:lnTo>
                    <a:pt x="88" y="47"/>
                  </a:lnTo>
                  <a:lnTo>
                    <a:pt x="90" y="47"/>
                  </a:lnTo>
                  <a:lnTo>
                    <a:pt x="92" y="47"/>
                  </a:lnTo>
                  <a:lnTo>
                    <a:pt x="331" y="60"/>
                  </a:lnTo>
                  <a:lnTo>
                    <a:pt x="659" y="82"/>
                  </a:lnTo>
                  <a:lnTo>
                    <a:pt x="981" y="101"/>
                  </a:lnTo>
                  <a:lnTo>
                    <a:pt x="1141" y="110"/>
                  </a:lnTo>
                  <a:lnTo>
                    <a:pt x="1296" y="121"/>
                  </a:lnTo>
                  <a:lnTo>
                    <a:pt x="1450" y="129"/>
                  </a:lnTo>
                  <a:lnTo>
                    <a:pt x="1601" y="138"/>
                  </a:lnTo>
                  <a:lnTo>
                    <a:pt x="1750" y="149"/>
                  </a:lnTo>
                  <a:lnTo>
                    <a:pt x="1894" y="157"/>
                  </a:lnTo>
                  <a:lnTo>
                    <a:pt x="2034" y="166"/>
                  </a:lnTo>
                  <a:lnTo>
                    <a:pt x="2170" y="172"/>
                  </a:lnTo>
                  <a:lnTo>
                    <a:pt x="2301" y="181"/>
                  </a:lnTo>
                  <a:lnTo>
                    <a:pt x="2428" y="189"/>
                  </a:lnTo>
                  <a:lnTo>
                    <a:pt x="2549" y="196"/>
                  </a:lnTo>
                  <a:lnTo>
                    <a:pt x="2665" y="205"/>
                  </a:lnTo>
                  <a:lnTo>
                    <a:pt x="2774" y="211"/>
                  </a:lnTo>
                  <a:lnTo>
                    <a:pt x="2879" y="217"/>
                  </a:lnTo>
                  <a:lnTo>
                    <a:pt x="2976" y="222"/>
                  </a:lnTo>
                  <a:lnTo>
                    <a:pt x="3068" y="228"/>
                  </a:lnTo>
                  <a:lnTo>
                    <a:pt x="3151" y="233"/>
                  </a:lnTo>
                  <a:lnTo>
                    <a:pt x="3228" y="237"/>
                  </a:lnTo>
                  <a:lnTo>
                    <a:pt x="3295" y="241"/>
                  </a:lnTo>
                  <a:lnTo>
                    <a:pt x="3357" y="245"/>
                  </a:lnTo>
                  <a:lnTo>
                    <a:pt x="3407" y="250"/>
                  </a:lnTo>
                  <a:lnTo>
                    <a:pt x="3431" y="250"/>
                  </a:lnTo>
                  <a:lnTo>
                    <a:pt x="3451" y="252"/>
                  </a:lnTo>
                  <a:lnTo>
                    <a:pt x="3468" y="252"/>
                  </a:lnTo>
                  <a:lnTo>
                    <a:pt x="3486" y="254"/>
                  </a:lnTo>
                  <a:lnTo>
                    <a:pt x="3499" y="254"/>
                  </a:lnTo>
                  <a:lnTo>
                    <a:pt x="3510" y="254"/>
                  </a:lnTo>
                  <a:lnTo>
                    <a:pt x="3519" y="256"/>
                  </a:lnTo>
                  <a:lnTo>
                    <a:pt x="3525" y="256"/>
                  </a:lnTo>
                  <a:lnTo>
                    <a:pt x="3530" y="256"/>
                  </a:lnTo>
                  <a:lnTo>
                    <a:pt x="3530" y="256"/>
                  </a:lnTo>
                  <a:lnTo>
                    <a:pt x="3534" y="256"/>
                  </a:lnTo>
                  <a:lnTo>
                    <a:pt x="3536" y="258"/>
                  </a:lnTo>
                  <a:lnTo>
                    <a:pt x="3536" y="260"/>
                  </a:lnTo>
                  <a:lnTo>
                    <a:pt x="3536" y="263"/>
                  </a:lnTo>
                  <a:lnTo>
                    <a:pt x="3536" y="267"/>
                  </a:lnTo>
                  <a:lnTo>
                    <a:pt x="3534" y="269"/>
                  </a:lnTo>
                  <a:lnTo>
                    <a:pt x="3532" y="269"/>
                  </a:lnTo>
                  <a:lnTo>
                    <a:pt x="3530" y="269"/>
                  </a:lnTo>
                  <a:lnTo>
                    <a:pt x="3530" y="269"/>
                  </a:lnTo>
                  <a:close/>
                  <a:moveTo>
                    <a:pt x="105" y="108"/>
                  </a:moveTo>
                  <a:lnTo>
                    <a:pt x="0" y="47"/>
                  </a:lnTo>
                  <a:lnTo>
                    <a:pt x="114" y="0"/>
                  </a:lnTo>
                  <a:lnTo>
                    <a:pt x="105" y="108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4" name="Freeform 30"/>
            <p:cNvSpPr>
              <a:spLocks noEditPoints="1"/>
            </p:cNvSpPr>
            <p:nvPr/>
          </p:nvSpPr>
          <p:spPr bwMode="auto">
            <a:xfrm>
              <a:off x="2676" y="1043"/>
              <a:ext cx="586" cy="1754"/>
            </a:xfrm>
            <a:custGeom>
              <a:avLst/>
              <a:gdLst/>
              <a:ahLst/>
              <a:cxnLst>
                <a:cxn ang="0">
                  <a:pos x="478" y="1568"/>
                </a:cxn>
                <a:cxn ang="0">
                  <a:pos x="386" y="1388"/>
                </a:cxn>
                <a:cxn ang="0">
                  <a:pos x="296" y="1213"/>
                </a:cxn>
                <a:cxn ang="0">
                  <a:pos x="217" y="1045"/>
                </a:cxn>
                <a:cxn ang="0">
                  <a:pos x="145" y="886"/>
                </a:cxn>
                <a:cxn ang="0">
                  <a:pos x="99" y="772"/>
                </a:cxn>
                <a:cxn ang="0">
                  <a:pos x="73" y="703"/>
                </a:cxn>
                <a:cxn ang="0">
                  <a:pos x="49" y="634"/>
                </a:cxn>
                <a:cxn ang="0">
                  <a:pos x="31" y="572"/>
                </a:cxn>
                <a:cxn ang="0">
                  <a:pos x="16" y="512"/>
                </a:cxn>
                <a:cxn ang="0">
                  <a:pos x="7" y="458"/>
                </a:cxn>
                <a:cxn ang="0">
                  <a:pos x="0" y="406"/>
                </a:cxn>
                <a:cxn ang="0">
                  <a:pos x="0" y="359"/>
                </a:cxn>
                <a:cxn ang="0">
                  <a:pos x="3" y="316"/>
                </a:cxn>
                <a:cxn ang="0">
                  <a:pos x="9" y="277"/>
                </a:cxn>
                <a:cxn ang="0">
                  <a:pos x="27" y="226"/>
                </a:cxn>
                <a:cxn ang="0">
                  <a:pos x="60" y="163"/>
                </a:cxn>
                <a:cxn ang="0">
                  <a:pos x="101" y="114"/>
                </a:cxn>
                <a:cxn ang="0">
                  <a:pos x="149" y="69"/>
                </a:cxn>
                <a:cxn ang="0">
                  <a:pos x="187" y="43"/>
                </a:cxn>
                <a:cxn ang="0">
                  <a:pos x="193" y="43"/>
                </a:cxn>
                <a:cxn ang="0">
                  <a:pos x="195" y="47"/>
                </a:cxn>
                <a:cxn ang="0">
                  <a:pos x="195" y="53"/>
                </a:cxn>
                <a:cxn ang="0">
                  <a:pos x="158" y="79"/>
                </a:cxn>
                <a:cxn ang="0">
                  <a:pos x="112" y="122"/>
                </a:cxn>
                <a:cxn ang="0">
                  <a:pos x="71" y="172"/>
                </a:cxn>
                <a:cxn ang="0">
                  <a:pos x="40" y="230"/>
                </a:cxn>
                <a:cxn ang="0">
                  <a:pos x="22" y="279"/>
                </a:cxn>
                <a:cxn ang="0">
                  <a:pos x="16" y="318"/>
                </a:cxn>
                <a:cxn ang="0">
                  <a:pos x="14" y="359"/>
                </a:cxn>
                <a:cxn ang="0">
                  <a:pos x="14" y="406"/>
                </a:cxn>
                <a:cxn ang="0">
                  <a:pos x="20" y="456"/>
                </a:cxn>
                <a:cxn ang="0">
                  <a:pos x="29" y="510"/>
                </a:cxn>
                <a:cxn ang="0">
                  <a:pos x="44" y="568"/>
                </a:cxn>
                <a:cxn ang="0">
                  <a:pos x="62" y="630"/>
                </a:cxn>
                <a:cxn ang="0">
                  <a:pos x="86" y="697"/>
                </a:cxn>
                <a:cxn ang="0">
                  <a:pos x="112" y="768"/>
                </a:cxn>
                <a:cxn ang="0">
                  <a:pos x="158" y="880"/>
                </a:cxn>
                <a:cxn ang="0">
                  <a:pos x="228" y="1039"/>
                </a:cxn>
                <a:cxn ang="0">
                  <a:pos x="309" y="1207"/>
                </a:cxn>
                <a:cxn ang="0">
                  <a:pos x="397" y="1381"/>
                </a:cxn>
                <a:cxn ang="0">
                  <a:pos x="491" y="1562"/>
                </a:cxn>
                <a:cxn ang="0">
                  <a:pos x="585" y="1747"/>
                </a:cxn>
                <a:cxn ang="0">
                  <a:pos x="585" y="1751"/>
                </a:cxn>
                <a:cxn ang="0">
                  <a:pos x="579" y="1753"/>
                </a:cxn>
                <a:cxn ang="0">
                  <a:pos x="574" y="1751"/>
                </a:cxn>
                <a:cxn ang="0">
                  <a:pos x="572" y="1749"/>
                </a:cxn>
                <a:cxn ang="0">
                  <a:pos x="263" y="0"/>
                </a:cxn>
                <a:cxn ang="0">
                  <a:pos x="143" y="15"/>
                </a:cxn>
              </a:cxnLst>
              <a:rect l="0" t="0" r="r" b="b"/>
              <a:pathLst>
                <a:path w="585" h="1753">
                  <a:moveTo>
                    <a:pt x="572" y="1749"/>
                  </a:moveTo>
                  <a:lnTo>
                    <a:pt x="478" y="1568"/>
                  </a:lnTo>
                  <a:lnTo>
                    <a:pt x="432" y="1478"/>
                  </a:lnTo>
                  <a:lnTo>
                    <a:pt x="386" y="1388"/>
                  </a:lnTo>
                  <a:lnTo>
                    <a:pt x="340" y="1299"/>
                  </a:lnTo>
                  <a:lnTo>
                    <a:pt x="296" y="1213"/>
                  </a:lnTo>
                  <a:lnTo>
                    <a:pt x="254" y="1127"/>
                  </a:lnTo>
                  <a:lnTo>
                    <a:pt x="217" y="1045"/>
                  </a:lnTo>
                  <a:lnTo>
                    <a:pt x="180" y="964"/>
                  </a:lnTo>
                  <a:lnTo>
                    <a:pt x="145" y="886"/>
                  </a:lnTo>
                  <a:lnTo>
                    <a:pt x="114" y="809"/>
                  </a:lnTo>
                  <a:lnTo>
                    <a:pt x="99" y="772"/>
                  </a:lnTo>
                  <a:lnTo>
                    <a:pt x="86" y="738"/>
                  </a:lnTo>
                  <a:lnTo>
                    <a:pt x="73" y="703"/>
                  </a:lnTo>
                  <a:lnTo>
                    <a:pt x="60" y="669"/>
                  </a:lnTo>
                  <a:lnTo>
                    <a:pt x="49" y="634"/>
                  </a:lnTo>
                  <a:lnTo>
                    <a:pt x="40" y="602"/>
                  </a:lnTo>
                  <a:lnTo>
                    <a:pt x="31" y="572"/>
                  </a:lnTo>
                  <a:lnTo>
                    <a:pt x="22" y="542"/>
                  </a:lnTo>
                  <a:lnTo>
                    <a:pt x="16" y="512"/>
                  </a:lnTo>
                  <a:lnTo>
                    <a:pt x="11" y="484"/>
                  </a:lnTo>
                  <a:lnTo>
                    <a:pt x="7" y="458"/>
                  </a:lnTo>
                  <a:lnTo>
                    <a:pt x="3" y="432"/>
                  </a:lnTo>
                  <a:lnTo>
                    <a:pt x="0" y="406"/>
                  </a:lnTo>
                  <a:lnTo>
                    <a:pt x="0" y="383"/>
                  </a:lnTo>
                  <a:lnTo>
                    <a:pt x="0" y="359"/>
                  </a:lnTo>
                  <a:lnTo>
                    <a:pt x="0" y="337"/>
                  </a:lnTo>
                  <a:lnTo>
                    <a:pt x="3" y="316"/>
                  </a:lnTo>
                  <a:lnTo>
                    <a:pt x="5" y="297"/>
                  </a:lnTo>
                  <a:lnTo>
                    <a:pt x="9" y="277"/>
                  </a:lnTo>
                  <a:lnTo>
                    <a:pt x="14" y="260"/>
                  </a:lnTo>
                  <a:lnTo>
                    <a:pt x="27" y="226"/>
                  </a:lnTo>
                  <a:lnTo>
                    <a:pt x="40" y="193"/>
                  </a:lnTo>
                  <a:lnTo>
                    <a:pt x="60" y="163"/>
                  </a:lnTo>
                  <a:lnTo>
                    <a:pt x="79" y="137"/>
                  </a:lnTo>
                  <a:lnTo>
                    <a:pt x="101" y="114"/>
                  </a:lnTo>
                  <a:lnTo>
                    <a:pt x="125" y="90"/>
                  </a:lnTo>
                  <a:lnTo>
                    <a:pt x="149" y="69"/>
                  </a:lnTo>
                  <a:lnTo>
                    <a:pt x="184" y="45"/>
                  </a:lnTo>
                  <a:lnTo>
                    <a:pt x="187" y="43"/>
                  </a:lnTo>
                  <a:lnTo>
                    <a:pt x="189" y="43"/>
                  </a:lnTo>
                  <a:lnTo>
                    <a:pt x="193" y="43"/>
                  </a:lnTo>
                  <a:lnTo>
                    <a:pt x="193" y="45"/>
                  </a:lnTo>
                  <a:lnTo>
                    <a:pt x="195" y="47"/>
                  </a:lnTo>
                  <a:lnTo>
                    <a:pt x="195" y="51"/>
                  </a:lnTo>
                  <a:lnTo>
                    <a:pt x="195" y="53"/>
                  </a:lnTo>
                  <a:lnTo>
                    <a:pt x="193" y="56"/>
                  </a:lnTo>
                  <a:lnTo>
                    <a:pt x="158" y="79"/>
                  </a:lnTo>
                  <a:lnTo>
                    <a:pt x="134" y="99"/>
                  </a:lnTo>
                  <a:lnTo>
                    <a:pt x="112" y="122"/>
                  </a:lnTo>
                  <a:lnTo>
                    <a:pt x="90" y="146"/>
                  </a:lnTo>
                  <a:lnTo>
                    <a:pt x="71" y="172"/>
                  </a:lnTo>
                  <a:lnTo>
                    <a:pt x="53" y="200"/>
                  </a:lnTo>
                  <a:lnTo>
                    <a:pt x="40" y="230"/>
                  </a:lnTo>
                  <a:lnTo>
                    <a:pt x="27" y="262"/>
                  </a:lnTo>
                  <a:lnTo>
                    <a:pt x="22" y="279"/>
                  </a:lnTo>
                  <a:lnTo>
                    <a:pt x="18" y="299"/>
                  </a:lnTo>
                  <a:lnTo>
                    <a:pt x="16" y="318"/>
                  </a:lnTo>
                  <a:lnTo>
                    <a:pt x="14" y="340"/>
                  </a:lnTo>
                  <a:lnTo>
                    <a:pt x="14" y="359"/>
                  </a:lnTo>
                  <a:lnTo>
                    <a:pt x="14" y="383"/>
                  </a:lnTo>
                  <a:lnTo>
                    <a:pt x="14" y="406"/>
                  </a:lnTo>
                  <a:lnTo>
                    <a:pt x="16" y="430"/>
                  </a:lnTo>
                  <a:lnTo>
                    <a:pt x="20" y="456"/>
                  </a:lnTo>
                  <a:lnTo>
                    <a:pt x="25" y="482"/>
                  </a:lnTo>
                  <a:lnTo>
                    <a:pt x="29" y="510"/>
                  </a:lnTo>
                  <a:lnTo>
                    <a:pt x="36" y="538"/>
                  </a:lnTo>
                  <a:lnTo>
                    <a:pt x="44" y="568"/>
                  </a:lnTo>
                  <a:lnTo>
                    <a:pt x="53" y="600"/>
                  </a:lnTo>
                  <a:lnTo>
                    <a:pt x="62" y="630"/>
                  </a:lnTo>
                  <a:lnTo>
                    <a:pt x="73" y="665"/>
                  </a:lnTo>
                  <a:lnTo>
                    <a:pt x="86" y="697"/>
                  </a:lnTo>
                  <a:lnTo>
                    <a:pt x="97" y="733"/>
                  </a:lnTo>
                  <a:lnTo>
                    <a:pt x="112" y="768"/>
                  </a:lnTo>
                  <a:lnTo>
                    <a:pt x="125" y="804"/>
                  </a:lnTo>
                  <a:lnTo>
                    <a:pt x="158" y="880"/>
                  </a:lnTo>
                  <a:lnTo>
                    <a:pt x="191" y="957"/>
                  </a:lnTo>
                  <a:lnTo>
                    <a:pt x="228" y="1039"/>
                  </a:lnTo>
                  <a:lnTo>
                    <a:pt x="268" y="1123"/>
                  </a:lnTo>
                  <a:lnTo>
                    <a:pt x="309" y="1207"/>
                  </a:lnTo>
                  <a:lnTo>
                    <a:pt x="353" y="1293"/>
                  </a:lnTo>
                  <a:lnTo>
                    <a:pt x="397" y="1381"/>
                  </a:lnTo>
                  <a:lnTo>
                    <a:pt x="443" y="1472"/>
                  </a:lnTo>
                  <a:lnTo>
                    <a:pt x="491" y="1562"/>
                  </a:lnTo>
                  <a:lnTo>
                    <a:pt x="585" y="1745"/>
                  </a:lnTo>
                  <a:lnTo>
                    <a:pt x="585" y="1747"/>
                  </a:lnTo>
                  <a:lnTo>
                    <a:pt x="585" y="1749"/>
                  </a:lnTo>
                  <a:lnTo>
                    <a:pt x="585" y="1751"/>
                  </a:lnTo>
                  <a:lnTo>
                    <a:pt x="583" y="1753"/>
                  </a:lnTo>
                  <a:lnTo>
                    <a:pt x="579" y="1753"/>
                  </a:lnTo>
                  <a:lnTo>
                    <a:pt x="576" y="1753"/>
                  </a:lnTo>
                  <a:lnTo>
                    <a:pt x="574" y="1751"/>
                  </a:lnTo>
                  <a:lnTo>
                    <a:pt x="572" y="1749"/>
                  </a:lnTo>
                  <a:lnTo>
                    <a:pt x="572" y="1749"/>
                  </a:lnTo>
                  <a:close/>
                  <a:moveTo>
                    <a:pt x="143" y="15"/>
                  </a:moveTo>
                  <a:lnTo>
                    <a:pt x="263" y="0"/>
                  </a:lnTo>
                  <a:lnTo>
                    <a:pt x="204" y="103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932" name="Rectangle 31"/>
            <p:cNvSpPr>
              <a:spLocks noChangeArrowheads="1"/>
            </p:cNvSpPr>
            <p:nvPr/>
          </p:nvSpPr>
          <p:spPr bwMode="auto">
            <a:xfrm>
              <a:off x="4538" y="475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3" name="Rectangle 32"/>
            <p:cNvSpPr>
              <a:spLocks noChangeArrowheads="1"/>
            </p:cNvSpPr>
            <p:nvPr/>
          </p:nvSpPr>
          <p:spPr bwMode="auto">
            <a:xfrm>
              <a:off x="4618" y="530"/>
              <a:ext cx="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24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4" name="Rectangle 33"/>
            <p:cNvSpPr>
              <a:spLocks noChangeArrowheads="1"/>
            </p:cNvSpPr>
            <p:nvPr/>
          </p:nvSpPr>
          <p:spPr bwMode="auto">
            <a:xfrm>
              <a:off x="4800" y="475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5" name="Rectangle 34"/>
            <p:cNvSpPr>
              <a:spLocks noChangeArrowheads="1"/>
            </p:cNvSpPr>
            <p:nvPr/>
          </p:nvSpPr>
          <p:spPr bwMode="auto">
            <a:xfrm>
              <a:off x="3923" y="1793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6" name="Rectangle 35"/>
            <p:cNvSpPr>
              <a:spLocks noChangeArrowheads="1"/>
            </p:cNvSpPr>
            <p:nvPr/>
          </p:nvSpPr>
          <p:spPr bwMode="auto">
            <a:xfrm>
              <a:off x="4003" y="1847"/>
              <a:ext cx="9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41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7" name="Rectangle 36"/>
            <p:cNvSpPr>
              <a:spLocks noChangeArrowheads="1"/>
            </p:cNvSpPr>
            <p:nvPr/>
          </p:nvSpPr>
          <p:spPr bwMode="auto">
            <a:xfrm>
              <a:off x="4188" y="1793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8" name="Rectangle 37"/>
            <p:cNvSpPr>
              <a:spLocks noChangeArrowheads="1"/>
            </p:cNvSpPr>
            <p:nvPr/>
          </p:nvSpPr>
          <p:spPr bwMode="auto">
            <a:xfrm>
              <a:off x="4178" y="905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9" name="Rectangle 38"/>
            <p:cNvSpPr>
              <a:spLocks noChangeArrowheads="1"/>
            </p:cNvSpPr>
            <p:nvPr/>
          </p:nvSpPr>
          <p:spPr bwMode="auto">
            <a:xfrm>
              <a:off x="4258" y="960"/>
              <a:ext cx="8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42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0" name="Rectangle 39"/>
            <p:cNvSpPr>
              <a:spLocks noChangeArrowheads="1"/>
            </p:cNvSpPr>
            <p:nvPr/>
          </p:nvSpPr>
          <p:spPr bwMode="auto">
            <a:xfrm>
              <a:off x="4443" y="905"/>
              <a:ext cx="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1" name="Rectangle 40"/>
            <p:cNvSpPr>
              <a:spLocks noChangeArrowheads="1"/>
            </p:cNvSpPr>
            <p:nvPr/>
          </p:nvSpPr>
          <p:spPr bwMode="auto">
            <a:xfrm>
              <a:off x="3740" y="1412"/>
              <a:ext cx="4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2" name="Rectangle 41"/>
            <p:cNvSpPr>
              <a:spLocks noChangeArrowheads="1"/>
            </p:cNvSpPr>
            <p:nvPr/>
          </p:nvSpPr>
          <p:spPr bwMode="auto">
            <a:xfrm>
              <a:off x="3823" y="1465"/>
              <a:ext cx="8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14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3" name="Rectangle 42"/>
            <p:cNvSpPr>
              <a:spLocks noChangeArrowheads="1"/>
            </p:cNvSpPr>
            <p:nvPr/>
          </p:nvSpPr>
          <p:spPr bwMode="auto">
            <a:xfrm>
              <a:off x="4005" y="1412"/>
              <a:ext cx="2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4" name="Rectangle 43"/>
            <p:cNvSpPr>
              <a:spLocks noChangeArrowheads="1"/>
            </p:cNvSpPr>
            <p:nvPr/>
          </p:nvSpPr>
          <p:spPr bwMode="auto">
            <a:xfrm>
              <a:off x="1964" y="788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5" name="Rectangle 44"/>
            <p:cNvSpPr>
              <a:spLocks noChangeArrowheads="1"/>
            </p:cNvSpPr>
            <p:nvPr/>
          </p:nvSpPr>
          <p:spPr bwMode="auto">
            <a:xfrm>
              <a:off x="2043" y="843"/>
              <a:ext cx="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21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6" name="Rectangle 45"/>
            <p:cNvSpPr>
              <a:spLocks noChangeArrowheads="1"/>
            </p:cNvSpPr>
            <p:nvPr/>
          </p:nvSpPr>
          <p:spPr bwMode="auto">
            <a:xfrm>
              <a:off x="2228" y="788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7" name="Rectangle 46"/>
            <p:cNvSpPr>
              <a:spLocks noChangeArrowheads="1"/>
            </p:cNvSpPr>
            <p:nvPr/>
          </p:nvSpPr>
          <p:spPr bwMode="auto">
            <a:xfrm>
              <a:off x="3470" y="1965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8" name="Rectangle 47"/>
            <p:cNvSpPr>
              <a:spLocks noChangeArrowheads="1"/>
            </p:cNvSpPr>
            <p:nvPr/>
          </p:nvSpPr>
          <p:spPr bwMode="auto">
            <a:xfrm>
              <a:off x="3549" y="2018"/>
              <a:ext cx="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23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9" name="Rectangle 48"/>
            <p:cNvSpPr>
              <a:spLocks noChangeArrowheads="1"/>
            </p:cNvSpPr>
            <p:nvPr/>
          </p:nvSpPr>
          <p:spPr bwMode="auto">
            <a:xfrm>
              <a:off x="3733" y="1965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0" name="Rectangle 49"/>
            <p:cNvSpPr>
              <a:spLocks noChangeArrowheads="1"/>
            </p:cNvSpPr>
            <p:nvPr/>
          </p:nvSpPr>
          <p:spPr bwMode="auto">
            <a:xfrm>
              <a:off x="2800" y="1955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1" name="Rectangle 50"/>
            <p:cNvSpPr>
              <a:spLocks noChangeArrowheads="1"/>
            </p:cNvSpPr>
            <p:nvPr/>
          </p:nvSpPr>
          <p:spPr bwMode="auto">
            <a:xfrm>
              <a:off x="2880" y="2008"/>
              <a:ext cx="9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32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2" name="Rectangle 51"/>
            <p:cNvSpPr>
              <a:spLocks noChangeArrowheads="1"/>
            </p:cNvSpPr>
            <p:nvPr/>
          </p:nvSpPr>
          <p:spPr bwMode="auto">
            <a:xfrm>
              <a:off x="3064" y="1955"/>
              <a:ext cx="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3" name="Rectangle 52"/>
            <p:cNvSpPr>
              <a:spLocks noChangeArrowheads="1"/>
            </p:cNvSpPr>
            <p:nvPr/>
          </p:nvSpPr>
          <p:spPr bwMode="auto">
            <a:xfrm>
              <a:off x="2103" y="2116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4" name="Rectangle 53"/>
            <p:cNvSpPr>
              <a:spLocks noChangeArrowheads="1"/>
            </p:cNvSpPr>
            <p:nvPr/>
          </p:nvSpPr>
          <p:spPr bwMode="auto">
            <a:xfrm>
              <a:off x="2183" y="2168"/>
              <a:ext cx="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31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5" name="Rectangle 54"/>
            <p:cNvSpPr>
              <a:spLocks noChangeArrowheads="1"/>
            </p:cNvSpPr>
            <p:nvPr/>
          </p:nvSpPr>
          <p:spPr bwMode="auto">
            <a:xfrm>
              <a:off x="2368" y="2116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6" name="Rectangle 55"/>
            <p:cNvSpPr>
              <a:spLocks noChangeArrowheads="1"/>
            </p:cNvSpPr>
            <p:nvPr/>
          </p:nvSpPr>
          <p:spPr bwMode="auto">
            <a:xfrm>
              <a:off x="1145" y="2720"/>
              <a:ext cx="3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7" name="Rectangle 56"/>
            <p:cNvSpPr>
              <a:spLocks noChangeArrowheads="1"/>
            </p:cNvSpPr>
            <p:nvPr/>
          </p:nvSpPr>
          <p:spPr bwMode="auto">
            <a:xfrm>
              <a:off x="1226" y="2772"/>
              <a:ext cx="89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13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8" name="Rectangle 57"/>
            <p:cNvSpPr>
              <a:spLocks noChangeArrowheads="1"/>
            </p:cNvSpPr>
            <p:nvPr/>
          </p:nvSpPr>
          <p:spPr bwMode="auto">
            <a:xfrm>
              <a:off x="1410" y="2720"/>
              <a:ext cx="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9" name="Rectangle 58"/>
            <p:cNvSpPr>
              <a:spLocks noChangeArrowheads="1"/>
            </p:cNvSpPr>
            <p:nvPr/>
          </p:nvSpPr>
          <p:spPr bwMode="auto">
            <a:xfrm>
              <a:off x="3998" y="2327"/>
              <a:ext cx="4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60" name="Rectangle 59"/>
            <p:cNvSpPr>
              <a:spLocks noChangeArrowheads="1"/>
            </p:cNvSpPr>
            <p:nvPr/>
          </p:nvSpPr>
          <p:spPr bwMode="auto">
            <a:xfrm>
              <a:off x="4078" y="2380"/>
              <a:ext cx="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34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61" name="Rectangle 60"/>
            <p:cNvSpPr>
              <a:spLocks noChangeArrowheads="1"/>
            </p:cNvSpPr>
            <p:nvPr/>
          </p:nvSpPr>
          <p:spPr bwMode="auto">
            <a:xfrm>
              <a:off x="4263" y="2327"/>
              <a:ext cx="2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62" name="Rectangle 61"/>
            <p:cNvSpPr>
              <a:spLocks noChangeArrowheads="1"/>
            </p:cNvSpPr>
            <p:nvPr/>
          </p:nvSpPr>
          <p:spPr bwMode="auto">
            <a:xfrm>
              <a:off x="4965" y="3013"/>
              <a:ext cx="30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eaLnBrk="0" hangingPunct="0"/>
              <a:r>
                <a:rPr lang="de-DE" sz="28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23963" name="Rectangle 62"/>
            <p:cNvSpPr>
              <a:spLocks noChangeArrowheads="1"/>
            </p:cNvSpPr>
            <p:nvPr/>
          </p:nvSpPr>
          <p:spPr bwMode="auto">
            <a:xfrm>
              <a:off x="5046" y="3067"/>
              <a:ext cx="40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eaLnBrk="0" hangingPunct="0"/>
              <a:r>
                <a:rPr lang="de-DE" sz="28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43</a:t>
              </a:r>
            </a:p>
          </p:txBody>
        </p:sp>
        <p:sp>
          <p:nvSpPr>
            <p:cNvPr id="123964" name="Rectangle 63"/>
            <p:cNvSpPr>
              <a:spLocks noChangeArrowheads="1"/>
            </p:cNvSpPr>
            <p:nvPr/>
          </p:nvSpPr>
          <p:spPr bwMode="auto">
            <a:xfrm>
              <a:off x="5230" y="3013"/>
              <a:ext cx="27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65" name="Text Box 64"/>
            <p:cNvSpPr txBox="1">
              <a:spLocks noChangeArrowheads="1"/>
            </p:cNvSpPr>
            <p:nvPr/>
          </p:nvSpPr>
          <p:spPr bwMode="auto">
            <a:xfrm>
              <a:off x="481" y="1402"/>
              <a:ext cx="57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de-DE" sz="28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w</a:t>
              </a:r>
              <a:r>
                <a:rPr lang="de-DE" sz="2800" b="1" baseline="-250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1</a:t>
              </a:r>
              <a:endParaRPr lang="de-DE" sz="2800" b="1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966" name="Text Box 65"/>
            <p:cNvSpPr txBox="1">
              <a:spLocks noChangeArrowheads="1"/>
            </p:cNvSpPr>
            <p:nvPr/>
          </p:nvSpPr>
          <p:spPr bwMode="auto">
            <a:xfrm>
              <a:off x="3001" y="472"/>
              <a:ext cx="57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de-DE" sz="28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w</a:t>
              </a:r>
              <a:r>
                <a:rPr lang="de-DE" sz="2800" b="1" baseline="-250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endParaRPr lang="de-DE" sz="2800" b="1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967" name="Text Box 66"/>
            <p:cNvSpPr txBox="1">
              <a:spLocks noChangeArrowheads="1"/>
            </p:cNvSpPr>
            <p:nvPr/>
          </p:nvSpPr>
          <p:spPr bwMode="auto">
            <a:xfrm>
              <a:off x="5011" y="1597"/>
              <a:ext cx="57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de-DE" sz="28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w</a:t>
              </a:r>
              <a:r>
                <a:rPr lang="de-DE" sz="2800" b="1" baseline="-250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4</a:t>
              </a:r>
              <a:endParaRPr lang="de-DE" sz="2800" b="1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968" name="Text Box 67"/>
            <p:cNvSpPr txBox="1">
              <a:spLocks noChangeArrowheads="1"/>
            </p:cNvSpPr>
            <p:nvPr/>
          </p:nvSpPr>
          <p:spPr bwMode="auto">
            <a:xfrm>
              <a:off x="3091" y="2932"/>
              <a:ext cx="57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de-DE" sz="28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w</a:t>
              </a:r>
              <a:r>
                <a:rPr lang="de-DE" sz="2800" b="1" baseline="-250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</a:t>
              </a:r>
              <a:endParaRPr lang="de-DE" sz="2800" b="1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4"/>
    </mc:Choice>
    <mc:Fallback xmlns="">
      <p:transition spd="slow" advTm="5003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41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16632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/>
              <a:t>Markov</a:t>
            </a:r>
            <a:r>
              <a:rPr lang="de-DE" dirty="0"/>
              <a:t>-Model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557338"/>
            <a:ext cx="3194050" cy="809625"/>
          </a:xfrm>
          <a:noFill/>
        </p:spPr>
      </p:pic>
      <p:pic>
        <p:nvPicPr>
          <p:cNvPr id="3072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216845" y="2781349"/>
            <a:ext cx="901309" cy="228501"/>
          </a:xfrm>
          <a:noFill/>
        </p:spPr>
      </p:pic>
      <p:pic>
        <p:nvPicPr>
          <p:cNvPr id="30726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115616" y="5157192"/>
            <a:ext cx="3982248" cy="1112686"/>
          </a:xfrm>
          <a:noFill/>
          <a:ln>
            <a:solidFill>
              <a:srgbClr val="000000"/>
            </a:solidFill>
          </a:ln>
        </p:spPr>
      </p:pic>
      <p:pic>
        <p:nvPicPr>
          <p:cNvPr id="30728" name="Picture 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3850" y="2565400"/>
            <a:ext cx="1644650" cy="1644650"/>
          </a:xfrm>
          <a:noFill/>
        </p:spPr>
      </p:pic>
      <p:sp>
        <p:nvSpPr>
          <p:cNvPr id="585739" name="Rectangle 11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307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87184"/>
              </p:ext>
            </p:extLst>
          </p:nvPr>
        </p:nvGraphicFramePr>
        <p:xfrm>
          <a:off x="3851920" y="2348880"/>
          <a:ext cx="4175125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" name="Formel" r:id="rId6" imgW="1473200" imgH="914400" progId="Equation.3">
                  <p:embed/>
                </p:oleObj>
              </mc:Choice>
              <mc:Fallback>
                <p:oleObj name="Formel" r:id="rId6" imgW="1473200" imgH="9144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348880"/>
                        <a:ext cx="4175125" cy="258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90848-809E-4EEC-9458-4A362E15E39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64"/>
    </mc:Choice>
    <mc:Fallback xmlns="">
      <p:transition spd="slow" advTm="12036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System Dynamics Model</a:t>
            </a:r>
            <a:endParaRPr lang="de-DE" b="1" dirty="0">
              <a:solidFill>
                <a:schemeClr val="tx1"/>
              </a:solidFill>
            </a:endParaRP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974090"/>
              </p:ext>
            </p:extLst>
          </p:nvPr>
        </p:nvGraphicFramePr>
        <p:xfrm>
          <a:off x="2060575" y="1905000"/>
          <a:ext cx="530225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Picture" r:id="rId3" imgW="5310360" imgH="4430520" progId="Word.Picture.8">
                  <p:embed/>
                </p:oleObj>
              </mc:Choice>
              <mc:Fallback>
                <p:oleObj name="Picture" r:id="rId3" imgW="5310360" imgH="443052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905000"/>
                        <a:ext cx="5302250" cy="441801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8"/>
    </mc:Choice>
    <mc:Fallback xmlns="">
      <p:transition spd="slow" advTm="3012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</a:rPr>
              <a:t>System Dynamics of Anopheles</a:t>
            </a:r>
            <a:endParaRPr lang="de-DE" b="1">
              <a:solidFill>
                <a:schemeClr val="tx1"/>
              </a:solidFill>
            </a:endParaRP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766592"/>
              </p:ext>
            </p:extLst>
          </p:nvPr>
        </p:nvGraphicFramePr>
        <p:xfrm>
          <a:off x="2060575" y="1905000"/>
          <a:ext cx="530225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" name="Picture" r:id="rId3" imgW="5310360" imgH="4430520" progId="Word.Picture.8">
                  <p:embed/>
                </p:oleObj>
              </mc:Choice>
              <mc:Fallback>
                <p:oleObj name="Picture" r:id="rId3" imgW="5310360" imgH="443052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905000"/>
                        <a:ext cx="5302250" cy="441801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9"/>
    </mc:Choice>
    <mc:Fallback xmlns="">
      <p:transition spd="slow" advTm="540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</a:rPr>
              <a:t>System Dynamics of Anopheles</a:t>
            </a:r>
            <a:endParaRPr lang="de-DE" b="1">
              <a:solidFill>
                <a:schemeClr val="tx1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41299"/>
              </p:ext>
            </p:extLst>
          </p:nvPr>
        </p:nvGraphicFramePr>
        <p:xfrm>
          <a:off x="2060575" y="1905000"/>
          <a:ext cx="530225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" name="Picture" r:id="rId3" imgW="5310360" imgH="4430520" progId="Word.Picture.8">
                  <p:embed/>
                </p:oleObj>
              </mc:Choice>
              <mc:Fallback>
                <p:oleObj name="Picture" r:id="rId3" imgW="5310360" imgH="443052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905000"/>
                        <a:ext cx="5302250" cy="441801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2"/>
    </mc:Choice>
    <mc:Fallback xmlns="">
      <p:transition spd="slow" advTm="219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600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Background: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Agent: Plasmodium (single cell organism)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Disease: Malaria (</a:t>
            </a:r>
            <a:r>
              <a:rPr lang="en-US" sz="3200" dirty="0" err="1">
                <a:cs typeface="Times New Roman" pitchFamily="18" charset="0"/>
              </a:rPr>
              <a:t>parasitosis</a:t>
            </a:r>
            <a:r>
              <a:rPr lang="en-US" sz="3200" dirty="0">
                <a:cs typeface="Times New Roman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Vector: Anopheles</a:t>
            </a:r>
          </a:p>
          <a:p>
            <a:pPr lvl="1" eaLnBrk="1" hangingPunct="1">
              <a:defRPr/>
            </a:pPr>
            <a:r>
              <a:rPr lang="en-US" sz="3200" dirty="0">
                <a:cs typeface="Times New Roman" pitchFamily="18" charset="0"/>
              </a:rPr>
              <a:t>Under Risk</a:t>
            </a:r>
            <a:r>
              <a:rPr lang="en-US" sz="3200">
                <a:cs typeface="Times New Roman" pitchFamily="18" charset="0"/>
              </a:rPr>
              <a:t>: </a:t>
            </a:r>
            <a:r>
              <a:rPr lang="en-US" sz="3200" smtClean="0">
                <a:cs typeface="Times New Roman" pitchFamily="18" charset="0"/>
              </a:rPr>
              <a:t>3.2 </a:t>
            </a:r>
            <a:r>
              <a:rPr lang="en-US" sz="3200" dirty="0">
                <a:cs typeface="Times New Roman" pitchFamily="18" charset="0"/>
              </a:rPr>
              <a:t>billion population worldwide, 97 countries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2604924" y="188913"/>
            <a:ext cx="31197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 smtClean="0">
                <a:effectLst/>
              </a:rPr>
              <a:t>2.3.2 </a:t>
            </a:r>
            <a:r>
              <a:rPr lang="de-DE" sz="4000" dirty="0">
                <a:effectLst/>
              </a:rPr>
              <a:t>Malaria</a:t>
            </a:r>
          </a:p>
        </p:txBody>
      </p:sp>
      <p:pic>
        <p:nvPicPr>
          <p:cNvPr id="4" name="Picture 5" descr="Anophe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348" y="4725144"/>
            <a:ext cx="2989440" cy="199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593360" y="5614000"/>
            <a:ext cx="332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https</a:t>
            </a:r>
            <a:r>
              <a:rPr lang="de-DE" sz="800"/>
              <a:t>://</a:t>
            </a:r>
            <a:r>
              <a:rPr lang="de-DE" sz="800" smtClean="0"/>
              <a:t>www.kfw-entwicklungsbank.de/PDF/Download-Center</a:t>
            </a:r>
            <a:r>
              <a:rPr lang="de-DE" sz="800" dirty="0"/>
              <a:t>/</a:t>
            </a:r>
          </a:p>
          <a:p>
            <a:r>
              <a:rPr lang="de-DE" sz="800" dirty="0"/>
              <a:t>PDF-Dokumente-Development-Research/2015-08-13-EK</a:t>
            </a:r>
            <a:r>
              <a:rPr lang="de-DE" sz="800"/>
              <a:t>_-</a:t>
            </a:r>
            <a:r>
              <a:rPr lang="de-DE" sz="800" smtClean="0"/>
              <a:t>Malaria.pdf</a:t>
            </a:r>
            <a:endParaRPr lang="de-DE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84"/>
    </mc:Choice>
    <mc:Fallback xmlns="">
      <p:transition spd="slow" advTm="5018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System Dynamics of a Population</a:t>
            </a:r>
          </a:p>
        </p:txBody>
      </p:sp>
      <p:pic>
        <p:nvPicPr>
          <p:cNvPr id="12493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12875"/>
            <a:ext cx="3744913" cy="1706563"/>
          </a:xfrm>
          <a:noFill/>
        </p:spPr>
      </p:pic>
      <p:graphicFrame>
        <p:nvGraphicFramePr>
          <p:cNvPr id="591051" name="Group 20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6451218"/>
              </p:ext>
            </p:extLst>
          </p:nvPr>
        </p:nvGraphicFramePr>
        <p:xfrm>
          <a:off x="4648200" y="1600200"/>
          <a:ext cx="4038600" cy="4556760"/>
        </p:xfrm>
        <a:graphic>
          <a:graphicData uri="http://schemas.openxmlformats.org/drawingml/2006/table">
            <a:tbl>
              <a:tblPr/>
              <a:tblGrid>
                <a:gridCol w="128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Year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Population (Bt)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Bo=100,000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105,000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110,250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115,763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121,551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127,628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134,010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140,710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147,746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155,133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162,889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D32FF-9A3D-4E2A-B7C2-4685C0D1CF2E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691680" y="2183334"/>
            <a:ext cx="21602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i="1" dirty="0" smtClean="0">
                <a:solidFill>
                  <a:schemeClr val="tx1"/>
                </a:solidFill>
                <a:effectLst/>
              </a:rPr>
              <a:t>0.05∙B</a:t>
            </a:r>
            <a:r>
              <a:rPr lang="de-DE" sz="4400" i="1" baseline="-25000" dirty="0" smtClean="0">
                <a:solidFill>
                  <a:schemeClr val="tx1"/>
                </a:solidFill>
                <a:effectLst/>
              </a:rPr>
              <a:t>t</a:t>
            </a:r>
            <a:endParaRPr lang="de-DE" sz="2800" i="1" baseline="-25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7"/>
    </mc:Choice>
    <mc:Fallback xmlns="">
      <p:transition spd="slow" advTm="4599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System Dynamics </a:t>
            </a:r>
            <a:r>
              <a:rPr lang="en-GB" b="1" dirty="0"/>
              <a:t>of</a:t>
            </a:r>
            <a:r>
              <a:rPr lang="en-GB" b="1" dirty="0">
                <a:solidFill>
                  <a:schemeClr val="tx1"/>
                </a:solidFill>
              </a:rPr>
              <a:t> Anopheles</a:t>
            </a:r>
            <a:endParaRPr lang="de-DE" b="1" dirty="0">
              <a:solidFill>
                <a:schemeClr val="tx1"/>
              </a:solidFill>
            </a:endParaRP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650915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" name="Bild" r:id="rId3" imgW="5315996" imgH="4432025" progId="Word.Picture.8">
                  <p:embed/>
                </p:oleObj>
              </mc:Choice>
              <mc:Fallback>
                <p:oleObj name="Bild" r:id="rId3" imgW="5315996" imgH="4432025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7"/>
    </mc:Choice>
    <mc:Fallback xmlns="">
      <p:transition spd="slow" advTm="1054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</a:rPr>
              <a:t>System Dynamics of Anopheles</a:t>
            </a:r>
            <a:endParaRPr lang="de-DE" b="1">
              <a:solidFill>
                <a:schemeClr val="tx1"/>
              </a:solidFill>
            </a:endParaRP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842900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" name="Bild" r:id="rId3" imgW="5315996" imgH="4432025" progId="Word.Picture.8">
                  <p:embed/>
                </p:oleObj>
              </mc:Choice>
              <mc:Fallback>
                <p:oleObj name="Bild" r:id="rId3" imgW="5315996" imgH="4432025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5"/>
    </mc:Choice>
    <mc:Fallback xmlns="">
      <p:transition spd="slow" advTm="2265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</a:rPr>
              <a:t>System Dynamics of Anopheles</a:t>
            </a:r>
            <a:endParaRPr lang="de-DE" b="1">
              <a:solidFill>
                <a:schemeClr val="tx1"/>
              </a:solidFill>
            </a:endParaRP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65590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" name="Bild" r:id="rId3" imgW="5315996" imgH="4432025" progId="Word.Picture.8">
                  <p:embed/>
                </p:oleObj>
              </mc:Choice>
              <mc:Fallback>
                <p:oleObj name="Bild" r:id="rId3" imgW="5315996" imgH="4432025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"/>
    </mc:Choice>
    <mc:Fallback xmlns="">
      <p:transition spd="slow" advTm="2394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</a:rPr>
              <a:t>System Dynamics of Anopheles</a:t>
            </a:r>
            <a:endParaRPr lang="de-DE" b="1">
              <a:solidFill>
                <a:schemeClr val="tx1"/>
              </a:solidFill>
            </a:endParaRP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949911"/>
              </p:ext>
            </p:extLst>
          </p:nvPr>
        </p:nvGraphicFramePr>
        <p:xfrm>
          <a:off x="2051720" y="1916832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" name="Bild" r:id="rId3" imgW="5315996" imgH="4432025" progId="Word.Picture.8">
                  <p:embed/>
                </p:oleObj>
              </mc:Choice>
              <mc:Fallback>
                <p:oleObj name="Bild" r:id="rId3" imgW="5315996" imgH="4432025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16832"/>
                        <a:ext cx="5311775" cy="443071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12"/>
    </mc:Choice>
    <mc:Fallback xmlns="">
      <p:transition spd="slow" advTm="5711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Seasonal Influences on the Population of Anopheles</a:t>
            </a:r>
            <a:endParaRPr lang="en-US" sz="3600" dirty="0"/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86037"/>
              </p:ext>
            </p:extLst>
          </p:nvPr>
        </p:nvGraphicFramePr>
        <p:xfrm>
          <a:off x="179512" y="1844824"/>
          <a:ext cx="8839200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" r:id="rId3" imgW="82278720" imgH="61707600" progId="">
                  <p:embed/>
                </p:oleObj>
              </mc:Choice>
              <mc:Fallback>
                <p:oleObj r:id="rId3" imgW="82278720" imgH="617076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40000" contrast="-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44824"/>
                        <a:ext cx="8839200" cy="455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915816" y="5661248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smtClean="0"/>
              <a:t>Anoph. </a:t>
            </a:r>
            <a:r>
              <a:rPr lang="en-US" sz="1600" dirty="0"/>
              <a:t>Region 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52120" y="5661248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smtClean="0"/>
              <a:t>Anoph. </a:t>
            </a:r>
            <a:r>
              <a:rPr lang="en-US" sz="1600" dirty="0"/>
              <a:t>Region 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15816" y="5949280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Temperature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52120" y="5949280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Precipitation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2276872"/>
            <a:ext cx="492443" cy="252028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dirty="0"/>
              <a:t>Variance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3888" y="5229200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 [Months]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165"/>
    </mc:Choice>
    <mc:Fallback xmlns="">
      <p:transition spd="slow" advTm="19216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Prevalence and Incidence </a:t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>(in % of Population)</a:t>
            </a:r>
            <a:endParaRPr lang="en-US" sz="3600" dirty="0"/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217423"/>
              </p:ext>
            </p:extLst>
          </p:nvPr>
        </p:nvGraphicFramePr>
        <p:xfrm>
          <a:off x="533400" y="1652588"/>
          <a:ext cx="8305800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" r:id="rId3" imgW="82278720" imgH="61707600" progId="">
                  <p:embed/>
                </p:oleObj>
              </mc:Choice>
              <mc:Fallback>
                <p:oleObj r:id="rId3" imgW="82278720" imgH="617076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40000" contrast="-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52588"/>
                        <a:ext cx="8305800" cy="5135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563888" y="6021288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Time [Days]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91880" y="6381328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Incidence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552" y="2780928"/>
            <a:ext cx="492443" cy="206674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dirty="0"/>
              <a:t>Prevalence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64088" y="6361583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Prevalence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388425" y="2780928"/>
            <a:ext cx="492443" cy="2066746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US" dirty="0"/>
              <a:t>Incidence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2"/>
    </mc:Choice>
    <mc:Fallback xmlns="">
      <p:transition spd="slow" advTm="4538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Anopheles Population and Malaria</a:t>
            </a:r>
            <a:r>
              <a:rPr lang="en-US" sz="3600" dirty="0"/>
              <a:t> 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655670"/>
              </p:ext>
            </p:extLst>
          </p:nvPr>
        </p:nvGraphicFramePr>
        <p:xfrm>
          <a:off x="76200" y="2057400"/>
          <a:ext cx="8915400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" r:id="rId3" imgW="82278720" imgH="61707600" progId="">
                  <p:embed/>
                </p:oleObj>
              </mc:Choice>
              <mc:Fallback>
                <p:oleObj r:id="rId3" imgW="82278720" imgH="617076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40000" contrast="-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057400"/>
                        <a:ext cx="8915400" cy="459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5496" y="2708920"/>
            <a:ext cx="492443" cy="237626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dirty="0"/>
              <a:t>Prevalence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544073" y="2874422"/>
            <a:ext cx="492443" cy="2066746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US" dirty="0"/>
              <a:t>Mosquitoes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419872" y="5805264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Time [Months]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03848" y="6165304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Anopheles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292080" y="6165304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Malaria</a:t>
            </a:r>
            <a:endParaRPr lang="en-US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36"/>
    </mc:Choice>
    <mc:Fallback xmlns="">
      <p:transition spd="slow" advTm="14003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Infections and </a:t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>In-door-Spraying</a:t>
            </a:r>
            <a:r>
              <a:rPr lang="en-US" sz="3600" dirty="0"/>
              <a:t> </a:t>
            </a:r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305638"/>
              </p:ext>
            </p:extLst>
          </p:nvPr>
        </p:nvGraphicFramePr>
        <p:xfrm>
          <a:off x="152400" y="1933575"/>
          <a:ext cx="8915400" cy="44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" r:id="rId3" imgW="82278720" imgH="61707600" progId="">
                  <p:embed/>
                </p:oleObj>
              </mc:Choice>
              <mc:Fallback>
                <p:oleObj r:id="rId3" imgW="82278720" imgH="617076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82000" contrast="-2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33575"/>
                        <a:ext cx="8915400" cy="444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067944" y="5301208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Time [Years]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496" y="2348880"/>
            <a:ext cx="492443" cy="237626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dirty="0"/>
              <a:t>Infections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27"/>
    </mc:Choice>
    <mc:Fallback xmlns="">
      <p:transition spd="slow" advTm="8792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Sustainability of </a:t>
            </a:r>
            <a:r>
              <a:rPr lang="en-US" sz="3600">
                <a:cs typeface="Times New Roman" pitchFamily="18" charset="0"/>
              </a:rPr>
              <a:t/>
            </a:r>
            <a:br>
              <a:rPr lang="en-US" sz="3600">
                <a:cs typeface="Times New Roman" pitchFamily="18" charset="0"/>
              </a:rPr>
            </a:br>
            <a:r>
              <a:rPr lang="en-US" sz="3600">
                <a:cs typeface="Times New Roman" pitchFamily="18" charset="0"/>
              </a:rPr>
              <a:t>In-door-Spraying, </a:t>
            </a:r>
            <a:r>
              <a:rPr lang="en-US" sz="3600" dirty="0">
                <a:cs typeface="Times New Roman" pitchFamily="18" charset="0"/>
              </a:rPr>
              <a:t>Infections</a:t>
            </a:r>
            <a:r>
              <a:rPr lang="en-US" sz="3600" dirty="0"/>
              <a:t> 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547170"/>
              </p:ext>
            </p:extLst>
          </p:nvPr>
        </p:nvGraphicFramePr>
        <p:xfrm>
          <a:off x="358080" y="1772816"/>
          <a:ext cx="85344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" r:id="rId3" imgW="82278720" imgH="61707600" progId="">
                  <p:embed/>
                </p:oleObj>
              </mc:Choice>
              <mc:Fallback>
                <p:oleObj r:id="rId3" imgW="82278720" imgH="617076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82000" contrast="-7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80" y="1772816"/>
                        <a:ext cx="8534400" cy="491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35141" y="2348880"/>
            <a:ext cx="492443" cy="295232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dirty="0"/>
              <a:t>Infections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5936" y="5826750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Time [Years]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16016" y="6237312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B=25 years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76256" y="6237312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B=5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14"/>
    </mc:Choice>
    <mc:Fallback xmlns="">
      <p:transition spd="slow" advTm="6471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Figures </a:t>
            </a:r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Incidence: </a:t>
            </a:r>
            <a:r>
              <a:rPr lang="en-US" dirty="0" smtClean="0"/>
              <a:t>249 </a:t>
            </a:r>
            <a:r>
              <a:rPr lang="en-US" dirty="0"/>
              <a:t>million (official) cases</a:t>
            </a:r>
          </a:p>
          <a:p>
            <a:pPr lvl="1"/>
            <a:r>
              <a:rPr lang="en-US" dirty="0"/>
              <a:t>Over-Reporting: Fever = Malaria?</a:t>
            </a:r>
          </a:p>
          <a:p>
            <a:pPr lvl="1"/>
            <a:r>
              <a:rPr lang="en-US" dirty="0"/>
              <a:t>Under-Reporting: not treated, not diagnosed, …</a:t>
            </a:r>
          </a:p>
          <a:p>
            <a:pPr lvl="1"/>
            <a:r>
              <a:rPr lang="en-US" dirty="0" smtClean="0"/>
              <a:t>94 </a:t>
            </a:r>
            <a:r>
              <a:rPr lang="en-US" dirty="0"/>
              <a:t>% in Africa</a:t>
            </a:r>
          </a:p>
          <a:p>
            <a:r>
              <a:rPr lang="en-US" dirty="0"/>
              <a:t>Mortality</a:t>
            </a:r>
          </a:p>
          <a:p>
            <a:pPr lvl="1"/>
            <a:r>
              <a:rPr lang="en-US" dirty="0" smtClean="0"/>
              <a:t>608,000 </a:t>
            </a:r>
            <a:r>
              <a:rPr lang="en-US" dirty="0"/>
              <a:t>worldwide</a:t>
            </a:r>
          </a:p>
          <a:p>
            <a:pPr lvl="1"/>
            <a:r>
              <a:rPr lang="en-US" dirty="0" smtClean="0"/>
              <a:t>850,000 </a:t>
            </a:r>
            <a:r>
              <a:rPr lang="en-US" dirty="0"/>
              <a:t>(</a:t>
            </a:r>
            <a:r>
              <a:rPr lang="en-US" dirty="0" smtClean="0"/>
              <a:t>95%) </a:t>
            </a:r>
            <a:r>
              <a:rPr lang="en-US" dirty="0"/>
              <a:t>in Africa</a:t>
            </a:r>
          </a:p>
          <a:p>
            <a:pPr lvl="1"/>
            <a:r>
              <a:rPr lang="en-US" dirty="0" smtClean="0"/>
              <a:t>80% </a:t>
            </a:r>
            <a:r>
              <a:rPr lang="en-US" dirty="0"/>
              <a:t>of all fatalities are children under age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951685" y="601358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https://www.who.int/news-room/fact-sheets/detail/malaria</a:t>
            </a:r>
          </a:p>
        </p:txBody>
      </p:sp>
    </p:spTree>
    <p:extLst>
      <p:ext uri="{BB962C8B-B14F-4D97-AF65-F5344CB8AC3E}">
        <p14:creationId xmlns:p14="http://schemas.microsoft.com/office/powerpoint/2010/main" val="30187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957"/>
    </mc:Choice>
    <mc:Fallback xmlns="">
      <p:transition spd="slow" advTm="221957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Bed</a:t>
            </a:r>
            <a:r>
              <a:rPr lang="de-DE" dirty="0" smtClean="0"/>
              <a:t> Nets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41943" t="30767" r="14407" b="41112"/>
          <a:stretch/>
        </p:blipFill>
        <p:spPr bwMode="auto">
          <a:xfrm>
            <a:off x="3802" y="2230910"/>
            <a:ext cx="9140198" cy="33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2286000" y="59492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https://www.nature.com/articles/s41467-021-23707-7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-17253" y="4382219"/>
            <a:ext cx="957532" cy="1043796"/>
          </a:xfrm>
          <a:custGeom>
            <a:avLst/>
            <a:gdLst>
              <a:gd name="connsiteX0" fmla="*/ 34506 w 957532"/>
              <a:gd name="connsiteY0" fmla="*/ 0 h 1043796"/>
              <a:gd name="connsiteX1" fmla="*/ 957532 w 957532"/>
              <a:gd name="connsiteY1" fmla="*/ 17253 h 1043796"/>
              <a:gd name="connsiteX2" fmla="*/ 569344 w 957532"/>
              <a:gd name="connsiteY2" fmla="*/ 1009290 h 1043796"/>
              <a:gd name="connsiteX3" fmla="*/ 0 w 957532"/>
              <a:gd name="connsiteY3" fmla="*/ 1043796 h 1043796"/>
              <a:gd name="connsiteX4" fmla="*/ 34506 w 957532"/>
              <a:gd name="connsiteY4" fmla="*/ 0 h 10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32" h="1043796">
                <a:moveTo>
                  <a:pt x="34506" y="0"/>
                </a:moveTo>
                <a:lnTo>
                  <a:pt x="957532" y="17253"/>
                </a:lnTo>
                <a:lnTo>
                  <a:pt x="569344" y="1009290"/>
                </a:lnTo>
                <a:lnTo>
                  <a:pt x="0" y="1043796"/>
                </a:lnTo>
                <a:lnTo>
                  <a:pt x="3450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-17253" y="3881887"/>
            <a:ext cx="845389" cy="698739"/>
          </a:xfrm>
          <a:custGeom>
            <a:avLst/>
            <a:gdLst>
              <a:gd name="connsiteX0" fmla="*/ 0 w 845389"/>
              <a:gd name="connsiteY0" fmla="*/ 0 h 698739"/>
              <a:gd name="connsiteX1" fmla="*/ 845389 w 845389"/>
              <a:gd name="connsiteY1" fmla="*/ 198407 h 698739"/>
              <a:gd name="connsiteX2" fmla="*/ 819510 w 845389"/>
              <a:gd name="connsiteY2" fmla="*/ 698739 h 698739"/>
              <a:gd name="connsiteX3" fmla="*/ 8627 w 845389"/>
              <a:gd name="connsiteY3" fmla="*/ 638355 h 698739"/>
              <a:gd name="connsiteX4" fmla="*/ 0 w 845389"/>
              <a:gd name="connsiteY4" fmla="*/ 0 h 69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389" h="698739">
                <a:moveTo>
                  <a:pt x="0" y="0"/>
                </a:moveTo>
                <a:lnTo>
                  <a:pt x="845389" y="198407"/>
                </a:lnTo>
                <a:lnTo>
                  <a:pt x="819510" y="698739"/>
                </a:lnTo>
                <a:lnTo>
                  <a:pt x="8627" y="6383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2863970" y="4226943"/>
            <a:ext cx="897147" cy="1621766"/>
          </a:xfrm>
          <a:custGeom>
            <a:avLst/>
            <a:gdLst>
              <a:gd name="connsiteX0" fmla="*/ 34505 w 897147"/>
              <a:gd name="connsiteY0" fmla="*/ 94891 h 1621766"/>
              <a:gd name="connsiteX1" fmla="*/ 34505 w 897147"/>
              <a:gd name="connsiteY1" fmla="*/ 94891 h 1621766"/>
              <a:gd name="connsiteX2" fmla="*/ 0 w 897147"/>
              <a:gd name="connsiteY2" fmla="*/ 1621766 h 1621766"/>
              <a:gd name="connsiteX3" fmla="*/ 629728 w 897147"/>
              <a:gd name="connsiteY3" fmla="*/ 1561382 h 1621766"/>
              <a:gd name="connsiteX4" fmla="*/ 897147 w 897147"/>
              <a:gd name="connsiteY4" fmla="*/ 0 h 1621766"/>
              <a:gd name="connsiteX5" fmla="*/ 34505 w 897147"/>
              <a:gd name="connsiteY5" fmla="*/ 94891 h 162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147" h="1621766">
                <a:moveTo>
                  <a:pt x="34505" y="94891"/>
                </a:moveTo>
                <a:lnTo>
                  <a:pt x="34505" y="94891"/>
                </a:lnTo>
                <a:lnTo>
                  <a:pt x="0" y="1621766"/>
                </a:lnTo>
                <a:lnTo>
                  <a:pt x="629728" y="1561382"/>
                </a:lnTo>
                <a:lnTo>
                  <a:pt x="897147" y="0"/>
                </a:lnTo>
                <a:lnTo>
                  <a:pt x="34505" y="948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5676181" y="4304581"/>
            <a:ext cx="836762" cy="1492370"/>
          </a:xfrm>
          <a:custGeom>
            <a:avLst/>
            <a:gdLst>
              <a:gd name="connsiteX0" fmla="*/ 103517 w 836762"/>
              <a:gd name="connsiteY0" fmla="*/ 0 h 1492370"/>
              <a:gd name="connsiteX1" fmla="*/ 836762 w 836762"/>
              <a:gd name="connsiteY1" fmla="*/ 51759 h 1492370"/>
              <a:gd name="connsiteX2" fmla="*/ 750498 w 836762"/>
              <a:gd name="connsiteY2" fmla="*/ 1311215 h 1492370"/>
              <a:gd name="connsiteX3" fmla="*/ 0 w 836762"/>
              <a:gd name="connsiteY3" fmla="*/ 1492370 h 1492370"/>
              <a:gd name="connsiteX4" fmla="*/ 103517 w 836762"/>
              <a:gd name="connsiteY4" fmla="*/ 0 h 149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62" h="1492370">
                <a:moveTo>
                  <a:pt x="103517" y="0"/>
                </a:moveTo>
                <a:lnTo>
                  <a:pt x="836762" y="51759"/>
                </a:lnTo>
                <a:lnTo>
                  <a:pt x="750498" y="1311215"/>
                </a:lnTo>
                <a:lnTo>
                  <a:pt x="0" y="1492370"/>
                </a:lnTo>
                <a:lnTo>
                  <a:pt x="1035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42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 Net Programs</a:t>
            </a:r>
          </a:p>
        </p:txBody>
      </p:sp>
      <p:pic>
        <p:nvPicPr>
          <p:cNvPr id="4" name="Bild 3" descr="tan_itn.jpg"/>
          <p:cNvPicPr/>
          <p:nvPr/>
        </p:nvPicPr>
        <p:blipFill>
          <a:blip r:embed="rId2" cstate="print"/>
          <a:srcRect l="7336" t="21298" r="7856" b="24185"/>
          <a:stretch>
            <a:fillRect/>
          </a:stretch>
        </p:blipFill>
        <p:spPr>
          <a:xfrm>
            <a:off x="2539197" y="1399068"/>
            <a:ext cx="5057139" cy="42621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39197" y="6071790"/>
            <a:ext cx="42851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Simon (2013) </a:t>
            </a:r>
            <a:r>
              <a:rPr lang="de-DE" sz="1050" dirty="0" err="1"/>
              <a:t>based</a:t>
            </a:r>
            <a:r>
              <a:rPr lang="de-DE" sz="1050" dirty="0"/>
              <a:t> on National </a:t>
            </a:r>
            <a:r>
              <a:rPr lang="de-DE" sz="1050" dirty="0" err="1"/>
              <a:t>Burreau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Statistics</a:t>
            </a:r>
            <a:r>
              <a:rPr lang="de-DE" sz="1050" dirty="0"/>
              <a:t>, Dar-es-</a:t>
            </a:r>
            <a:r>
              <a:rPr lang="de-DE" sz="1050" dirty="0" err="1"/>
              <a:t>Salaam</a:t>
            </a:r>
            <a:endParaRPr lang="de-DE" sz="105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3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82"/>
    </mc:Choice>
    <mc:Fallback xmlns="">
      <p:transition spd="slow" advTm="101482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Infections and Bed Net Programs</a:t>
            </a:r>
            <a:r>
              <a:rPr lang="en-US" sz="3600" dirty="0"/>
              <a:t> </a:t>
            </a: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25331"/>
              </p:ext>
            </p:extLst>
          </p:nvPr>
        </p:nvGraphicFramePr>
        <p:xfrm>
          <a:off x="0" y="1484784"/>
          <a:ext cx="9144000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2" r:id="rId3" imgW="6226200" imgH="3401280" progId="">
                  <p:embed/>
                </p:oleObj>
              </mc:Choice>
              <mc:Fallback>
                <p:oleObj r:id="rId3" imgW="6226200" imgH="340128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82000" contrast="-7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784"/>
                        <a:ext cx="9144000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6657" y="2708920"/>
            <a:ext cx="430887" cy="20882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Infections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5936" y="5826750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Time [Years]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60032" y="6119718"/>
            <a:ext cx="7200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25 years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96136" y="6119718"/>
            <a:ext cx="7200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5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43"/>
    </mc:Choice>
    <mc:Fallback xmlns="">
      <p:transition spd="slow" advTm="6014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Fatalities and Bed </a:t>
            </a:r>
            <a:r>
              <a:rPr lang="en-US" sz="3600">
                <a:cs typeface="Times New Roman" pitchFamily="18" charset="0"/>
              </a:rPr>
              <a:t>Net Programs, </a:t>
            </a:r>
            <a:r>
              <a:rPr lang="en-US" sz="3600" dirty="0">
                <a:cs typeface="Times New Roman" pitchFamily="18" charset="0"/>
              </a:rPr>
              <a:t>Region 2</a:t>
            </a:r>
            <a:r>
              <a:rPr lang="en-US" sz="3600" dirty="0"/>
              <a:t> 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17624"/>
              </p:ext>
            </p:extLst>
          </p:nvPr>
        </p:nvGraphicFramePr>
        <p:xfrm>
          <a:off x="0" y="1484784"/>
          <a:ext cx="9144000" cy="4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6" r:id="rId3" imgW="6164640" imgH="3366720" progId="">
                  <p:embed/>
                </p:oleObj>
              </mc:Choice>
              <mc:Fallback>
                <p:oleObj r:id="rId3" imgW="6164640" imgH="336672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86000" contrast="-6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784"/>
                        <a:ext cx="9144000" cy="499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6657" y="2708920"/>
            <a:ext cx="430887" cy="20882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Infections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5936" y="5826750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Time [Years]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16016" y="6119718"/>
            <a:ext cx="7200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25 years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24128" y="6119718"/>
            <a:ext cx="7200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5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3"/>
    </mc:Choice>
    <mc:Fallback xmlns="">
      <p:transition spd="slow" advTm="29823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Anopheles Population at Rising Temperatures</a:t>
            </a:r>
            <a:r>
              <a:rPr lang="en-US" sz="3600" dirty="0"/>
              <a:t> </a:t>
            </a:r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511015"/>
              </p:ext>
            </p:extLst>
          </p:nvPr>
        </p:nvGraphicFramePr>
        <p:xfrm>
          <a:off x="251520" y="1412776"/>
          <a:ext cx="8686800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" r:id="rId3" imgW="5321160" imgH="3387600" progId="">
                  <p:embed/>
                </p:oleObj>
              </mc:Choice>
              <mc:Fallback>
                <p:oleObj r:id="rId3" imgW="5321160" imgH="33876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40000" contrast="-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12776"/>
                        <a:ext cx="8686800" cy="512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80673" y="2708920"/>
            <a:ext cx="430887" cy="20882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Anopheles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5936" y="5661248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Time [Years]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64088" y="5949280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Rise, </a:t>
            </a:r>
            <a:r>
              <a:rPr lang="en-US" sz="1000" dirty="0"/>
              <a:t>R1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64088" y="6165304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Rise, </a:t>
            </a:r>
            <a:r>
              <a:rPr lang="en-US" sz="1000" dirty="0"/>
              <a:t>R2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26"/>
    </mc:Choice>
    <mc:Fallback xmlns="">
      <p:transition spd="slow" advTm="52226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Infections at Rising Temperatures</a:t>
            </a:r>
            <a:r>
              <a:rPr lang="en-US" sz="3600" dirty="0"/>
              <a:t> </a:t>
            </a:r>
          </a:p>
        </p:txBody>
      </p:sp>
      <p:graphicFrame>
        <p:nvGraphicFramePr>
          <p:cNvPr id="471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946717"/>
              </p:ext>
            </p:extLst>
          </p:nvPr>
        </p:nvGraphicFramePr>
        <p:xfrm>
          <a:off x="0" y="1340768"/>
          <a:ext cx="9144000" cy="519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4" r:id="rId3" imgW="5451480" imgH="3462840" progId="">
                  <p:embed/>
                </p:oleObj>
              </mc:Choice>
              <mc:Fallback>
                <p:oleObj r:id="rId3" imgW="5451480" imgH="346284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96000" contrast="-8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9144000" cy="519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6657" y="2708920"/>
            <a:ext cx="430887" cy="20882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Infections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5936" y="5661248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Time [Years]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64088" y="5949280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Rise, </a:t>
            </a:r>
            <a:r>
              <a:rPr lang="en-US" sz="1000" dirty="0"/>
              <a:t>R1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64088" y="6165304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Rise, </a:t>
            </a:r>
            <a:r>
              <a:rPr lang="en-US" sz="1000" dirty="0"/>
              <a:t>R2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54"/>
    </mc:Choice>
    <mc:Fallback xmlns="">
      <p:transition spd="slow" advTm="21754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Infections and El-Nino</a:t>
            </a:r>
            <a:r>
              <a:rPr lang="en-US" sz="3600" dirty="0"/>
              <a:t> </a:t>
            </a:r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732896"/>
              </p:ext>
            </p:extLst>
          </p:nvPr>
        </p:nvGraphicFramePr>
        <p:xfrm>
          <a:off x="0" y="1196752"/>
          <a:ext cx="9144000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r:id="rId3" imgW="5643360" imgH="3442320" progId="">
                  <p:embed/>
                </p:oleObj>
              </mc:Choice>
              <mc:Fallback>
                <p:oleObj r:id="rId3" imgW="5643360" imgH="344232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86000" contrast="-7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9144000" cy="558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6657" y="2564904"/>
            <a:ext cx="430887" cy="20882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Infections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5936" y="5857527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Time [Years]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6"/>
    </mc:Choice>
    <mc:Fallback xmlns="">
      <p:transition spd="slow" advTm="66456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Infections and Resettlement Programs</a:t>
            </a:r>
            <a:endParaRPr lang="en-US" sz="3600" dirty="0"/>
          </a:p>
        </p:txBody>
      </p:sp>
      <p:graphicFrame>
        <p:nvGraphicFramePr>
          <p:cNvPr id="491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65304"/>
              </p:ext>
            </p:extLst>
          </p:nvPr>
        </p:nvGraphicFramePr>
        <p:xfrm>
          <a:off x="76200" y="1484784"/>
          <a:ext cx="9067800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" r:id="rId3" imgW="6294960" imgH="3442320" progId="">
                  <p:embed/>
                </p:oleObj>
              </mc:Choice>
              <mc:Fallback>
                <p:oleObj r:id="rId3" imgW="6294960" imgH="344232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90000" contrast="-9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84784"/>
                        <a:ext cx="9067800" cy="5046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6657" y="2636912"/>
            <a:ext cx="430887" cy="20882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Infections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5936" y="5877272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Time [Years]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05"/>
    </mc:Choice>
    <mc:Fallback xmlns="">
      <p:transition spd="slow" advTm="155805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cs typeface="Times New Roman" pitchFamily="18" charset="0"/>
              </a:rPr>
              <a:t>Fatalities and Resettlement Programs</a:t>
            </a:r>
            <a:endParaRPr lang="en-US" sz="3600" dirty="0"/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26871"/>
              </p:ext>
            </p:extLst>
          </p:nvPr>
        </p:nvGraphicFramePr>
        <p:xfrm>
          <a:off x="395536" y="1340768"/>
          <a:ext cx="8382000" cy="523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6" r:id="rId3" imgW="5451480" imgH="3401280" progId="">
                  <p:embed/>
                </p:oleObj>
              </mc:Choice>
              <mc:Fallback>
                <p:oleObj r:id="rId3" imgW="5451480" imgH="340128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80000" contrast="-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8"/>
                        <a:ext cx="8382000" cy="523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923928" y="5877272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Time [Years]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6"/>
    </mc:Choice>
    <mc:Fallback xmlns="">
      <p:transition spd="slow" advTm="9346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Vaccination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Situation 2024:</a:t>
            </a:r>
          </a:p>
          <a:p>
            <a:pPr lvl="1"/>
            <a:r>
              <a:rPr lang="de-DE" dirty="0" err="1" smtClean="0"/>
              <a:t>Mosquirix</a:t>
            </a:r>
            <a:r>
              <a:rPr lang="de-DE" dirty="0" smtClean="0"/>
              <a:t> (RTS,S/AS01, GlaxoSmithKline ) </a:t>
            </a:r>
            <a:r>
              <a:rPr lang="de-DE" dirty="0" err="1" smtClean="0"/>
              <a:t>and</a:t>
            </a:r>
            <a:r>
              <a:rPr lang="de-DE" dirty="0" smtClean="0"/>
              <a:t> R21/Matrix-M </a:t>
            </a:r>
            <a:r>
              <a:rPr lang="de-DE" dirty="0" err="1" smtClean="0"/>
              <a:t>recommended</a:t>
            </a:r>
            <a:endParaRPr lang="de-DE" dirty="0" smtClean="0"/>
          </a:p>
          <a:p>
            <a:pPr lvl="1"/>
            <a:r>
              <a:rPr lang="en-US" dirty="0" smtClean="0"/>
              <a:t>Prevention of malaria </a:t>
            </a:r>
            <a:r>
              <a:rPr lang="en-US" dirty="0"/>
              <a:t>in </a:t>
            </a:r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doses from around 5 months of </a:t>
            </a:r>
            <a:r>
              <a:rPr lang="en-US" dirty="0" smtClean="0"/>
              <a:t>age</a:t>
            </a:r>
            <a:endParaRPr lang="en-GB" dirty="0"/>
          </a:p>
          <a:p>
            <a:r>
              <a:rPr lang="en-GB" dirty="0" smtClean="0"/>
              <a:t>Success</a:t>
            </a:r>
            <a:r>
              <a:rPr lang="en-GB" dirty="0"/>
              <a:t>?</a:t>
            </a:r>
          </a:p>
          <a:p>
            <a:pPr lvl="1"/>
            <a:r>
              <a:rPr lang="en-GB" dirty="0" smtClean="0"/>
              <a:t>Mortality in Children: - 13 %!</a:t>
            </a:r>
          </a:p>
          <a:p>
            <a:pPr lvl="1"/>
            <a:r>
              <a:rPr lang="en-GB" dirty="0" smtClean="0"/>
              <a:t>Vaccination </a:t>
            </a:r>
            <a:r>
              <a:rPr lang="en-GB" dirty="0"/>
              <a:t>against parasites extremely difficult</a:t>
            </a:r>
          </a:p>
          <a:p>
            <a:pPr lvl="1"/>
            <a:r>
              <a:rPr lang="en-GB" dirty="0"/>
              <a:t>Vaccination against a disease that causes only semi-immunity </a:t>
            </a:r>
            <a:r>
              <a:rPr lang="en-GB" dirty="0" smtClean="0"/>
              <a:t>extremely </a:t>
            </a:r>
            <a:r>
              <a:rPr lang="en-GB" dirty="0" smtClean="0"/>
              <a:t>difficult</a:t>
            </a:r>
          </a:p>
          <a:p>
            <a:pPr lvl="1"/>
            <a:r>
              <a:rPr lang="en-GB" dirty="0" smtClean="0"/>
              <a:t>4 doses?</a:t>
            </a:r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2622" t="10288" r="14351" b="5840"/>
          <a:stretch/>
        </p:blipFill>
        <p:spPr bwMode="auto">
          <a:xfrm>
            <a:off x="6634901" y="0"/>
            <a:ext cx="2509099" cy="16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6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43"/>
    </mc:Choice>
    <mc:Fallback xmlns="">
      <p:transition spd="slow" advTm="14024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5"/>
          <a:stretch/>
        </p:blipFill>
        <p:spPr>
          <a:xfrm>
            <a:off x="29603" y="0"/>
            <a:ext cx="8923807" cy="616530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851920" y="6431190"/>
            <a:ext cx="17604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effectLst/>
              </a:rPr>
              <a:t>https://ourworldindata.org/malaria</a:t>
            </a:r>
          </a:p>
        </p:txBody>
      </p:sp>
    </p:spTree>
    <p:extLst>
      <p:ext uri="{BB962C8B-B14F-4D97-AF65-F5344CB8AC3E}">
        <p14:creationId xmlns:p14="http://schemas.microsoft.com/office/powerpoint/2010/main" val="3052100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571500" eaLnBrk="1" hangingPunct="1">
              <a:defRPr/>
            </a:pPr>
            <a:r>
              <a:rPr lang="de-DE" dirty="0">
                <a:cs typeface="Times New Roman" pitchFamily="18" charset="0"/>
              </a:rPr>
              <a:t>2 	</a:t>
            </a:r>
            <a:r>
              <a:rPr lang="en-US" dirty="0">
                <a:cs typeface="Times New Roman" pitchFamily="18" charset="0"/>
              </a:rPr>
              <a:t>Demand for Health Services</a:t>
            </a:r>
            <a:r>
              <a:rPr lang="de-DE" dirty="0">
                <a:cs typeface="Times New Roman" pitchFamily="18" charset="0"/>
              </a:rPr>
              <a:t> 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91264" cy="50292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2.1 </a:t>
            </a:r>
            <a:r>
              <a:rPr lang="en-US" dirty="0"/>
              <a:t>Determinants of Demand: Overview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2.2 </a:t>
            </a:r>
            <a:r>
              <a:rPr lang="en-US" dirty="0"/>
              <a:t>Demographic and Epidemiologic Transition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2.3 </a:t>
            </a:r>
            <a:r>
              <a:rPr lang="en-US" dirty="0"/>
              <a:t>Epidemiology of Infectious Diseases</a:t>
            </a:r>
          </a:p>
          <a:p>
            <a:pPr marL="914400" lvl="2" indent="0">
              <a:buNone/>
            </a:pPr>
            <a:r>
              <a:rPr lang="en-US" dirty="0" smtClean="0"/>
              <a:t>2.3.1 </a:t>
            </a:r>
            <a:r>
              <a:rPr lang="en-US" dirty="0"/>
              <a:t>Background</a:t>
            </a:r>
            <a:endParaRPr lang="de-DE" dirty="0"/>
          </a:p>
          <a:p>
            <a:pPr marL="914400" lvl="2" indent="0">
              <a:buNone/>
            </a:pPr>
            <a:r>
              <a:rPr lang="en-US" b="1" dirty="0" smtClean="0"/>
              <a:t>2.3.2 </a:t>
            </a:r>
            <a:r>
              <a:rPr lang="en-US" b="1" dirty="0"/>
              <a:t>Example: Malaria</a:t>
            </a:r>
            <a:endParaRPr lang="de-DE" b="1" dirty="0"/>
          </a:p>
          <a:p>
            <a:pPr marL="914400" lvl="2" indent="0">
              <a:buNone/>
            </a:pPr>
            <a:r>
              <a:rPr lang="en-US" dirty="0" smtClean="0"/>
              <a:t>2.3.3 </a:t>
            </a:r>
            <a:r>
              <a:rPr lang="en-US" dirty="0"/>
              <a:t>Example: </a:t>
            </a:r>
            <a:r>
              <a:rPr lang="en-US" dirty="0" smtClean="0"/>
              <a:t>Covid-19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1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4"/>
    </mc:Choice>
    <mc:Fallback xmlns="">
      <p:transition spd="slow" advTm="168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6141"/>
            <a:ext cx="8686800" cy="613186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851920" y="6431190"/>
            <a:ext cx="17604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effectLst/>
              </a:rPr>
              <a:t>https://ourworldindata.org/malaria</a:t>
            </a:r>
          </a:p>
        </p:txBody>
      </p:sp>
    </p:spTree>
    <p:extLst>
      <p:ext uri="{BB962C8B-B14F-4D97-AF65-F5344CB8AC3E}">
        <p14:creationId xmlns:p14="http://schemas.microsoft.com/office/powerpoint/2010/main" val="346813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Malaria </a:t>
            </a:r>
            <a:r>
              <a:rPr lang="en-US" dirty="0" smtClean="0"/>
              <a:t>as </a:t>
            </a:r>
            <a:r>
              <a:rPr lang="en-US" dirty="0"/>
              <a:t>„Intermittent Fever“</a:t>
            </a:r>
          </a:p>
        </p:txBody>
      </p:sp>
      <p:pic>
        <p:nvPicPr>
          <p:cNvPr id="119811" name="Picture 5" descr="fieberkurv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9144000" cy="4784725"/>
          </a:xfrm>
          <a:noFill/>
        </p:spPr>
      </p:pic>
      <p:sp>
        <p:nvSpPr>
          <p:cNvPr id="2" name="Abgerundete rechteckige Legende 1"/>
          <p:cNvSpPr/>
          <p:nvPr/>
        </p:nvSpPr>
        <p:spPr bwMode="auto">
          <a:xfrm>
            <a:off x="1907704" y="5805263"/>
            <a:ext cx="4896544" cy="1045745"/>
          </a:xfrm>
          <a:prstGeom prst="wedgeRoundRectCallout">
            <a:avLst>
              <a:gd name="adj1" fmla="val -35253"/>
              <a:gd name="adj2" fmla="val -24783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/>
              </a:rPr>
              <a:t>91% of all cases and almost 100% of fatalities caused by Malaria </a:t>
            </a:r>
            <a:r>
              <a:rPr lang="en-US" dirty="0" err="1">
                <a:effectLst/>
              </a:rPr>
              <a:t>Tropica</a:t>
            </a:r>
            <a:r>
              <a:rPr lang="en-US" dirty="0">
                <a:effectLst/>
              </a:rPr>
              <a:t> (Plasmodium </a:t>
            </a:r>
            <a:r>
              <a:rPr lang="en-US" dirty="0" err="1">
                <a:effectLst/>
              </a:rPr>
              <a:t>falciparum</a:t>
            </a:r>
            <a:r>
              <a:rPr lang="en-US" dirty="0">
                <a:effectLst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109" y="1772816"/>
            <a:ext cx="492443" cy="2448272"/>
          </a:xfrm>
          <a:prstGeom prst="rect">
            <a:avLst/>
          </a:prstGeom>
          <a:solidFill>
            <a:srgbClr val="DFD8E8"/>
          </a:solidFill>
        </p:spPr>
        <p:txBody>
          <a:bodyPr vert="vert270" wrap="square" rtlCol="0">
            <a:spAutoFit/>
          </a:bodyPr>
          <a:lstStyle/>
          <a:p>
            <a:r>
              <a:rPr lang="en-US" dirty="0"/>
              <a:t>Temperature (°C)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283968" y="5157192"/>
            <a:ext cx="864096" cy="400110"/>
          </a:xfrm>
          <a:prstGeom prst="rect">
            <a:avLst/>
          </a:prstGeom>
          <a:solidFill>
            <a:srgbClr val="DFD8E8"/>
          </a:solidFill>
        </p:spPr>
        <p:txBody>
          <a:bodyPr vert="horz" wrap="square" rtlCol="0">
            <a:spAutoFit/>
          </a:bodyPr>
          <a:lstStyle/>
          <a:p>
            <a:r>
              <a:rPr lang="de-DE" dirty="0"/>
              <a:t>Day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44"/>
    </mc:Choice>
    <mc:Fallback xmlns="">
      <p:transition spd="slow" advTm="9554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Worldwide Malaria Spread</a:t>
            </a:r>
            <a:endParaRPr lang="en-US" dirty="0"/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321535"/>
              </p:ext>
            </p:extLst>
          </p:nvPr>
        </p:nvGraphicFramePr>
        <p:xfrm>
          <a:off x="611560" y="1268760"/>
          <a:ext cx="8077200" cy="538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" name="Picture" r:id="rId3" imgW="4578480" imgH="4070520" progId="Word.Picture.8">
                  <p:embed/>
                </p:oleObj>
              </mc:Choice>
              <mc:Fallback>
                <p:oleObj name="Picture" r:id="rId3" imgW="4578480" imgH="407052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68760"/>
                        <a:ext cx="8077200" cy="538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2" name="Line 8"/>
          <p:cNvSpPr>
            <a:spLocks noChangeShapeType="1"/>
          </p:cNvSpPr>
          <p:nvPr/>
        </p:nvSpPr>
        <p:spPr bwMode="auto">
          <a:xfrm flipV="1">
            <a:off x="64770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516216" y="6453336"/>
            <a:ext cx="2348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</a:rPr>
              <a:t>Based </a:t>
            </a:r>
            <a:r>
              <a:rPr lang="en-US" sz="800">
                <a:solidFill>
                  <a:srgbClr val="000000"/>
                </a:solidFill>
                <a:effectLst/>
              </a:rPr>
              <a:t>on </a:t>
            </a:r>
            <a:r>
              <a:rPr lang="en-US" sz="800" smtClean="0">
                <a:solidFill>
                  <a:srgbClr val="000000"/>
                </a:solidFill>
                <a:effectLst/>
              </a:rPr>
              <a:t>www.worldmalariareport.org/node/57</a:t>
            </a:r>
            <a:endParaRPr lang="en-US" sz="8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74"/>
    </mc:Choice>
    <mc:Fallback xmlns="">
      <p:transition spd="slow" advTm="4917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06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Cases of Malaria in Germany</a:t>
            </a:r>
            <a:endParaRPr lang="en-US" dirty="0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216173"/>
              </p:ext>
            </p:extLst>
          </p:nvPr>
        </p:nvGraphicFramePr>
        <p:xfrm>
          <a:off x="0" y="1117600"/>
          <a:ext cx="9229725" cy="555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Arbeitsblatt" r:id="rId3" imgW="5343582" imgH="3219586" progId="Excel.Sheet.8">
                  <p:embed/>
                </p:oleObj>
              </mc:Choice>
              <mc:Fallback>
                <p:oleObj name="Arbeitsblatt" r:id="rId3" imgW="5343582" imgH="3219586" progId="Excel.Sheet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17600"/>
                        <a:ext cx="9229725" cy="555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141727" y="6474241"/>
            <a:ext cx="3028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Epidemiologisches Bulletin (Div. </a:t>
            </a:r>
            <a:r>
              <a:rPr lang="de-DE" sz="800" dirty="0" err="1" smtClean="0"/>
              <a:t>Years</a:t>
            </a:r>
            <a:r>
              <a:rPr lang="de-DE" sz="800" dirty="0" smtClean="0"/>
              <a:t>): </a:t>
            </a:r>
            <a:r>
              <a:rPr lang="de-DE" sz="800" dirty="0" smtClean="0"/>
              <a:t>http</a:t>
            </a:r>
            <a:r>
              <a:rPr lang="de-DE" sz="800" dirty="0"/>
              <a:t>://</a:t>
            </a:r>
            <a:r>
              <a:rPr lang="de-DE" sz="800" dirty="0" smtClean="0"/>
              <a:t>www.rki.de/DE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09"/>
    </mc:Choice>
    <mc:Fallback xmlns="">
      <p:transition spd="slow" advTm="12590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800</Words>
  <Application>Microsoft Office PowerPoint</Application>
  <PresentationFormat>Bildschirmpräsentation (4:3)</PresentationFormat>
  <Paragraphs>290</Paragraphs>
  <Slides>50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50</vt:i4>
      </vt:variant>
    </vt:vector>
  </HeadingPairs>
  <TitlesOfParts>
    <vt:vector size="61" baseType="lpstr">
      <vt:lpstr>Arial</vt:lpstr>
      <vt:lpstr>Calibri</vt:lpstr>
      <vt:lpstr>Symbol</vt:lpstr>
      <vt:lpstr>Tahoma</vt:lpstr>
      <vt:lpstr>Times</vt:lpstr>
      <vt:lpstr>Times New Roman</vt:lpstr>
      <vt:lpstr>Larissa</vt:lpstr>
      <vt:lpstr>Picture</vt:lpstr>
      <vt:lpstr>Microsoft Excel 97-2003-Arbeitsblatt</vt:lpstr>
      <vt:lpstr>Bild</vt:lpstr>
      <vt:lpstr>Formel</vt:lpstr>
      <vt:lpstr>International Health Care Management  Part 2.3.2</vt:lpstr>
      <vt:lpstr>2  Demand for Health Services </vt:lpstr>
      <vt:lpstr>PowerPoint-Präsentation</vt:lpstr>
      <vt:lpstr>Case Figures 2022</vt:lpstr>
      <vt:lpstr>PowerPoint-Präsentation</vt:lpstr>
      <vt:lpstr>PowerPoint-Präsentation</vt:lpstr>
      <vt:lpstr>Malaria as „Intermittent Fever“</vt:lpstr>
      <vt:lpstr>Worldwide Malaria Spread</vt:lpstr>
      <vt:lpstr>Cases of Malaria in Germany</vt:lpstr>
      <vt:lpstr>Monthly Cases of Malaria in Mlowa Bwawani 1996 (own survey)</vt:lpstr>
      <vt:lpstr>Malaria in Thailand</vt:lpstr>
      <vt:lpstr>Malaria in Thailand</vt:lpstr>
      <vt:lpstr>Malaria in Thailand</vt:lpstr>
      <vt:lpstr>Malaria in Thailand</vt:lpstr>
      <vt:lpstr>Malaria in Thailand</vt:lpstr>
      <vt:lpstr>Malaria in Thailand</vt:lpstr>
      <vt:lpstr>Malaria Protective Recommendations Cambodia http://www.giveapint.org/wp-content/uploads/2013/12/Cambodia.pdf</vt:lpstr>
      <vt:lpstr>Economic Significance of Malaria</vt:lpstr>
      <vt:lpstr>Daily Occupancy Rate of Karatu Hospital 1995 </vt:lpstr>
      <vt:lpstr>Plasmodium Life Cycle </vt:lpstr>
      <vt:lpstr>Chloroquine-Resistence</vt:lpstr>
      <vt:lpstr>PowerPoint-Präsentation</vt:lpstr>
      <vt:lpstr>Bio / Econometric Models</vt:lpstr>
      <vt:lpstr>Analytic Models,  i.e. Ross-McDonald-Model</vt:lpstr>
      <vt:lpstr>Markov-Models</vt:lpstr>
      <vt:lpstr>Markov-Model</vt:lpstr>
      <vt:lpstr>System Dynamics Model</vt:lpstr>
      <vt:lpstr>System Dynamics of Anopheles</vt:lpstr>
      <vt:lpstr>System Dynamics of Anopheles</vt:lpstr>
      <vt:lpstr>System Dynamics of a Population</vt:lpstr>
      <vt:lpstr>System Dynamics of Anopheles</vt:lpstr>
      <vt:lpstr>System Dynamics of Anopheles</vt:lpstr>
      <vt:lpstr>System Dynamics of Anopheles</vt:lpstr>
      <vt:lpstr>System Dynamics of Anopheles</vt:lpstr>
      <vt:lpstr>Seasonal Influences on the Population of Anopheles</vt:lpstr>
      <vt:lpstr>Prevalence and Incidence  (in % of Population)</vt:lpstr>
      <vt:lpstr>Anopheles Population and Malaria </vt:lpstr>
      <vt:lpstr>Infections and  In-door-Spraying </vt:lpstr>
      <vt:lpstr>Sustainability of  In-door-Spraying, Infections </vt:lpstr>
      <vt:lpstr>Use of Bed Nets</vt:lpstr>
      <vt:lpstr>Bed Net Programs</vt:lpstr>
      <vt:lpstr>Infections and Bed Net Programs </vt:lpstr>
      <vt:lpstr>Fatalities and Bed Net Programs, Region 2 </vt:lpstr>
      <vt:lpstr>Anopheles Population at Rising Temperatures </vt:lpstr>
      <vt:lpstr>Infections at Rising Temperatures </vt:lpstr>
      <vt:lpstr>Infections and El-Nino </vt:lpstr>
      <vt:lpstr>Infections and Resettlement Programs</vt:lpstr>
      <vt:lpstr>Fatalities and Resettlement Programs</vt:lpstr>
      <vt:lpstr>Vaccination</vt:lpstr>
      <vt:lpstr>2  Demand for Health Services </vt:lpstr>
    </vt:vector>
  </TitlesOfParts>
  <Company>ATHOEG Klinikum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453</cp:revision>
  <cp:lastPrinted>2011-09-19T09:14:21Z</cp:lastPrinted>
  <dcterms:created xsi:type="dcterms:W3CDTF">2003-05-27T08:12:45Z</dcterms:created>
  <dcterms:modified xsi:type="dcterms:W3CDTF">2024-01-26T09:11:10Z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